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1573" r:id="rId3"/>
    <p:sldId id="1570" r:id="rId4"/>
    <p:sldId id="713" r:id="rId5"/>
    <p:sldId id="1556" r:id="rId6"/>
    <p:sldId id="1557" r:id="rId7"/>
    <p:sldId id="1558" r:id="rId8"/>
    <p:sldId id="1565" r:id="rId9"/>
    <p:sldId id="1546" r:id="rId10"/>
    <p:sldId id="1540" r:id="rId11"/>
    <p:sldId id="1571" r:id="rId12"/>
    <p:sldId id="1569" r:id="rId13"/>
    <p:sldId id="1299" r:id="rId14"/>
    <p:sldId id="1572" r:id="rId15"/>
    <p:sldId id="1567" r:id="rId16"/>
    <p:sldId id="1474" r:id="rId17"/>
    <p:sldId id="15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ksana" initials="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3300"/>
    <a:srgbClr val="FFCCFF"/>
    <a:srgbClr val="FF99FF"/>
    <a:srgbClr val="354B80"/>
    <a:srgbClr val="FF3399"/>
    <a:srgbClr val="CCFF66"/>
    <a:srgbClr val="CC85BB"/>
    <a:srgbClr val="00BD6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6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microsoft.com/office/2007/relationships/hdphoto" Target="../media/hdphoto5.wdp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2264531" y="4452728"/>
            <a:ext cx="7445526" cy="1736646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Ч</a:t>
            </a:r>
            <a:r>
              <a:rPr lang="uk-UA" sz="4800" b="1" dirty="0" smtClean="0">
                <a:solidFill>
                  <a:schemeClr val="bg1"/>
                </a:solidFill>
              </a:rPr>
              <a:t>исла 1-</a:t>
            </a:r>
            <a:r>
              <a:rPr lang="en-US" sz="4800" b="1" dirty="0" smtClean="0">
                <a:solidFill>
                  <a:schemeClr val="bg1"/>
                </a:solidFill>
              </a:rPr>
              <a:t>8</a:t>
            </a:r>
            <a:r>
              <a:rPr lang="uk-UA" sz="48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Порівняння чисел</a:t>
            </a:r>
            <a:endParaRPr lang="uk-UA" sz="4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Молодой мальчик использует ноутбук для обучения">
            <a:extLst>
              <a:ext uri="{FF2B5EF4-FFF2-40B4-BE49-F238E27FC236}">
                <a16:creationId xmlns="" xmlns:a16="http://schemas.microsoft.com/office/drawing/2014/main" id="{D779AFF5-E5F6-34A8-CAE4-22EF3822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79" y="930749"/>
            <a:ext cx="2583762" cy="3196511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59257" y="1942999"/>
            <a:ext cx="3450800" cy="173664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27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увати 23">
            <a:extLst>
              <a:ext uri="{FF2B5EF4-FFF2-40B4-BE49-F238E27FC236}">
                <a16:creationId xmlns="" xmlns:a16="http://schemas.microsoft.com/office/drawing/2014/main" id="{813B03E1-E7A4-6696-3E5D-B20A62AAA580}"/>
              </a:ext>
            </a:extLst>
          </p:cNvPr>
          <p:cNvGrpSpPr/>
          <p:nvPr/>
        </p:nvGrpSpPr>
        <p:grpSpPr>
          <a:xfrm>
            <a:off x="2317401" y="2414039"/>
            <a:ext cx="9148877" cy="3485806"/>
            <a:chOff x="4120488" y="1444690"/>
            <a:chExt cx="7047345" cy="4679494"/>
          </a:xfrm>
        </p:grpSpPr>
        <p:sp>
          <p:nvSpPr>
            <p:cNvPr id="47" name="Прямокутник: округлені кути 24">
              <a:extLst>
                <a:ext uri="{FF2B5EF4-FFF2-40B4-BE49-F238E27FC236}">
                  <a16:creationId xmlns="" xmlns:a16="http://schemas.microsoft.com/office/drawing/2014/main" id="{ECFE67C1-35D2-6D6F-C8CA-2F9A8DFC4D6A}"/>
                </a:ext>
              </a:extLst>
            </p:cNvPr>
            <p:cNvSpPr/>
            <p:nvPr/>
          </p:nvSpPr>
          <p:spPr>
            <a:xfrm>
              <a:off x="4120488" y="1444690"/>
              <a:ext cx="7047345" cy="4679494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Прямокутник: округлені кути 25">
              <a:extLst>
                <a:ext uri="{FF2B5EF4-FFF2-40B4-BE49-F238E27FC236}">
                  <a16:creationId xmlns="" xmlns:a16="http://schemas.microsoft.com/office/drawing/2014/main" id="{CEEE19AA-E83E-E964-EF22-74BABFE2885C}"/>
                </a:ext>
              </a:extLst>
            </p:cNvPr>
            <p:cNvSpPr/>
            <p:nvPr/>
          </p:nvSpPr>
          <p:spPr>
            <a:xfrm>
              <a:off x="4228851" y="1560946"/>
              <a:ext cx="6836313" cy="44519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2" name="Скругленный прямоугольник 51"/>
          <p:cNvSpPr/>
          <p:nvPr/>
        </p:nvSpPr>
        <p:spPr>
          <a:xfrm>
            <a:off x="5112945" y="1298809"/>
            <a:ext cx="4480137" cy="684088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Доповни склад числа </a:t>
            </a:r>
            <a:r>
              <a:rPr lang="en-US" sz="2400" b="1" dirty="0" smtClean="0">
                <a:solidFill>
                  <a:srgbClr val="7030A0"/>
                </a:solidFill>
              </a:rPr>
              <a:t>8</a:t>
            </a:r>
            <a:r>
              <a:rPr lang="uk-UA" sz="2400" b="1" dirty="0" smtClean="0">
                <a:solidFill>
                  <a:srgbClr val="7030A0"/>
                </a:solidFill>
              </a:rPr>
              <a:t>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7">
            <a:extLst>
              <a:ext uri="{FF2B5EF4-FFF2-40B4-BE49-F238E27FC236}">
                <a16:creationId xmlns="" xmlns:a16="http://schemas.microsoft.com/office/drawing/2014/main" id="{705E7C41-0381-D888-D5F4-A0407CA7D84B}"/>
              </a:ext>
            </a:extLst>
          </p:cNvPr>
          <p:cNvSpPr/>
          <p:nvPr/>
        </p:nvSpPr>
        <p:spPr>
          <a:xfrm>
            <a:off x="2027231" y="409231"/>
            <a:ext cx="8767776" cy="69022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Склад числа </a:t>
            </a:r>
            <a:r>
              <a:rPr lang="en-US" sz="3600" b="1" dirty="0" smtClean="0">
                <a:solidFill>
                  <a:schemeClr val="bg1"/>
                </a:solidFill>
              </a:rPr>
              <a:t>8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44801F5-57F8-D45F-839B-FEB7F7F0FCDA}"/>
              </a:ext>
            </a:extLst>
          </p:cNvPr>
          <p:cNvSpPr txBox="1"/>
          <p:nvPr/>
        </p:nvSpPr>
        <p:spPr>
          <a:xfrm>
            <a:off x="3590636" y="3131324"/>
            <a:ext cx="71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5" name="Пряма сполучна лінія 43">
            <a:extLst>
              <a:ext uri="{FF2B5EF4-FFF2-40B4-BE49-F238E27FC236}">
                <a16:creationId xmlns="" xmlns:a16="http://schemas.microsoft.com/office/drawing/2014/main" id="{8682921B-19F6-4108-5621-745BFD6224BD}"/>
              </a:ext>
            </a:extLst>
          </p:cNvPr>
          <p:cNvCxnSpPr>
            <a:cxnSpLocks/>
          </p:cNvCxnSpPr>
          <p:nvPr/>
        </p:nvCxnSpPr>
        <p:spPr>
          <a:xfrm flipH="1">
            <a:off x="3331731" y="3717961"/>
            <a:ext cx="436780" cy="7792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45">
            <a:extLst>
              <a:ext uri="{FF2B5EF4-FFF2-40B4-BE49-F238E27FC236}">
                <a16:creationId xmlns="" xmlns:a16="http://schemas.microsoft.com/office/drawing/2014/main" id="{191F0CD9-5530-9051-A0D3-76EB8E9E74C3}"/>
              </a:ext>
            </a:extLst>
          </p:cNvPr>
          <p:cNvCxnSpPr>
            <a:cxnSpLocks/>
          </p:cNvCxnSpPr>
          <p:nvPr/>
        </p:nvCxnSpPr>
        <p:spPr>
          <a:xfrm>
            <a:off x="3857067" y="3713410"/>
            <a:ext cx="436791" cy="78382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кутник: округлені кути 5">
            <a:extLst>
              <a:ext uri="{FF2B5EF4-FFF2-40B4-BE49-F238E27FC236}">
                <a16:creationId xmlns="" xmlns:a16="http://schemas.microsoft.com/office/drawing/2014/main" id="{90ABF755-82E6-2B84-5376-8C85AEE01CD0}"/>
              </a:ext>
            </a:extLst>
          </p:cNvPr>
          <p:cNvSpPr/>
          <p:nvPr/>
        </p:nvSpPr>
        <p:spPr>
          <a:xfrm>
            <a:off x="3000701" y="4566373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Прямокутник: округлені кути 7">
            <a:extLst>
              <a:ext uri="{FF2B5EF4-FFF2-40B4-BE49-F238E27FC236}">
                <a16:creationId xmlns="" xmlns:a16="http://schemas.microsoft.com/office/drawing/2014/main" id="{84092999-07CB-236E-A8FC-28D6340BC115}"/>
              </a:ext>
            </a:extLst>
          </p:cNvPr>
          <p:cNvSpPr/>
          <p:nvPr/>
        </p:nvSpPr>
        <p:spPr>
          <a:xfrm>
            <a:off x="3967470" y="4582664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14B23A8-1903-D85A-F011-14CBFC26242A}"/>
              </a:ext>
            </a:extLst>
          </p:cNvPr>
          <p:cNvSpPr txBox="1"/>
          <p:nvPr/>
        </p:nvSpPr>
        <p:spPr>
          <a:xfrm>
            <a:off x="3094499" y="4566373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F66B0D6-76B1-8D0E-76B8-556EE154A2FA}"/>
              </a:ext>
            </a:extLst>
          </p:cNvPr>
          <p:cNvSpPr txBox="1"/>
          <p:nvPr/>
        </p:nvSpPr>
        <p:spPr>
          <a:xfrm>
            <a:off x="4061268" y="4582664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6C74A17-FD05-F60B-B09B-8B10CFF28DE2}"/>
              </a:ext>
            </a:extLst>
          </p:cNvPr>
          <p:cNvSpPr txBox="1"/>
          <p:nvPr/>
        </p:nvSpPr>
        <p:spPr>
          <a:xfrm>
            <a:off x="5707897" y="3147615"/>
            <a:ext cx="71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3" name="Пряма сполучна лінія 68">
            <a:extLst>
              <a:ext uri="{FF2B5EF4-FFF2-40B4-BE49-F238E27FC236}">
                <a16:creationId xmlns="" xmlns:a16="http://schemas.microsoft.com/office/drawing/2014/main" id="{28F914EC-4231-4589-B429-7978BBD22CEE}"/>
              </a:ext>
            </a:extLst>
          </p:cNvPr>
          <p:cNvCxnSpPr>
            <a:cxnSpLocks/>
          </p:cNvCxnSpPr>
          <p:nvPr/>
        </p:nvCxnSpPr>
        <p:spPr>
          <a:xfrm flipH="1">
            <a:off x="5448992" y="3734252"/>
            <a:ext cx="436780" cy="7792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9">
            <a:extLst>
              <a:ext uri="{FF2B5EF4-FFF2-40B4-BE49-F238E27FC236}">
                <a16:creationId xmlns="" xmlns:a16="http://schemas.microsoft.com/office/drawing/2014/main" id="{A1836433-2334-CAC9-7771-2FB405A5E68F}"/>
              </a:ext>
            </a:extLst>
          </p:cNvPr>
          <p:cNvCxnSpPr>
            <a:cxnSpLocks/>
          </p:cNvCxnSpPr>
          <p:nvPr/>
        </p:nvCxnSpPr>
        <p:spPr>
          <a:xfrm>
            <a:off x="5974328" y="3729701"/>
            <a:ext cx="436791" cy="78382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кутник: округлені кути 70">
            <a:extLst>
              <a:ext uri="{FF2B5EF4-FFF2-40B4-BE49-F238E27FC236}">
                <a16:creationId xmlns="" xmlns:a16="http://schemas.microsoft.com/office/drawing/2014/main" id="{3EBB5224-0B05-D6D8-67BA-4C9E7C478657}"/>
              </a:ext>
            </a:extLst>
          </p:cNvPr>
          <p:cNvSpPr/>
          <p:nvPr/>
        </p:nvSpPr>
        <p:spPr>
          <a:xfrm>
            <a:off x="5117962" y="4582664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Прямокутник: округлені кути 71">
            <a:extLst>
              <a:ext uri="{FF2B5EF4-FFF2-40B4-BE49-F238E27FC236}">
                <a16:creationId xmlns="" xmlns:a16="http://schemas.microsoft.com/office/drawing/2014/main" id="{5F7748D4-02BD-991C-C601-018F7E4652B4}"/>
              </a:ext>
            </a:extLst>
          </p:cNvPr>
          <p:cNvSpPr/>
          <p:nvPr/>
        </p:nvSpPr>
        <p:spPr>
          <a:xfrm>
            <a:off x="6084731" y="4598955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B910030C-65F4-A620-422A-CD3B92EAF2DC}"/>
              </a:ext>
            </a:extLst>
          </p:cNvPr>
          <p:cNvSpPr txBox="1"/>
          <p:nvPr/>
        </p:nvSpPr>
        <p:spPr>
          <a:xfrm>
            <a:off x="5211760" y="4582664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FF4B99E-CFEE-E742-0ADA-E3AB3265D2E3}"/>
              </a:ext>
            </a:extLst>
          </p:cNvPr>
          <p:cNvSpPr txBox="1"/>
          <p:nvPr/>
        </p:nvSpPr>
        <p:spPr>
          <a:xfrm>
            <a:off x="6178529" y="4598955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2CB222B9-5527-325C-D795-4BA29F400FB1}"/>
              </a:ext>
            </a:extLst>
          </p:cNvPr>
          <p:cNvSpPr txBox="1"/>
          <p:nvPr/>
        </p:nvSpPr>
        <p:spPr>
          <a:xfrm>
            <a:off x="7890475" y="3163906"/>
            <a:ext cx="71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0" name="Пряма сполучна лінія 75">
            <a:extLst>
              <a:ext uri="{FF2B5EF4-FFF2-40B4-BE49-F238E27FC236}">
                <a16:creationId xmlns="" xmlns:a16="http://schemas.microsoft.com/office/drawing/2014/main" id="{8154829A-4868-01C6-B309-6BEA50AD0B22}"/>
              </a:ext>
            </a:extLst>
          </p:cNvPr>
          <p:cNvCxnSpPr>
            <a:cxnSpLocks/>
          </p:cNvCxnSpPr>
          <p:nvPr/>
        </p:nvCxnSpPr>
        <p:spPr>
          <a:xfrm flipH="1">
            <a:off x="7631570" y="3750543"/>
            <a:ext cx="436780" cy="7792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сполучна лінія 76">
            <a:extLst>
              <a:ext uri="{FF2B5EF4-FFF2-40B4-BE49-F238E27FC236}">
                <a16:creationId xmlns="" xmlns:a16="http://schemas.microsoft.com/office/drawing/2014/main" id="{4F95394E-3042-DE3A-36BE-2DF997117A2E}"/>
              </a:ext>
            </a:extLst>
          </p:cNvPr>
          <p:cNvCxnSpPr>
            <a:cxnSpLocks/>
          </p:cNvCxnSpPr>
          <p:nvPr/>
        </p:nvCxnSpPr>
        <p:spPr>
          <a:xfrm>
            <a:off x="8156906" y="3745992"/>
            <a:ext cx="436791" cy="78382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кутник: округлені кути 77">
            <a:extLst>
              <a:ext uri="{FF2B5EF4-FFF2-40B4-BE49-F238E27FC236}">
                <a16:creationId xmlns="" xmlns:a16="http://schemas.microsoft.com/office/drawing/2014/main" id="{0A7525D6-AA9E-8936-A34F-8A722A0C2E76}"/>
              </a:ext>
            </a:extLst>
          </p:cNvPr>
          <p:cNvSpPr/>
          <p:nvPr/>
        </p:nvSpPr>
        <p:spPr>
          <a:xfrm>
            <a:off x="7300540" y="4598955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Прямокутник: округлені кути 78">
            <a:extLst>
              <a:ext uri="{FF2B5EF4-FFF2-40B4-BE49-F238E27FC236}">
                <a16:creationId xmlns="" xmlns:a16="http://schemas.microsoft.com/office/drawing/2014/main" id="{1821F759-E5BD-B393-5029-C87706B1E1D6}"/>
              </a:ext>
            </a:extLst>
          </p:cNvPr>
          <p:cNvSpPr/>
          <p:nvPr/>
        </p:nvSpPr>
        <p:spPr>
          <a:xfrm>
            <a:off x="8267309" y="4615246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84BE2903-03B2-5566-C2EB-72BFC8965EB6}"/>
              </a:ext>
            </a:extLst>
          </p:cNvPr>
          <p:cNvSpPr txBox="1"/>
          <p:nvPr/>
        </p:nvSpPr>
        <p:spPr>
          <a:xfrm>
            <a:off x="7394338" y="4598955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422CB00-9C5C-89F8-A1B3-FE5796C3ED89}"/>
              </a:ext>
            </a:extLst>
          </p:cNvPr>
          <p:cNvSpPr txBox="1"/>
          <p:nvPr/>
        </p:nvSpPr>
        <p:spPr>
          <a:xfrm>
            <a:off x="8361107" y="4615246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5375F0A-944D-CCBC-BEF1-626F209A2367}"/>
              </a:ext>
            </a:extLst>
          </p:cNvPr>
          <p:cNvSpPr txBox="1"/>
          <p:nvPr/>
        </p:nvSpPr>
        <p:spPr>
          <a:xfrm>
            <a:off x="10101534" y="3163906"/>
            <a:ext cx="71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7" name="Пряма сполучна лінія 82">
            <a:extLst>
              <a:ext uri="{FF2B5EF4-FFF2-40B4-BE49-F238E27FC236}">
                <a16:creationId xmlns="" xmlns:a16="http://schemas.microsoft.com/office/drawing/2014/main" id="{A0440B3C-96DF-CC4E-904B-828326D14E7B}"/>
              </a:ext>
            </a:extLst>
          </p:cNvPr>
          <p:cNvCxnSpPr>
            <a:cxnSpLocks/>
          </p:cNvCxnSpPr>
          <p:nvPr/>
        </p:nvCxnSpPr>
        <p:spPr>
          <a:xfrm flipH="1">
            <a:off x="9842629" y="3750543"/>
            <a:ext cx="436780" cy="779274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сполучна лінія 83">
            <a:extLst>
              <a:ext uri="{FF2B5EF4-FFF2-40B4-BE49-F238E27FC236}">
                <a16:creationId xmlns="" xmlns:a16="http://schemas.microsoft.com/office/drawing/2014/main" id="{6F9AE56B-19B3-511F-3711-A55BC542184D}"/>
              </a:ext>
            </a:extLst>
          </p:cNvPr>
          <p:cNvCxnSpPr>
            <a:cxnSpLocks/>
          </p:cNvCxnSpPr>
          <p:nvPr/>
        </p:nvCxnSpPr>
        <p:spPr>
          <a:xfrm>
            <a:off x="10367965" y="3745992"/>
            <a:ext cx="436791" cy="78382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кутник: округлені кути 84">
            <a:extLst>
              <a:ext uri="{FF2B5EF4-FFF2-40B4-BE49-F238E27FC236}">
                <a16:creationId xmlns="" xmlns:a16="http://schemas.microsoft.com/office/drawing/2014/main" id="{0495915F-F163-47EE-6C8F-11F38240816C}"/>
              </a:ext>
            </a:extLst>
          </p:cNvPr>
          <p:cNvSpPr/>
          <p:nvPr/>
        </p:nvSpPr>
        <p:spPr>
          <a:xfrm>
            <a:off x="9511599" y="4598955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Прямокутник: округлені кути 85">
            <a:extLst>
              <a:ext uri="{FF2B5EF4-FFF2-40B4-BE49-F238E27FC236}">
                <a16:creationId xmlns="" xmlns:a16="http://schemas.microsoft.com/office/drawing/2014/main" id="{47455DAE-F2C3-CDBF-0DAA-F3CBDA20B85D}"/>
              </a:ext>
            </a:extLst>
          </p:cNvPr>
          <p:cNvSpPr/>
          <p:nvPr/>
        </p:nvSpPr>
        <p:spPr>
          <a:xfrm>
            <a:off x="10478368" y="4615246"/>
            <a:ext cx="652777" cy="7078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D549658-FD56-5545-6374-D68C13510143}"/>
              </a:ext>
            </a:extLst>
          </p:cNvPr>
          <p:cNvSpPr txBox="1"/>
          <p:nvPr/>
        </p:nvSpPr>
        <p:spPr>
          <a:xfrm>
            <a:off x="9605397" y="4598955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AEA00222-F3C4-48E4-D033-001684EF8BCB}"/>
              </a:ext>
            </a:extLst>
          </p:cNvPr>
          <p:cNvSpPr txBox="1"/>
          <p:nvPr/>
        </p:nvSpPr>
        <p:spPr>
          <a:xfrm>
            <a:off x="10572166" y="4615246"/>
            <a:ext cx="5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0" y="3122288"/>
            <a:ext cx="1641274" cy="36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8" grpId="0"/>
      <p:bldP spid="75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860625" y="434130"/>
            <a:ext cx="8732066" cy="6199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Математичний диктант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1926" y="1197891"/>
            <a:ext cx="4397829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/>
              <a:t>Запишіть</a:t>
            </a:r>
            <a:endParaRPr lang="ru-RU" sz="2400" b="1" dirty="0" smtClean="0"/>
          </a:p>
          <a:p>
            <a:pPr marL="457200" indent="-457200">
              <a:buAutoNum type="arabicParenR"/>
            </a:pPr>
            <a:r>
              <a:rPr lang="ru-RU" sz="2400" b="1" dirty="0" err="1" smtClean="0"/>
              <a:t>попереднє</a:t>
            </a:r>
            <a:r>
              <a:rPr lang="ru-RU" sz="2400" b="1" dirty="0" smtClean="0"/>
              <a:t> </a:t>
            </a:r>
            <a:r>
              <a:rPr lang="ru-RU" sz="2400" b="1" dirty="0"/>
              <a:t>число до </a:t>
            </a:r>
            <a:r>
              <a:rPr lang="ru-RU" sz="2400" b="1" dirty="0" smtClean="0"/>
              <a:t>7 </a:t>
            </a:r>
          </a:p>
          <a:p>
            <a:pPr marL="457200" indent="-457200">
              <a:buAutoNum type="arabicParenR"/>
            </a:pPr>
            <a:r>
              <a:rPr lang="ru-RU" sz="2400" b="1" dirty="0" err="1" smtClean="0"/>
              <a:t>наступне</a:t>
            </a:r>
            <a:r>
              <a:rPr lang="ru-RU" sz="2400" b="1" dirty="0" smtClean="0"/>
              <a:t> до </a:t>
            </a:r>
            <a:r>
              <a:rPr lang="ru-RU" sz="2400" b="1" dirty="0"/>
              <a:t>числа </a:t>
            </a:r>
            <a:r>
              <a:rPr lang="ru-RU" sz="2400" b="1" dirty="0" smtClean="0"/>
              <a:t>2 </a:t>
            </a:r>
          </a:p>
          <a:p>
            <a:pPr marL="457200" indent="-457200">
              <a:buAutoNum type="arabicParenR"/>
            </a:pPr>
            <a:r>
              <a:rPr lang="ru-RU" sz="2400" b="1" dirty="0" smtClean="0"/>
              <a:t>Число на 1 </a:t>
            </a:r>
            <a:r>
              <a:rPr lang="ru-RU" sz="2400" b="1" dirty="0" err="1" smtClean="0"/>
              <a:t>більше</a:t>
            </a:r>
            <a:r>
              <a:rPr lang="ru-RU" sz="2400" b="1" dirty="0" smtClean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smtClean="0"/>
              <a:t>7</a:t>
            </a:r>
          </a:p>
          <a:p>
            <a:pPr marL="457200" indent="-457200">
              <a:buFontTx/>
              <a:buAutoNum type="arabicParenR"/>
            </a:pPr>
            <a:r>
              <a:rPr lang="ru-RU" sz="2400" b="1" dirty="0"/>
              <a:t>Число на 1 </a:t>
            </a:r>
            <a:r>
              <a:rPr lang="ru-RU" sz="2400" b="1" dirty="0" err="1" smtClean="0"/>
              <a:t>менше</a:t>
            </a:r>
            <a:r>
              <a:rPr lang="ru-RU" sz="2400" b="1" dirty="0" smtClean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smtClean="0"/>
              <a:t>3</a:t>
            </a:r>
          </a:p>
          <a:p>
            <a:pPr marL="457200" indent="-457200">
              <a:buFontTx/>
              <a:buAutoNum type="arabicParenR"/>
            </a:pPr>
            <a:r>
              <a:rPr lang="uk-UA" sz="2400" b="1" dirty="0" smtClean="0"/>
              <a:t>Найменше число рахунку</a:t>
            </a:r>
          </a:p>
          <a:p>
            <a:pPr marL="457200" indent="-457200">
              <a:buFontTx/>
              <a:buAutoNum type="arabicParenR"/>
            </a:pPr>
            <a:r>
              <a:rPr lang="uk-UA" sz="2400" b="1" dirty="0" smtClean="0"/>
              <a:t>Число лап у кішки</a:t>
            </a:r>
          </a:p>
          <a:p>
            <a:pPr marL="457200" indent="-457200">
              <a:buFontTx/>
              <a:buAutoNum type="arabicParenR"/>
            </a:pPr>
            <a:r>
              <a:rPr lang="uk-UA" sz="2400" b="1" dirty="0" smtClean="0"/>
              <a:t>Число днів у тижні</a:t>
            </a:r>
          </a:p>
          <a:p>
            <a:pPr marL="457200" indent="-457200">
              <a:buFontTx/>
              <a:buAutoNum type="arabicParenR"/>
            </a:pPr>
            <a:r>
              <a:rPr lang="uk-UA" sz="2400" b="1" dirty="0" smtClean="0"/>
              <a:t>Число пальців на одній руці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CE7511E-0B3B-CDD5-25EB-3B4CF27E2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" t="580" r="76042" b="90826"/>
          <a:stretch/>
        </p:blipFill>
        <p:spPr>
          <a:xfrm>
            <a:off x="5192486" y="1788065"/>
            <a:ext cx="6176227" cy="12056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6F16141-8282-C497-DA0E-9B3096CFEE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336522" y="2123023"/>
            <a:ext cx="455016" cy="5676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80DC11F-1ADE-C3F1-1586-C30F89C6D3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5334662" y="2047421"/>
            <a:ext cx="381740" cy="6868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21A45CC-D2C1-A63D-3FF0-D037B4A24E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952472" y="2107035"/>
            <a:ext cx="455016" cy="5676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80FAF1-2CD8-50C1-02D1-63D652058E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123698" y="2047421"/>
            <a:ext cx="424330" cy="6868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962E47D-204C-AE3D-5DCE-F72A7C46B0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7785324" y="2032877"/>
            <a:ext cx="470074" cy="6868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4A8F11E-D0C1-56BD-3A3D-40B518383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103" y="2123023"/>
            <a:ext cx="481247" cy="5967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FE60E59-BDB3-8889-C59E-48DDCBF987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10275016" y="2063407"/>
            <a:ext cx="317675" cy="6868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2EAC4AF-0149-D3A9-EB17-44E17D3A96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0943284" y="1987805"/>
            <a:ext cx="424330" cy="686891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 flipH="1">
            <a:off x="4277953" y="5020265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035359" y="5000147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840472" y="5000146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621685" y="5010695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7394577" y="4990488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8141571" y="4990488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65056" y="5547804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82574" y="5518027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1729" y="5415980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63353" y="5433399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35098" y="5433399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79980" y="5433399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6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8900743" y="4972933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Блок-схема: узел 32"/>
          <p:cNvSpPr/>
          <p:nvPr/>
        </p:nvSpPr>
        <p:spPr>
          <a:xfrm>
            <a:off x="2672840" y="518738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3524308" y="5010696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986196" y="5433399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98593" y="5415979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8</a:t>
            </a:r>
            <a:endParaRPr lang="uk-UA" sz="3600" b="1" dirty="0">
              <a:solidFill>
                <a:srgbClr val="7030A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9662743" y="4962937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467364" y="5301680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</a:t>
            </a:r>
            <a:endParaRPr lang="uk-UA" sz="3600" b="1" dirty="0">
              <a:solidFill>
                <a:srgbClr val="7030A0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2787140" y="5236703"/>
            <a:ext cx="7686674" cy="544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17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664" r="61141" b="88325"/>
          <a:stretch/>
        </p:blipFill>
        <p:spPr>
          <a:xfrm>
            <a:off x="2576811" y="5215069"/>
            <a:ext cx="9305528" cy="1080000"/>
          </a:xfrm>
          <a:prstGeom prst="roundRect">
            <a:avLst/>
          </a:prstGeom>
        </p:spPr>
      </p:pic>
      <p:sp>
        <p:nvSpPr>
          <p:cNvPr id="71" name="Прямоугольник 70"/>
          <p:cNvSpPr/>
          <p:nvPr/>
        </p:nvSpPr>
        <p:spPr>
          <a:xfrm>
            <a:off x="2280194" y="447595"/>
            <a:ext cx="8732066" cy="7642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 в клітинку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42269" y="1211854"/>
            <a:ext cx="7949241" cy="1184261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indent="-457200" algn="l">
              <a:buAutoNum type="arabicPeriod"/>
            </a:pPr>
            <a:r>
              <a:rPr lang="ru-RU" sz="2000" dirty="0" err="1" smtClean="0">
                <a:solidFill>
                  <a:srgbClr val="7030A0"/>
                </a:solidFill>
              </a:rPr>
              <a:t>Закінчи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числовий</a:t>
            </a:r>
            <a:r>
              <a:rPr lang="ru-RU" sz="2000" dirty="0" smtClean="0">
                <a:solidFill>
                  <a:srgbClr val="7030A0"/>
                </a:solidFill>
              </a:rPr>
              <a:t> ряд. 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rgbClr val="7030A0"/>
                </a:solidFill>
              </a:rPr>
              <a:t>Запиши </a:t>
            </a:r>
            <a:r>
              <a:rPr lang="ru-RU" sz="2000" dirty="0" err="1" smtClean="0">
                <a:solidFill>
                  <a:srgbClr val="7030A0"/>
                </a:solidFill>
              </a:rPr>
              <a:t>сусідів</a:t>
            </a:r>
            <a:r>
              <a:rPr lang="ru-RU" sz="2000" dirty="0" smtClean="0">
                <a:solidFill>
                  <a:srgbClr val="7030A0"/>
                </a:solidFill>
              </a:rPr>
              <a:t> чисел 7 і 4.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rgbClr val="7030A0"/>
                </a:solidFill>
              </a:rPr>
              <a:t>Добери </a:t>
            </a:r>
            <a:r>
              <a:rPr lang="ru-RU" sz="2000" dirty="0">
                <a:solidFill>
                  <a:srgbClr val="7030A0"/>
                </a:solidFill>
              </a:rPr>
              <a:t>і запиши </a:t>
            </a:r>
            <a:r>
              <a:rPr lang="ru-RU" sz="2000" dirty="0" err="1">
                <a:solidFill>
                  <a:srgbClr val="7030A0"/>
                </a:solidFill>
              </a:rPr>
              <a:t>відповідні</a:t>
            </a:r>
            <a:r>
              <a:rPr lang="ru-RU" sz="2000" dirty="0">
                <a:solidFill>
                  <a:srgbClr val="7030A0"/>
                </a:solidFill>
              </a:rPr>
              <a:t> числа. </a:t>
            </a:r>
            <a:endParaRPr lang="ru-RU" sz="2000" dirty="0" smtClean="0">
              <a:solidFill>
                <a:srgbClr val="7030A0"/>
              </a:solidFill>
            </a:endParaRPr>
          </a:p>
        </p:txBody>
      </p:sp>
      <p:pic>
        <p:nvPicPr>
          <p:cNvPr id="74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5" y="1338602"/>
            <a:ext cx="1860370" cy="411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1141" b="79513"/>
          <a:stretch/>
        </p:blipFill>
        <p:spPr>
          <a:xfrm>
            <a:off x="2576811" y="2508702"/>
            <a:ext cx="9305528" cy="2762008"/>
          </a:xfrm>
          <a:prstGeom prst="roundRect">
            <a:avLst/>
          </a:prstGeom>
        </p:spPr>
      </p:pic>
      <p:sp>
        <p:nvSpPr>
          <p:cNvPr id="77" name="Скругленный прямоугольник 76"/>
          <p:cNvSpPr/>
          <p:nvPr/>
        </p:nvSpPr>
        <p:spPr>
          <a:xfrm>
            <a:off x="2646166" y="2588251"/>
            <a:ext cx="9305529" cy="3756591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4E55F806-B03D-5198-5FF7-1A5FD9329B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5688605" y="4308380"/>
            <a:ext cx="424330" cy="686891"/>
          </a:xfrm>
          <a:prstGeom prst="rect">
            <a:avLst/>
          </a:prstGeom>
        </p:spPr>
      </p:pic>
      <p:sp>
        <p:nvSpPr>
          <p:cNvPr id="85" name="Прямокутник 6">
            <a:extLst>
              <a:ext uri="{FF2B5EF4-FFF2-40B4-BE49-F238E27FC236}">
                <a16:creationId xmlns:a16="http://schemas.microsoft.com/office/drawing/2014/main" xmlns="" id="{3C793742-A1CE-55B7-5846-11AEFFB0F169}"/>
              </a:ext>
            </a:extLst>
          </p:cNvPr>
          <p:cNvSpPr/>
          <p:nvPr/>
        </p:nvSpPr>
        <p:spPr>
          <a:xfrm>
            <a:off x="3774723" y="4442923"/>
            <a:ext cx="355508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Прямокутник 56">
            <a:extLst>
              <a:ext uri="{FF2B5EF4-FFF2-40B4-BE49-F238E27FC236}">
                <a16:creationId xmlns:a16="http://schemas.microsoft.com/office/drawing/2014/main" xmlns="" id="{7FDB036F-955F-A515-06A1-191311692708}"/>
              </a:ext>
            </a:extLst>
          </p:cNvPr>
          <p:cNvSpPr/>
          <p:nvPr/>
        </p:nvSpPr>
        <p:spPr>
          <a:xfrm>
            <a:off x="7204887" y="4458439"/>
            <a:ext cx="355508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Прямокутник 68">
            <a:extLst>
              <a:ext uri="{FF2B5EF4-FFF2-40B4-BE49-F238E27FC236}">
                <a16:creationId xmlns:a16="http://schemas.microsoft.com/office/drawing/2014/main" xmlns="" id="{B6C26C70-7DA0-CE5C-AE4F-5C1CD939A8AE}"/>
              </a:ext>
            </a:extLst>
          </p:cNvPr>
          <p:cNvSpPr/>
          <p:nvPr/>
        </p:nvSpPr>
        <p:spPr>
          <a:xfrm>
            <a:off x="9760696" y="4458439"/>
            <a:ext cx="369846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1" name="Прямокутник 71">
            <a:extLst>
              <a:ext uri="{FF2B5EF4-FFF2-40B4-BE49-F238E27FC236}">
                <a16:creationId xmlns:a16="http://schemas.microsoft.com/office/drawing/2014/main" xmlns="" id="{5C156C13-19CB-C02E-37C3-FD3DBD37B4C4}"/>
              </a:ext>
            </a:extLst>
          </p:cNvPr>
          <p:cNvSpPr/>
          <p:nvPr/>
        </p:nvSpPr>
        <p:spPr>
          <a:xfrm>
            <a:off x="7529678" y="3716080"/>
            <a:ext cx="369846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CB9DD130-2114-673A-DD2E-16E1DC99E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365366" y="4456019"/>
            <a:ext cx="451191" cy="386774"/>
          </a:xfrm>
          <a:prstGeom prst="rect">
            <a:avLst/>
          </a:prstGeom>
        </p:spPr>
      </p:pic>
      <p:sp>
        <p:nvSpPr>
          <p:cNvPr id="93" name="Прямокутник 73">
            <a:extLst>
              <a:ext uri="{FF2B5EF4-FFF2-40B4-BE49-F238E27FC236}">
                <a16:creationId xmlns:a16="http://schemas.microsoft.com/office/drawing/2014/main" xmlns="" id="{110CFBD8-A55C-691B-CA9E-C756A3C1AF2A}"/>
              </a:ext>
            </a:extLst>
          </p:cNvPr>
          <p:cNvSpPr/>
          <p:nvPr/>
        </p:nvSpPr>
        <p:spPr>
          <a:xfrm>
            <a:off x="3022716" y="3704437"/>
            <a:ext cx="369846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0962E47D-204C-AE3D-5DCE-F72A7C46B0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5724787" y="5774899"/>
            <a:ext cx="470074" cy="686891"/>
          </a:xfrm>
          <a:prstGeom prst="rect">
            <a:avLst/>
          </a:prstGeom>
        </p:spPr>
      </p:pic>
      <p:sp>
        <p:nvSpPr>
          <p:cNvPr id="98" name="Прямокутник 6">
            <a:extLst>
              <a:ext uri="{FF2B5EF4-FFF2-40B4-BE49-F238E27FC236}">
                <a16:creationId xmlns:a16="http://schemas.microsoft.com/office/drawing/2014/main" xmlns="" id="{3C793742-A1CE-55B7-5846-11AEFFB0F169}"/>
              </a:ext>
            </a:extLst>
          </p:cNvPr>
          <p:cNvSpPr/>
          <p:nvPr/>
        </p:nvSpPr>
        <p:spPr>
          <a:xfrm>
            <a:off x="3817308" y="5181878"/>
            <a:ext cx="355508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4E55F806-B03D-5198-5FF7-1A5FD9329B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0566432" y="5791672"/>
            <a:ext cx="424330" cy="68689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A080FAF1-2CD8-50C1-02D1-63D652058E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720699" y="5046024"/>
            <a:ext cx="424330" cy="68689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3C86E119-C5FE-8F8D-8352-624A9EE92E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498882" y="6034864"/>
            <a:ext cx="317675" cy="208538"/>
          </a:xfrm>
          <a:prstGeom prst="rect">
            <a:avLst/>
          </a:prstGeom>
        </p:spPr>
      </p:pic>
      <p:sp>
        <p:nvSpPr>
          <p:cNvPr id="104" name="Прямокутник 56">
            <a:extLst>
              <a:ext uri="{FF2B5EF4-FFF2-40B4-BE49-F238E27FC236}">
                <a16:creationId xmlns:a16="http://schemas.microsoft.com/office/drawing/2014/main" xmlns="" id="{7FDB036F-955F-A515-06A1-191311692708}"/>
              </a:ext>
            </a:extLst>
          </p:cNvPr>
          <p:cNvSpPr/>
          <p:nvPr/>
        </p:nvSpPr>
        <p:spPr>
          <a:xfrm>
            <a:off x="7174170" y="5222032"/>
            <a:ext cx="355508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C86E119-C5FE-8F8D-8352-624A9EE92E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452592" y="4539439"/>
            <a:ext cx="317675" cy="208538"/>
          </a:xfrm>
          <a:prstGeom prst="rect">
            <a:avLst/>
          </a:prstGeom>
        </p:spPr>
      </p:pic>
      <p:sp>
        <p:nvSpPr>
          <p:cNvPr id="106" name="Прямокутник 68">
            <a:extLst>
              <a:ext uri="{FF2B5EF4-FFF2-40B4-BE49-F238E27FC236}">
                <a16:creationId xmlns:a16="http://schemas.microsoft.com/office/drawing/2014/main" xmlns="" id="{B6C26C70-7DA0-CE5C-AE4F-5C1CD939A8AE}"/>
              </a:ext>
            </a:extLst>
          </p:cNvPr>
          <p:cNvSpPr/>
          <p:nvPr/>
        </p:nvSpPr>
        <p:spPr>
          <a:xfrm>
            <a:off x="9785349" y="5223296"/>
            <a:ext cx="369846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F362ED8C-EDB9-6CC9-42CA-B03878A98A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2856" y="5234164"/>
            <a:ext cx="406895" cy="348802"/>
          </a:xfrm>
          <a:prstGeom prst="rect">
            <a:avLst/>
          </a:prstGeom>
        </p:spPr>
      </p:pic>
      <p:sp>
        <p:nvSpPr>
          <p:cNvPr id="110" name="Прямокутник 71">
            <a:extLst>
              <a:ext uri="{FF2B5EF4-FFF2-40B4-BE49-F238E27FC236}">
                <a16:creationId xmlns:a16="http://schemas.microsoft.com/office/drawing/2014/main" xmlns="" id="{5C156C13-19CB-C02E-37C3-FD3DBD37B4C4}"/>
              </a:ext>
            </a:extLst>
          </p:cNvPr>
          <p:cNvSpPr/>
          <p:nvPr/>
        </p:nvSpPr>
        <p:spPr>
          <a:xfrm>
            <a:off x="6025232" y="3713192"/>
            <a:ext cx="369846" cy="37631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5" name="Прямокутник 73">
            <a:extLst>
              <a:ext uri="{FF2B5EF4-FFF2-40B4-BE49-F238E27FC236}">
                <a16:creationId xmlns:a16="http://schemas.microsoft.com/office/drawing/2014/main" xmlns="" id="{110CFBD8-A55C-691B-CA9E-C756A3C1AF2A}"/>
              </a:ext>
            </a:extLst>
          </p:cNvPr>
          <p:cNvSpPr/>
          <p:nvPr/>
        </p:nvSpPr>
        <p:spPr>
          <a:xfrm>
            <a:off x="4557906" y="3726384"/>
            <a:ext cx="369846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C3D989E-8D94-A83A-9B69-F2EB2AFEBC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0479738" y="4244794"/>
            <a:ext cx="424330" cy="68689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EFE60E59-BDB3-8889-C59E-48DDCBF987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3952477" y="2832608"/>
            <a:ext cx="317675" cy="68689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8E484030-1743-8F74-AD4A-D6D809C95D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533848" y="2871507"/>
            <a:ext cx="455016" cy="5676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32EAC4AF-0149-D3A9-EB17-44E17D3A96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300457" y="2748122"/>
            <a:ext cx="424330" cy="68689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4E55F806-B03D-5198-5FF7-1A5FD9329B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6067011" y="2828256"/>
            <a:ext cx="424330" cy="68689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A080FAF1-2CD8-50C1-02D1-63D652058E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874600" y="2846366"/>
            <a:ext cx="424330" cy="68689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0962E47D-204C-AE3D-5DCE-F72A7C46B0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7560395" y="2823050"/>
            <a:ext cx="470074" cy="68689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24A8F11E-D0C1-56BD-3A3D-40B5183837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03" y="2877680"/>
            <a:ext cx="481247" cy="596745"/>
          </a:xfrm>
          <a:prstGeom prst="rect">
            <a:avLst/>
          </a:prstGeom>
        </p:spPr>
      </p:pic>
      <p:sp>
        <p:nvSpPr>
          <p:cNvPr id="60" name="Прямокутник 6">
            <a:extLst>
              <a:ext uri="{FF2B5EF4-FFF2-40B4-BE49-F238E27FC236}">
                <a16:creationId xmlns:a16="http://schemas.microsoft.com/office/drawing/2014/main" xmlns="" id="{3C793742-A1CE-55B7-5846-11AEFFB0F169}"/>
              </a:ext>
            </a:extLst>
          </p:cNvPr>
          <p:cNvSpPr/>
          <p:nvPr/>
        </p:nvSpPr>
        <p:spPr>
          <a:xfrm>
            <a:off x="3837992" y="5896517"/>
            <a:ext cx="355508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Прямокутник 6">
            <a:extLst>
              <a:ext uri="{FF2B5EF4-FFF2-40B4-BE49-F238E27FC236}">
                <a16:creationId xmlns:a16="http://schemas.microsoft.com/office/drawing/2014/main" xmlns="" id="{3C793742-A1CE-55B7-5846-11AEFFB0F169}"/>
              </a:ext>
            </a:extLst>
          </p:cNvPr>
          <p:cNvSpPr/>
          <p:nvPr/>
        </p:nvSpPr>
        <p:spPr>
          <a:xfrm>
            <a:off x="7204887" y="5933075"/>
            <a:ext cx="355508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3C86E119-C5FE-8F8D-8352-624A9EE92E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497638" y="5283355"/>
            <a:ext cx="317675" cy="20853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3C86E119-C5FE-8F8D-8352-624A9EE92E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517592" y="5994245"/>
            <a:ext cx="317675" cy="208538"/>
          </a:xfrm>
          <a:prstGeom prst="rect">
            <a:avLst/>
          </a:prstGeom>
        </p:spPr>
      </p:pic>
      <p:sp>
        <p:nvSpPr>
          <p:cNvPr id="65" name="Прямокутник 68">
            <a:extLst>
              <a:ext uri="{FF2B5EF4-FFF2-40B4-BE49-F238E27FC236}">
                <a16:creationId xmlns:a16="http://schemas.microsoft.com/office/drawing/2014/main" xmlns="" id="{B6C26C70-7DA0-CE5C-AE4F-5C1CD939A8AE}"/>
              </a:ext>
            </a:extLst>
          </p:cNvPr>
          <p:cNvSpPr/>
          <p:nvPr/>
        </p:nvSpPr>
        <p:spPr>
          <a:xfrm>
            <a:off x="9815313" y="5933075"/>
            <a:ext cx="369846" cy="37053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0962E47D-204C-AE3D-5DCE-F72A7C46B0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0589563" y="5040216"/>
            <a:ext cx="470074" cy="6868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85159" y="436836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0179781" y="5791672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21A45CC-D2C1-A63D-3FF0-D037B4A24E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071225" y="2882664"/>
            <a:ext cx="455016" cy="56766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EFE60E59-BDB3-8889-C59E-48DDCBF987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3946039" y="3557903"/>
            <a:ext cx="317675" cy="68689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4E55F806-B03D-5198-5FF7-1A5FD9329B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6803553" y="3568207"/>
            <a:ext cx="424330" cy="68689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EFE60E59-BDB3-8889-C59E-48DDCBF987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3155182" y="4320896"/>
            <a:ext cx="317675" cy="68689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EFE60E59-BDB3-8889-C59E-48DDCBF987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3219486" y="5048773"/>
            <a:ext cx="317675" cy="68689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F21A45CC-D2C1-A63D-3FF0-D037B4A24E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082145" y="5855302"/>
            <a:ext cx="455016" cy="567661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6025232" y="4368366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025232" y="511617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040971" y="5816501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A080FAF1-2CD8-50C1-02D1-63D652058E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471588" y="4300262"/>
            <a:ext cx="424330" cy="68689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3C86E119-C5FE-8F8D-8352-624A9EE92E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887212" y="4523923"/>
            <a:ext cx="317675" cy="208538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C86E119-C5FE-8F8D-8352-624A9EE92E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864722" y="5285200"/>
            <a:ext cx="317675" cy="208538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3C86E119-C5FE-8F8D-8352-624A9EE92E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887212" y="5977517"/>
            <a:ext cx="317675" cy="208538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A080FAF1-2CD8-50C1-02D1-63D652058E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485716" y="5049131"/>
            <a:ext cx="424330" cy="68689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A080FAF1-2CD8-50C1-02D1-63D652058E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499844" y="5798000"/>
            <a:ext cx="424330" cy="68689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F21A45CC-D2C1-A63D-3FF0-D037B4A24E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042622" y="4374132"/>
            <a:ext cx="455016" cy="567661"/>
          </a:xfrm>
          <a:prstGeom prst="rect">
            <a:avLst/>
          </a:prstGeom>
        </p:spPr>
      </p:pic>
      <p:sp>
        <p:nvSpPr>
          <p:cNvPr id="113" name="Прямоугольник 112"/>
          <p:cNvSpPr/>
          <p:nvPr/>
        </p:nvSpPr>
        <p:spPr>
          <a:xfrm>
            <a:off x="10192748" y="504417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F21A45CC-D2C1-A63D-3FF0-D037B4A24E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063422" y="5103793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F21A45CC-D2C1-A63D-3FF0-D037B4A24E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063422" y="5808786"/>
            <a:ext cx="455016" cy="5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8" grpId="0" animBg="1"/>
      <p:bldP spid="91" grpId="0" animBg="1"/>
      <p:bldP spid="93" grpId="0" animBg="1"/>
      <p:bldP spid="98" grpId="0" animBg="1"/>
      <p:bldP spid="104" grpId="0" animBg="1"/>
      <p:bldP spid="106" grpId="0" animBg="1"/>
      <p:bldP spid="110" grpId="0" animBg="1"/>
      <p:bldP spid="115" grpId="0" animBg="1"/>
      <p:bldP spid="60" grpId="0" animBg="1"/>
      <p:bldP spid="62" grpId="0" animBg="1"/>
      <p:bldP spid="65" grpId="0" animBg="1"/>
      <p:bldP spid="2" grpId="0"/>
      <p:bldP spid="90" grpId="0"/>
      <p:bldP spid="87" grpId="0"/>
      <p:bldP spid="89" grpId="0"/>
      <p:bldP spid="95" grpId="0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27574" y="1858592"/>
            <a:ext cx="6960015" cy="465304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3" name="Прямоугольник 11">
            <a:extLst>
              <a:ext uri="{FF2B5EF4-FFF2-40B4-BE49-F238E27FC236}">
                <a16:creationId xmlns="" xmlns:a16="http://schemas.microsoft.com/office/drawing/2014/main" id="{A8046C95-CBE4-1D70-819F-25971FDB92D1}"/>
              </a:ext>
            </a:extLst>
          </p:cNvPr>
          <p:cNvSpPr/>
          <p:nvPr/>
        </p:nvSpPr>
        <p:spPr>
          <a:xfrm>
            <a:off x="2173834" y="422211"/>
            <a:ext cx="8732066" cy="72002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5C452117-F709-CC11-8CFD-EBDEE21A1E6F}"/>
              </a:ext>
            </a:extLst>
          </p:cNvPr>
          <p:cNvSpPr txBox="1"/>
          <p:nvPr/>
        </p:nvSpPr>
        <p:spPr>
          <a:xfrm>
            <a:off x="3472542" y="1230833"/>
            <a:ext cx="5812972" cy="579751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>
                <a:solidFill>
                  <a:srgbClr val="7030A0"/>
                </a:solidFill>
              </a:rPr>
              <a:t>Обведи </a:t>
            </a:r>
            <a:r>
              <a:rPr lang="ru-RU" sz="2000" dirty="0" err="1">
                <a:solidFill>
                  <a:srgbClr val="7030A0"/>
                </a:solidFill>
              </a:rPr>
              <a:t>групу</a:t>
            </a:r>
            <a:r>
              <a:rPr lang="ru-RU" sz="2000" dirty="0">
                <a:solidFill>
                  <a:srgbClr val="7030A0"/>
                </a:solidFill>
              </a:rPr>
              <a:t> з восьми </a:t>
            </a:r>
            <a:r>
              <a:rPr lang="ru-RU" sz="2000" dirty="0" err="1" smtClean="0">
                <a:solidFill>
                  <a:srgbClr val="7030A0"/>
                </a:solidFill>
              </a:rPr>
              <a:t>предметів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endParaRPr lang="uk-UA" sz="2000" dirty="0">
              <a:solidFill>
                <a:srgbClr val="7030A0"/>
              </a:solidFill>
            </a:endParaRPr>
          </a:p>
        </p:txBody>
      </p:sp>
      <p:sp>
        <p:nvSpPr>
          <p:cNvPr id="95" name="Прямоугольник 4">
            <a:extLst>
              <a:ext uri="{FF2B5EF4-FFF2-40B4-BE49-F238E27FC236}">
                <a16:creationId xmlns="" xmlns:a16="http://schemas.microsoft.com/office/drawing/2014/main" id="{7903C94D-33B0-D31E-FAF5-B3085105C458}"/>
              </a:ext>
            </a:extLst>
          </p:cNvPr>
          <p:cNvSpPr/>
          <p:nvPr/>
        </p:nvSpPr>
        <p:spPr>
          <a:xfrm>
            <a:off x="0" y="5656661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59 №17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2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0" y="1520709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o.remove.bg/downloads/f9829d71-2d0e-4136-8238-542497b79eb8/3754657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37" y="2286178"/>
            <a:ext cx="1427443" cy="154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o.remove.bg/downloads/f9829d71-2d0e-4136-8238-542497b79eb8/3754657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24" y="4216725"/>
            <a:ext cx="1369621" cy="148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o.remove.bg/downloads/f9829d71-2d0e-4136-8238-542497b79eb8/3754657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009" y="2279675"/>
            <a:ext cx="1996273" cy="216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.remove.bg/downloads/5b4b93b2-62d0-4661-9b1f-d46e478ace84/2653137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66" y="3090493"/>
            <a:ext cx="2087544" cy="225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o.remove.bg/downloads/5b4b93b2-62d0-4661-9b1f-d46e478ace84/2653137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822" y="3537161"/>
            <a:ext cx="2087544" cy="225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s://o.remove.bg/downloads/5b4b93b2-62d0-4661-9b1f-d46e478ace84/2653137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13" y="2479233"/>
            <a:ext cx="2087544" cy="225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o.remove.bg/downloads/846ed35b-6074-443c-bf90-eed52eaee532/2018893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46" y="1692978"/>
            <a:ext cx="3239094" cy="252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o.remove.bg/downloads/846ed35b-6074-443c-bf90-eed52eaee532/2018893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703" y="4632798"/>
            <a:ext cx="3239094" cy="252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.remove.bg/downloads/d23381e4-c5d6-481c-a9e5-8e1bd2ffe492/978146-removebg-previ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78" y="3728401"/>
            <a:ext cx="1744368" cy="135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s://o.remove.bg/downloads/d23381e4-c5d6-481c-a9e5-8e1bd2ffe492/978146-removebg-previ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05" y="5289116"/>
            <a:ext cx="1744368" cy="135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s://o.remove.bg/downloads/d23381e4-c5d6-481c-a9e5-8e1bd2ffe492/978146-removebg-previ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320" y="4663394"/>
            <a:ext cx="1744368" cy="135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11">
            <a:extLst>
              <a:ext uri="{FF2B5EF4-FFF2-40B4-BE49-F238E27FC236}">
                <a16:creationId xmlns="" xmlns:a16="http://schemas.microsoft.com/office/drawing/2014/main" id="{A8046C95-CBE4-1D70-819F-25971FDB92D1}"/>
              </a:ext>
            </a:extLst>
          </p:cNvPr>
          <p:cNvSpPr/>
          <p:nvPr/>
        </p:nvSpPr>
        <p:spPr>
          <a:xfrm>
            <a:off x="2173834" y="422211"/>
            <a:ext cx="8732066" cy="72002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5C452117-F709-CC11-8CFD-EBDEE21A1E6F}"/>
              </a:ext>
            </a:extLst>
          </p:cNvPr>
          <p:cNvSpPr txBox="1"/>
          <p:nvPr/>
        </p:nvSpPr>
        <p:spPr>
          <a:xfrm>
            <a:off x="3472542" y="1361461"/>
            <a:ext cx="5812972" cy="579751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 smtClean="0">
                <a:solidFill>
                  <a:srgbClr val="7030A0"/>
                </a:solidFill>
              </a:rPr>
              <a:t>Запиши склад чисел 6 і 8</a:t>
            </a:r>
            <a:endParaRPr lang="uk-UA" sz="2400" dirty="0">
              <a:solidFill>
                <a:srgbClr val="7030A0"/>
              </a:solidFill>
            </a:endParaRPr>
          </a:p>
        </p:txBody>
      </p:sp>
      <p:sp>
        <p:nvSpPr>
          <p:cNvPr id="95" name="Прямоугольник 4">
            <a:extLst>
              <a:ext uri="{FF2B5EF4-FFF2-40B4-BE49-F238E27FC236}">
                <a16:creationId xmlns="" xmlns:a16="http://schemas.microsoft.com/office/drawing/2014/main" id="{7903C94D-33B0-D31E-FAF5-B3085105C458}"/>
              </a:ext>
            </a:extLst>
          </p:cNvPr>
          <p:cNvSpPr/>
          <p:nvPr/>
        </p:nvSpPr>
        <p:spPr>
          <a:xfrm>
            <a:off x="0" y="5656661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60 №23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2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0" y="1520709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1 клас\2 Матем\1 УРОКИ Листопад\2 Числа 1_10\№027 Числа 1-8\2023-10-18_0043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58" y="2243135"/>
            <a:ext cx="8263217" cy="328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01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9FF545-05CE-BA9B-5F66-6CAD5FAC7B44}"/>
              </a:ext>
            </a:extLst>
          </p:cNvPr>
          <p:cNvSpPr txBox="1"/>
          <p:nvPr/>
        </p:nvSpPr>
        <p:spPr>
          <a:xfrm>
            <a:off x="2383971" y="505285"/>
            <a:ext cx="7401443" cy="746571"/>
          </a:xfrm>
          <a:prstGeom prst="roundRect">
            <a:avLst/>
          </a:prstGeom>
          <a:solidFill>
            <a:srgbClr val="7030A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600" dirty="0" err="1">
                <a:solidFill>
                  <a:schemeClr val="bg1"/>
                </a:solidFill>
              </a:rPr>
              <a:t>Розв</a:t>
            </a:r>
            <a:r>
              <a:rPr lang="en-US" sz="3600" dirty="0">
                <a:solidFill>
                  <a:schemeClr val="bg1"/>
                </a:solidFill>
              </a:rPr>
              <a:t>’</a:t>
            </a:r>
            <a:r>
              <a:rPr lang="uk-UA" sz="3600" dirty="0" err="1">
                <a:solidFill>
                  <a:schemeClr val="bg1"/>
                </a:solidFill>
              </a:rPr>
              <a:t>яжи</a:t>
            </a:r>
            <a:r>
              <a:rPr lang="uk-UA" sz="3600" dirty="0">
                <a:solidFill>
                  <a:schemeClr val="bg1"/>
                </a:solidFill>
              </a:rPr>
              <a:t> задачу за схемою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Знак &quot;мінус&quot; 7">
            <a:extLst>
              <a:ext uri="{FF2B5EF4-FFF2-40B4-BE49-F238E27FC236}">
                <a16:creationId xmlns="" xmlns:a16="http://schemas.microsoft.com/office/drawing/2014/main" id="{04F2D1C9-51B7-06FE-A56B-82D14AAF477E}"/>
              </a:ext>
            </a:extLst>
          </p:cNvPr>
          <p:cNvSpPr/>
          <p:nvPr/>
        </p:nvSpPr>
        <p:spPr>
          <a:xfrm>
            <a:off x="4189309" y="2159339"/>
            <a:ext cx="1961965" cy="707886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Знак &quot;мінус&quot; 16">
            <a:extLst>
              <a:ext uri="{FF2B5EF4-FFF2-40B4-BE49-F238E27FC236}">
                <a16:creationId xmlns="" xmlns:a16="http://schemas.microsoft.com/office/drawing/2014/main" id="{05FFC584-229A-8601-49D5-BC6095A81F19}"/>
              </a:ext>
            </a:extLst>
          </p:cNvPr>
          <p:cNvSpPr/>
          <p:nvPr/>
        </p:nvSpPr>
        <p:spPr>
          <a:xfrm>
            <a:off x="4122727" y="4228745"/>
            <a:ext cx="1961965" cy="707886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7BC1A60-AD69-1200-ED84-BBFF1FDFC72E}"/>
              </a:ext>
            </a:extLst>
          </p:cNvPr>
          <p:cNvSpPr txBox="1"/>
          <p:nvPr/>
        </p:nvSpPr>
        <p:spPr>
          <a:xfrm>
            <a:off x="6397485" y="4217662"/>
            <a:ext cx="1385802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i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ава фігурна дужка 8">
            <a:extLst>
              <a:ext uri="{FF2B5EF4-FFF2-40B4-BE49-F238E27FC236}">
                <a16:creationId xmlns="" xmlns:a16="http://schemas.microsoft.com/office/drawing/2014/main" id="{31F74651-A4A1-CC34-77FD-4CDFCE50947C}"/>
              </a:ext>
            </a:extLst>
          </p:cNvPr>
          <p:cNvSpPr/>
          <p:nvPr/>
        </p:nvSpPr>
        <p:spPr>
          <a:xfrm>
            <a:off x="7783287" y="1885251"/>
            <a:ext cx="853076" cy="3370467"/>
          </a:xfrm>
          <a:prstGeom prst="rightBrace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B63AA22-1B82-5AA3-1815-61E0B1C15A1C}"/>
              </a:ext>
            </a:extLst>
          </p:cNvPr>
          <p:cNvSpPr txBox="1"/>
          <p:nvPr/>
        </p:nvSpPr>
        <p:spPr>
          <a:xfrm>
            <a:off x="9131048" y="3216541"/>
            <a:ext cx="1308732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i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DEFDDE5A-3396-2C38-5D1F-79D227FD6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85" y="1619336"/>
            <a:ext cx="1952469" cy="178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81088C1D-F77C-E570-B217-8282FD397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53" y="3704752"/>
            <a:ext cx="1706561" cy="183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7BC1A60-AD69-1200-ED84-BBFF1FDFC72E}"/>
              </a:ext>
            </a:extLst>
          </p:cNvPr>
          <p:cNvSpPr txBox="1"/>
          <p:nvPr/>
        </p:nvSpPr>
        <p:spPr>
          <a:xfrm>
            <a:off x="6397485" y="2159339"/>
            <a:ext cx="1385802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i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63AA22-1B82-5AA3-1815-61E0B1C15A1C}"/>
              </a:ext>
            </a:extLst>
          </p:cNvPr>
          <p:cNvSpPr txBox="1"/>
          <p:nvPr/>
        </p:nvSpPr>
        <p:spPr>
          <a:xfrm>
            <a:off x="4784331" y="5535233"/>
            <a:ext cx="1613154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5+3 = </a:t>
            </a:r>
            <a:endParaRPr lang="ru-RU" sz="4000" b="1" i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63AA22-1B82-5AA3-1815-61E0B1C15A1C}"/>
              </a:ext>
            </a:extLst>
          </p:cNvPr>
          <p:cNvSpPr txBox="1"/>
          <p:nvPr/>
        </p:nvSpPr>
        <p:spPr>
          <a:xfrm>
            <a:off x="6596671" y="5535233"/>
            <a:ext cx="620558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endParaRPr lang="ru-RU" sz="4000" b="1" i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03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1" y="1490273"/>
            <a:ext cx="3153123" cy="2811298"/>
          </a:xfrm>
          <a:prstGeom prst="rect">
            <a:avLst/>
          </a:prstGeom>
        </p:spPr>
      </p:pic>
      <p:pic>
        <p:nvPicPr>
          <p:cNvPr id="19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80" y="116756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778022" y="471010"/>
            <a:ext cx="8732066" cy="62556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«Мікрофон» </a:t>
            </a:r>
          </a:p>
        </p:txBody>
      </p:sp>
      <p:pic>
        <p:nvPicPr>
          <p:cNvPr id="23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5926146" y="1244600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Що нового дізналися на уроці?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25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71" y="227417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4809429" y="2470653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Чи знадобиться це нам у житті чи на уроках математики?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27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84" y="3613856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3927050" y="3761883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Що здалося складним?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29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84" y="50439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2847550" y="5191982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З чим ви упоралися легко?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9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224310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4706" y="439506"/>
            <a:ext cx="9628093" cy="8533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«Скриньки настрою» </a:t>
            </a:r>
          </a:p>
        </p:txBody>
      </p:sp>
      <p:pic>
        <p:nvPicPr>
          <p:cNvPr id="12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4043635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7862960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224308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4083252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7915836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4" b="67351"/>
          <a:stretch/>
        </p:blipFill>
        <p:spPr bwMode="auto">
          <a:xfrm>
            <a:off x="9027171" y="2276763"/>
            <a:ext cx="1514706" cy="1489771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8" r="67359" b="33272"/>
          <a:stretch/>
        </p:blipFill>
        <p:spPr bwMode="auto">
          <a:xfrm>
            <a:off x="5150115" y="2284032"/>
            <a:ext cx="1489404" cy="151855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232161" y="2381555"/>
            <a:ext cx="1469887" cy="149772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3781" y="1292866"/>
            <a:ext cx="827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яку скриньку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 покладеш </a:t>
            </a: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враження від уроку?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4326292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rgbClr val="00C663">
                  <a:tint val="66000"/>
                  <a:satMod val="160000"/>
                </a:srgbClr>
              </a:gs>
              <a:gs pos="50000">
                <a:srgbClr val="00C663">
                  <a:tint val="44500"/>
                  <a:satMod val="160000"/>
                </a:srgbClr>
              </a:gs>
              <a:gs pos="100000">
                <a:srgbClr val="00C663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 подиву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478767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радості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Выноска со стрелкой вверх 21"/>
          <p:cNvSpPr/>
          <p:nvPr/>
        </p:nvSpPr>
        <p:spPr>
          <a:xfrm>
            <a:off x="8241527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суму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560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7046" y="447354"/>
            <a:ext cx="8732066" cy="7174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1" name="Picture 8" descr="Клипарты на прозрачном фоне кни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89" y="4184216"/>
            <a:ext cx="4743739" cy="22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405" y="1609344"/>
            <a:ext cx="3857878" cy="4807765"/>
          </a:xfrm>
          <a:prstGeom prst="rect">
            <a:avLst/>
          </a:prstGeom>
        </p:spPr>
      </p:pic>
      <p:pic>
        <p:nvPicPr>
          <p:cNvPr id="1026" name="Picture 2" descr="Vektorcartoonillustration Von Einem Bleistiftmaskottchen Zeichen Stock  Vektor Art und mehr Bilder von Arbeitszimmer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76"/>
          <a:stretch/>
        </p:blipFill>
        <p:spPr bwMode="auto">
          <a:xfrm>
            <a:off x="9150859" y="1491016"/>
            <a:ext cx="2895940" cy="27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4334603" y="1491016"/>
            <a:ext cx="4888771" cy="2657727"/>
          </a:xfrm>
          <a:prstGeom prst="cloudCallout">
            <a:avLst>
              <a:gd name="adj1" fmla="val 62982"/>
              <a:gd name="adj2" fmla="val 31623"/>
            </a:avLst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Добрий день, дорогі друзі!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Добрий день!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 вас чекає гарний день.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Бачу, всі веселі і здорові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 уроку всі готові!</a:t>
            </a:r>
          </a:p>
        </p:txBody>
      </p:sp>
    </p:spTree>
    <p:extLst>
      <p:ext uri="{BB962C8B-B14F-4D97-AF65-F5344CB8AC3E}">
        <p14:creationId xmlns:p14="http://schemas.microsoft.com/office/powerpoint/2010/main" val="20839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56048" y="494529"/>
            <a:ext cx="8732066" cy="7682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8719" y="1906339"/>
            <a:ext cx="542364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ми </a:t>
            </a:r>
            <a:r>
              <a:rPr lang="uk-UA" sz="2800" b="1" dirty="0" smtClean="0">
                <a:solidFill>
                  <a:schemeClr val="bg1"/>
                </a:solidFill>
              </a:rPr>
              <a:t>повторимо числа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 1 до 8. </a:t>
            </a:r>
            <a:endParaRPr lang="uk-UA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Будемо порівнювати числа.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Напишемо самостійну роботу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866913" y="1218507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0" y="2061748"/>
            <a:ext cx="2126680" cy="47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4277953" y="5020265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035359" y="5000147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840472" y="5000146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621685" y="5010695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394577" y="4990488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141571" y="4990488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37721" y="4337150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1366" y="4333273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9980" y="4316608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45093" y="4316607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26306" y="4316606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99198" y="4316608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6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787140" y="5236703"/>
            <a:ext cx="7686674" cy="544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8900743" y="4972933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узел 2"/>
          <p:cNvSpPr/>
          <p:nvPr/>
        </p:nvSpPr>
        <p:spPr>
          <a:xfrm>
            <a:off x="2672840" y="518738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3524308" y="5010696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46192" y="4316608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16984" y="4333272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8</a:t>
            </a:r>
            <a:endParaRPr lang="uk-UA" sz="3600" b="1" dirty="0">
              <a:solidFill>
                <a:srgbClr val="7030A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9662743" y="4962937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476156" y="4316605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0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55" y="3324445"/>
            <a:ext cx="2408372" cy="312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04" y="3319434"/>
            <a:ext cx="2408372" cy="312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79" y="1070611"/>
            <a:ext cx="2408372" cy="312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06" y="1122516"/>
            <a:ext cx="2408372" cy="312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3" y="1224307"/>
            <a:ext cx="2408372" cy="312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4" name="TextBox 33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698145" y="422212"/>
            <a:ext cx="8732066" cy="7463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Гра «Увімкни світло»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986" y="1657297"/>
            <a:ext cx="1690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+ 1 =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53738" y="3784698"/>
            <a:ext cx="183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+ 1 =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27309" y="1578889"/>
            <a:ext cx="2152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4+3</a:t>
            </a:r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89926" y="3762019"/>
            <a:ext cx="194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+ 1 =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86622" y="1610106"/>
            <a:ext cx="194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=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1" y="1224307"/>
            <a:ext cx="2337490" cy="31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1133535" y="1402272"/>
            <a:ext cx="112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32" y="1169615"/>
            <a:ext cx="2337490" cy="31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44" y="1096901"/>
            <a:ext cx="2337490" cy="31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55" y="3319434"/>
            <a:ext cx="2337490" cy="31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83" y="3306721"/>
            <a:ext cx="2337490" cy="31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4431343" y="1404502"/>
            <a:ext cx="112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94698" y="1465698"/>
            <a:ext cx="849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79386" y="3519530"/>
            <a:ext cx="112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72577" y="3624549"/>
            <a:ext cx="112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992" y="3363371"/>
            <a:ext cx="2408372" cy="312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9753222" y="3871649"/>
            <a:ext cx="1905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110" y="3351904"/>
            <a:ext cx="2337490" cy="31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0141300" y="3527192"/>
            <a:ext cx="112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91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9" grpId="0"/>
      <p:bldP spid="54" grpId="0"/>
      <p:bldP spid="55" grpId="0"/>
      <p:bldP spid="56" grpId="0"/>
      <p:bldP spid="57" grpId="0"/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3761" y="531068"/>
            <a:ext cx="8732066" cy="764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Порівняння чисел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5586" y="1416815"/>
            <a:ext cx="4760109" cy="3499945"/>
          </a:xfrm>
          <a:prstGeom prst="roundRect">
            <a:avLst/>
          </a:prstGeom>
          <a:noFill/>
          <a:ln w="57150">
            <a:solidFill>
              <a:srgbClr val="3366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3828" y="1416815"/>
            <a:ext cx="4821389" cy="3499945"/>
          </a:xfrm>
          <a:prstGeom prst="roundRect">
            <a:avLst/>
          </a:prstGeom>
          <a:noFill/>
          <a:ln w="57150">
            <a:solidFill>
              <a:srgbClr val="3366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.</a:t>
            </a:r>
            <a:endParaRPr lang="ru-RU" dirty="0"/>
          </a:p>
        </p:txBody>
      </p:sp>
      <p:sp>
        <p:nvSpPr>
          <p:cNvPr id="35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14FC518-5B5D-AD16-B946-97492FC7FBFA}"/>
              </a:ext>
            </a:extLst>
          </p:cNvPr>
          <p:cNvSpPr/>
          <p:nvPr/>
        </p:nvSpPr>
        <p:spPr>
          <a:xfrm>
            <a:off x="1976255" y="5377072"/>
            <a:ext cx="2182167" cy="77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uk-UA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14FC518-5B5D-AD16-B946-97492FC7FBFA}"/>
              </a:ext>
            </a:extLst>
          </p:cNvPr>
          <p:cNvSpPr/>
          <p:nvPr/>
        </p:nvSpPr>
        <p:spPr>
          <a:xfrm>
            <a:off x="8347651" y="5363707"/>
            <a:ext cx="2182167" cy="77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uk-UA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14FC518-5B5D-AD16-B946-97492FC7FBFA}"/>
              </a:ext>
            </a:extLst>
          </p:cNvPr>
          <p:cNvSpPr/>
          <p:nvPr/>
        </p:nvSpPr>
        <p:spPr>
          <a:xfrm>
            <a:off x="5486247" y="5338105"/>
            <a:ext cx="1318187" cy="857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</a:rPr>
              <a:t>&lt;</a:t>
            </a:r>
            <a:endParaRPr lang="uk-UA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" name="Picture 4" descr="клипарт бабочки на прозрачном фоне: 10 тыс изображений найдено в  Яндекс.Картинках | Butterfly art, Butterfly drawing, Butterfly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07" y="1622563"/>
            <a:ext cx="1604896" cy="12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липарт бабочки на прозрачном фоне: 10 тыс изображений найдено в  Яндекс.Картинках | Butterfly art, Butterfly drawing, Butterfly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269" y="1677484"/>
            <a:ext cx="1604896" cy="12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липарт бабочки на прозрачном фоне: 10 тыс изображений найдено в  Яндекс.Картинках | Butterfly art, Butterfly drawing, Butterfly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3" y="3531783"/>
            <a:ext cx="1604896" cy="12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липарт бабочки на прозрачном фоне: 10 тыс изображений найдено в  Яндекс.Картинках | Butterfly art, Butterfly drawing, Butterfly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01" y="3527004"/>
            <a:ext cx="1604896" cy="12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липарт бабочки на прозрачном фоне: 10 тыс изображений найдено в  Яндекс.Картинках | Butterfly art, Butterfly drawing, Butterfly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70" y="2584281"/>
            <a:ext cx="1604896" cy="12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✓ Божья коровка - PNG #7 скачать клипарт бесплатно - Clipart-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61" y="1664378"/>
            <a:ext cx="1173890" cy="91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✓ Божья коровка - PNG #7 скачать клипарт бесплатно - Clipart-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61" y="2744220"/>
            <a:ext cx="1173890" cy="91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✓ Божья коровка - PNG #7 скачать клипарт бесплатно - Clipart-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034" y="3830490"/>
            <a:ext cx="1173890" cy="91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✓ Божья коровка - PNG #7 скачать клипарт бесплатно - Clipart-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77" y="3824063"/>
            <a:ext cx="1173890" cy="91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✓ Божья коровка - PNG #7 скачать клипарт бесплатно - Clipart-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510" y="1677875"/>
            <a:ext cx="1173890" cy="91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✓ Божья коровка - PNG #7 скачать клипарт бесплатно - Clipart-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510" y="2757717"/>
            <a:ext cx="1173890" cy="91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✓ Божья коровка - PNG #7 скачать клипарт бесплатно - Clipart-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312" y="1997363"/>
            <a:ext cx="1173890" cy="91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✓ Божья коровка - PNG #7 скачать клипарт бесплатно - Clipart-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229" y="3269661"/>
            <a:ext cx="1173890" cy="91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0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77013" y="1463268"/>
            <a:ext cx="4760109" cy="3499945"/>
          </a:xfrm>
          <a:prstGeom prst="roundRect">
            <a:avLst/>
          </a:prstGeom>
          <a:noFill/>
          <a:ln w="57150">
            <a:solidFill>
              <a:srgbClr val="3366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7928" y="1463268"/>
            <a:ext cx="4821389" cy="3499945"/>
          </a:xfrm>
          <a:prstGeom prst="roundRect">
            <a:avLst/>
          </a:prstGeom>
          <a:noFill/>
          <a:ln w="57150">
            <a:solidFill>
              <a:srgbClr val="3366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.</a:t>
            </a:r>
            <a:endParaRPr lang="ru-RU" dirty="0"/>
          </a:p>
        </p:txBody>
      </p:sp>
      <p:sp>
        <p:nvSpPr>
          <p:cNvPr id="35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14FC518-5B5D-AD16-B946-97492FC7FBFA}"/>
              </a:ext>
            </a:extLst>
          </p:cNvPr>
          <p:cNvSpPr/>
          <p:nvPr/>
        </p:nvSpPr>
        <p:spPr>
          <a:xfrm>
            <a:off x="1509492" y="5416039"/>
            <a:ext cx="2182167" cy="77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uk-UA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14FC518-5B5D-AD16-B946-97492FC7FBFA}"/>
              </a:ext>
            </a:extLst>
          </p:cNvPr>
          <p:cNvSpPr/>
          <p:nvPr/>
        </p:nvSpPr>
        <p:spPr>
          <a:xfrm>
            <a:off x="8416371" y="5416039"/>
            <a:ext cx="2182167" cy="77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uk-UA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14FC518-5B5D-AD16-B946-97492FC7FBFA}"/>
              </a:ext>
            </a:extLst>
          </p:cNvPr>
          <p:cNvSpPr/>
          <p:nvPr/>
        </p:nvSpPr>
        <p:spPr>
          <a:xfrm>
            <a:off x="5390343" y="5377072"/>
            <a:ext cx="1318187" cy="857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2">
                    <a:lumMod val="50000"/>
                  </a:schemeClr>
                </a:solidFill>
              </a:rPr>
              <a:t>&gt;</a:t>
            </a:r>
            <a:endParaRPr lang="uk-UA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4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18A27580-AAEA-11E2-7F85-A137F578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36" y="1637188"/>
            <a:ext cx="832595" cy="8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18A27580-AAEA-11E2-7F85-A137F578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40" y="1637188"/>
            <a:ext cx="832595" cy="8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18A27580-AAEA-11E2-7F85-A137F578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59" y="1637188"/>
            <a:ext cx="832595" cy="8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18A27580-AAEA-11E2-7F85-A137F578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63" y="3300200"/>
            <a:ext cx="832595" cy="8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18A27580-AAEA-11E2-7F85-A137F578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967" y="3300200"/>
            <a:ext cx="832595" cy="8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Красное яблоко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18A27580-AAEA-11E2-7F85-A137F578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86" y="3300200"/>
            <a:ext cx="832595" cy="8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8" t="57643" r="52763" b="8283"/>
          <a:stretch/>
        </p:blipFill>
        <p:spPr>
          <a:xfrm>
            <a:off x="7320548" y="1723647"/>
            <a:ext cx="1286394" cy="129664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8" t="57643" r="52763" b="8283"/>
          <a:stretch/>
        </p:blipFill>
        <p:spPr>
          <a:xfrm>
            <a:off x="8904585" y="1723647"/>
            <a:ext cx="1286394" cy="129664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8" t="57643" r="52763" b="8283"/>
          <a:stretch/>
        </p:blipFill>
        <p:spPr>
          <a:xfrm>
            <a:off x="7811345" y="3147800"/>
            <a:ext cx="1286394" cy="12966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8" t="57643" r="52763" b="8283"/>
          <a:stretch/>
        </p:blipFill>
        <p:spPr>
          <a:xfrm>
            <a:off x="9635527" y="3213240"/>
            <a:ext cx="1286394" cy="129664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156758" y="433097"/>
            <a:ext cx="8732066" cy="764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Порівняння чисел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1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34678" y="1455415"/>
            <a:ext cx="4760109" cy="3499945"/>
          </a:xfrm>
          <a:prstGeom prst="roundRect">
            <a:avLst/>
          </a:prstGeom>
          <a:noFill/>
          <a:ln w="57150">
            <a:solidFill>
              <a:srgbClr val="3366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29073" y="1455415"/>
            <a:ext cx="4821389" cy="3499945"/>
          </a:xfrm>
          <a:prstGeom prst="roundRect">
            <a:avLst/>
          </a:prstGeom>
          <a:noFill/>
          <a:ln w="57150">
            <a:solidFill>
              <a:srgbClr val="3366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.</a:t>
            </a:r>
            <a:endParaRPr lang="ru-RU" dirty="0"/>
          </a:p>
        </p:txBody>
      </p:sp>
      <p:sp>
        <p:nvSpPr>
          <p:cNvPr id="35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14FC518-5B5D-AD16-B946-97492FC7FBFA}"/>
              </a:ext>
            </a:extLst>
          </p:cNvPr>
          <p:cNvSpPr/>
          <p:nvPr/>
        </p:nvSpPr>
        <p:spPr>
          <a:xfrm>
            <a:off x="1934365" y="5377072"/>
            <a:ext cx="2182167" cy="77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uk-UA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14FC518-5B5D-AD16-B946-97492FC7FBFA}"/>
              </a:ext>
            </a:extLst>
          </p:cNvPr>
          <p:cNvSpPr/>
          <p:nvPr/>
        </p:nvSpPr>
        <p:spPr>
          <a:xfrm>
            <a:off x="8227210" y="5413340"/>
            <a:ext cx="2182167" cy="77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uk-UA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14FC518-5B5D-AD16-B946-97492FC7FBFA}"/>
              </a:ext>
            </a:extLst>
          </p:cNvPr>
          <p:cNvSpPr/>
          <p:nvPr/>
        </p:nvSpPr>
        <p:spPr>
          <a:xfrm>
            <a:off x="5390343" y="5377072"/>
            <a:ext cx="1318187" cy="857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chemeClr val="tx2">
                    <a:lumMod val="50000"/>
                  </a:schemeClr>
                </a:solidFill>
              </a:rPr>
              <a:t>=</a:t>
            </a:r>
            <a:endParaRPr lang="uk-UA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9"/>
          <a:stretch/>
        </p:blipFill>
        <p:spPr>
          <a:xfrm>
            <a:off x="7012165" y="1645303"/>
            <a:ext cx="1530513" cy="14027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3"/>
          <a:stretch/>
        </p:blipFill>
        <p:spPr>
          <a:xfrm>
            <a:off x="1216650" y="1671118"/>
            <a:ext cx="1237920" cy="119680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9"/>
          <a:stretch/>
        </p:blipFill>
        <p:spPr>
          <a:xfrm>
            <a:off x="9733989" y="1689028"/>
            <a:ext cx="1530513" cy="140272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9"/>
          <a:stretch/>
        </p:blipFill>
        <p:spPr>
          <a:xfrm>
            <a:off x="8458842" y="3339527"/>
            <a:ext cx="1530513" cy="140272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9"/>
          <a:stretch/>
        </p:blipFill>
        <p:spPr>
          <a:xfrm>
            <a:off x="9962486" y="2974933"/>
            <a:ext cx="1530513" cy="140272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9"/>
          <a:stretch/>
        </p:blipFill>
        <p:spPr>
          <a:xfrm>
            <a:off x="6917800" y="3349261"/>
            <a:ext cx="1530513" cy="14027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3"/>
          <a:stretch/>
        </p:blipFill>
        <p:spPr>
          <a:xfrm>
            <a:off x="2349842" y="2219067"/>
            <a:ext cx="1015736" cy="98200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3"/>
          <a:stretch/>
        </p:blipFill>
        <p:spPr>
          <a:xfrm>
            <a:off x="4289974" y="1892728"/>
            <a:ext cx="1256949" cy="121520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3"/>
          <a:stretch/>
        </p:blipFill>
        <p:spPr>
          <a:xfrm>
            <a:off x="1110760" y="3349261"/>
            <a:ext cx="1323287" cy="127934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3"/>
          <a:stretch/>
        </p:blipFill>
        <p:spPr>
          <a:xfrm>
            <a:off x="3162402" y="3516118"/>
            <a:ext cx="1323287" cy="12793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3"/>
          <a:stretch/>
        </p:blipFill>
        <p:spPr>
          <a:xfrm>
            <a:off x="4284094" y="3334133"/>
            <a:ext cx="1323287" cy="12793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3"/>
          <a:stretch/>
        </p:blipFill>
        <p:spPr>
          <a:xfrm>
            <a:off x="3268358" y="1732827"/>
            <a:ext cx="1015736" cy="9820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3"/>
          <a:stretch/>
        </p:blipFill>
        <p:spPr>
          <a:xfrm>
            <a:off x="2277135" y="3478928"/>
            <a:ext cx="1015736" cy="9820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9"/>
          <a:stretch/>
        </p:blipFill>
        <p:spPr>
          <a:xfrm>
            <a:off x="8448313" y="1689028"/>
            <a:ext cx="916896" cy="84033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9"/>
          <a:stretch/>
        </p:blipFill>
        <p:spPr>
          <a:xfrm>
            <a:off x="9082492" y="2448278"/>
            <a:ext cx="916896" cy="8403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9"/>
          <a:stretch/>
        </p:blipFill>
        <p:spPr>
          <a:xfrm>
            <a:off x="8227210" y="2780901"/>
            <a:ext cx="916896" cy="84033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995676" y="454868"/>
            <a:ext cx="8732066" cy="764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Порівняння чисел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4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62876" y="446888"/>
            <a:ext cx="8753713" cy="761426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4000" b="1" dirty="0">
              <a:solidFill>
                <a:schemeClr val="bg1"/>
              </a:solidFill>
            </a:endParaRPr>
          </a:p>
          <a:p>
            <a:pPr algn="ctr"/>
            <a:endParaRPr lang="uk-UA" sz="40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Бліц обчислення</a:t>
            </a:r>
            <a:endParaRPr lang="uk-UA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83494" y="1486834"/>
            <a:ext cx="1872765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300" dirty="0">
                <a:solidFill>
                  <a:schemeClr val="bg1"/>
                </a:solidFill>
              </a:rPr>
              <a:t>1+1</a:t>
            </a:r>
            <a:endParaRPr lang="ru-RU" sz="3600" b="1" spc="3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56259" y="1474442"/>
            <a:ext cx="1301529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=2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83494" y="2257800"/>
            <a:ext cx="1872765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300" dirty="0">
                <a:solidFill>
                  <a:schemeClr val="bg1"/>
                </a:solidFill>
              </a:rPr>
              <a:t>2+2</a:t>
            </a:r>
            <a:endParaRPr lang="ru-RU" sz="3600" b="1" spc="3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56259" y="2257799"/>
            <a:ext cx="1301529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=4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83494" y="3016374"/>
            <a:ext cx="1872765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300" dirty="0">
                <a:solidFill>
                  <a:schemeClr val="bg1"/>
                </a:solidFill>
              </a:rPr>
              <a:t>3+3</a:t>
            </a:r>
            <a:endParaRPr lang="ru-RU" sz="3600" b="1" spc="3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29730" y="3023421"/>
            <a:ext cx="1301529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=6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83494" y="3787340"/>
            <a:ext cx="1872765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300" dirty="0">
                <a:solidFill>
                  <a:schemeClr val="bg1"/>
                </a:solidFill>
              </a:rPr>
              <a:t>4+4</a:t>
            </a:r>
            <a:endParaRPr lang="ru-RU" sz="3600" b="1" spc="3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56258" y="3728013"/>
            <a:ext cx="1301529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=8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83494" y="4574724"/>
            <a:ext cx="1872765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300" dirty="0" smtClean="0">
                <a:solidFill>
                  <a:schemeClr val="bg1"/>
                </a:solidFill>
              </a:rPr>
              <a:t>5+5</a:t>
            </a:r>
            <a:endParaRPr lang="ru-RU" sz="3600" b="1" spc="300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56257" y="4506213"/>
            <a:ext cx="1301529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=10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7" name="Picture 10" descr="https://i.pinimg.com/564x/29/d0/0d/29d00dbc6d61905fcebef9d4b2a78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4" y="1452676"/>
            <a:ext cx="2376455" cy="3840736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  <a:extLst/>
        </p:spPr>
      </p:pic>
      <p:sp>
        <p:nvSpPr>
          <p:cNvPr id="18" name="Скругленный прямоугольник 17"/>
          <p:cNvSpPr/>
          <p:nvPr/>
        </p:nvSpPr>
        <p:spPr>
          <a:xfrm>
            <a:off x="7276202" y="1536302"/>
            <a:ext cx="3740141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 1 додати 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76201" y="2283549"/>
            <a:ext cx="3740141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 плюс 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76200" y="3030796"/>
            <a:ext cx="3740141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 збільшити на 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76199" y="3778043"/>
            <a:ext cx="3740141" cy="699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Сума чисел 1 і 1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957110" y="399639"/>
            <a:ext cx="8176004" cy="6199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Усний рахунок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6455" y="1019589"/>
            <a:ext cx="583289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1) </a:t>
            </a:r>
            <a:r>
              <a:rPr lang="ru-RU" sz="2000" b="1" dirty="0" err="1" smtClean="0">
                <a:solidFill>
                  <a:schemeClr val="bg1"/>
                </a:solidFill>
              </a:rPr>
              <a:t>Назвіть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попереднє</a:t>
            </a:r>
            <a:r>
              <a:rPr lang="ru-RU" sz="2000" b="1" dirty="0">
                <a:solidFill>
                  <a:schemeClr val="bg1"/>
                </a:solidFill>
              </a:rPr>
              <a:t> число до числа 7 (3, 5, 2, 6...).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   Як </a:t>
            </a:r>
            <a:r>
              <a:rPr lang="ru-RU" sz="2000" b="1" dirty="0" err="1">
                <a:solidFill>
                  <a:schemeClr val="bg1"/>
                </a:solidFill>
              </a:rPr>
              <a:t>отримати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попереднє</a:t>
            </a:r>
            <a:r>
              <a:rPr lang="ru-RU" sz="2000" b="1" dirty="0">
                <a:solidFill>
                  <a:schemeClr val="bg1"/>
                </a:solidFill>
              </a:rPr>
              <a:t> число до </a:t>
            </a:r>
            <a:r>
              <a:rPr lang="ru-RU" sz="2000" b="1" dirty="0" err="1">
                <a:solidFill>
                  <a:schemeClr val="bg1"/>
                </a:solidFill>
              </a:rPr>
              <a:t>даного</a:t>
            </a:r>
            <a:r>
              <a:rPr lang="ru-RU" sz="2000" b="1" dirty="0">
                <a:solidFill>
                  <a:schemeClr val="bg1"/>
                </a:solidFill>
              </a:rPr>
              <a:t>? 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230" y="475319"/>
            <a:ext cx="2532329" cy="40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5898693" y="5729594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6656099" y="5709476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7461212" y="5709475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242425" y="5720024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9015317" y="5699817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9762311" y="5699817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8461" y="5046479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2106" y="5042602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60720" y="5025937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65833" y="5025936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47046" y="5025935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19938" y="5025937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6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10521483" y="5682262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узел 21"/>
          <p:cNvSpPr/>
          <p:nvPr/>
        </p:nvSpPr>
        <p:spPr>
          <a:xfrm>
            <a:off x="4293580" y="5896709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5145048" y="5720025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566932" y="5025937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37724" y="5042601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8</a:t>
            </a:r>
            <a:endParaRPr lang="uk-UA" sz="3600" b="1" dirty="0">
              <a:solidFill>
                <a:srgbClr val="7030A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11283483" y="5672266"/>
            <a:ext cx="8792" cy="52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096896" y="5025934"/>
            <a:ext cx="39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</a:t>
            </a:r>
            <a:endParaRPr lang="uk-UA" sz="3600" b="1" dirty="0">
              <a:solidFill>
                <a:srgbClr val="7030A0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4399087" y="5963586"/>
            <a:ext cx="7686674" cy="544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86455" y="1727814"/>
            <a:ext cx="580980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2) </a:t>
            </a:r>
            <a:r>
              <a:rPr lang="ru-RU" sz="2000" b="1" dirty="0" err="1" smtClean="0">
                <a:solidFill>
                  <a:schemeClr val="bg1"/>
                </a:solidFill>
              </a:rPr>
              <a:t>Назвіть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наступне</a:t>
            </a:r>
            <a:r>
              <a:rPr lang="ru-RU" sz="2000" b="1" dirty="0">
                <a:solidFill>
                  <a:schemeClr val="bg1"/>
                </a:solidFill>
              </a:rPr>
              <a:t> число до числа 6 (4, 7, 2...).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  Як </a:t>
            </a:r>
            <a:r>
              <a:rPr lang="ru-RU" sz="2000" b="1" dirty="0" err="1">
                <a:solidFill>
                  <a:schemeClr val="bg1"/>
                </a:solidFill>
              </a:rPr>
              <a:t>отримати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наступне</a:t>
            </a:r>
            <a:r>
              <a:rPr lang="ru-RU" sz="2000" b="1" dirty="0">
                <a:solidFill>
                  <a:schemeClr val="bg1"/>
                </a:solidFill>
              </a:rPr>
              <a:t> число до </a:t>
            </a:r>
            <a:r>
              <a:rPr lang="ru-RU" sz="2000" b="1" dirty="0" err="1">
                <a:solidFill>
                  <a:schemeClr val="bg1"/>
                </a:solidFill>
              </a:rPr>
              <a:t>даного</a:t>
            </a:r>
            <a:r>
              <a:rPr lang="ru-RU" sz="2000" b="1" dirty="0">
                <a:solidFill>
                  <a:schemeClr val="bg1"/>
                </a:solidFill>
              </a:rPr>
              <a:t>? 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86455" y="2435700"/>
            <a:ext cx="580980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3) </a:t>
            </a:r>
            <a:r>
              <a:rPr lang="ru-RU" sz="2000" b="1" dirty="0" err="1" smtClean="0">
                <a:solidFill>
                  <a:schemeClr val="bg1"/>
                </a:solidFill>
              </a:rPr>
              <a:t>Назвіть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«</a:t>
            </a:r>
            <a:r>
              <a:rPr lang="ru-RU" sz="2000" b="1" dirty="0" err="1">
                <a:solidFill>
                  <a:schemeClr val="bg1"/>
                </a:solidFill>
              </a:rPr>
              <a:t>сусідів</a:t>
            </a:r>
            <a:r>
              <a:rPr lang="ru-RU" sz="2000" b="1" dirty="0">
                <a:solidFill>
                  <a:schemeClr val="bg1"/>
                </a:solidFill>
              </a:rPr>
              <a:t>» числа 5 (3, 6, 4...), </a:t>
            </a:r>
            <a:r>
              <a:rPr lang="ru-RU" sz="2000" b="1" dirty="0" err="1">
                <a:solidFill>
                  <a:schemeClr val="bg1"/>
                </a:solidFill>
              </a:rPr>
              <a:t>вказуючи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яке </a:t>
            </a:r>
            <a:r>
              <a:rPr lang="ru-RU" sz="2000" b="1" dirty="0">
                <a:solidFill>
                  <a:schemeClr val="bg1"/>
                </a:solidFill>
              </a:rPr>
              <a:t>число </a:t>
            </a:r>
            <a:r>
              <a:rPr lang="ru-RU" sz="2000" b="1" dirty="0" err="1">
                <a:solidFill>
                  <a:schemeClr val="bg1"/>
                </a:solidFill>
              </a:rPr>
              <a:t>наступне</a:t>
            </a:r>
            <a:r>
              <a:rPr lang="ru-RU" sz="2000" b="1" dirty="0">
                <a:solidFill>
                  <a:schemeClr val="bg1"/>
                </a:solidFill>
              </a:rPr>
              <a:t> і яке — </a:t>
            </a:r>
            <a:r>
              <a:rPr lang="ru-RU" sz="2000" b="1" dirty="0" err="1">
                <a:solidFill>
                  <a:schemeClr val="bg1"/>
                </a:solidFill>
              </a:rPr>
              <a:t>попереднє</a:t>
            </a:r>
            <a:r>
              <a:rPr lang="ru-RU" sz="2000" b="1" dirty="0">
                <a:solidFill>
                  <a:schemeClr val="bg1"/>
                </a:solidFill>
              </a:rPr>
              <a:t> до </a:t>
            </a:r>
            <a:r>
              <a:rPr lang="ru-RU" sz="2000" b="1" dirty="0" err="1">
                <a:solidFill>
                  <a:schemeClr val="bg1"/>
                </a:solidFill>
              </a:rPr>
              <a:t>нього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77661" y="3143586"/>
            <a:ext cx="580980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4) </a:t>
            </a:r>
            <a:r>
              <a:rPr lang="ru-RU" sz="2000" b="1" dirty="0" err="1" smtClean="0">
                <a:solidFill>
                  <a:schemeClr val="bg1"/>
                </a:solidFill>
              </a:rPr>
              <a:t>Назвіть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числа </a:t>
            </a:r>
            <a:r>
              <a:rPr lang="ru-RU" sz="2000" b="1" dirty="0" err="1">
                <a:solidFill>
                  <a:schemeClr val="bg1"/>
                </a:solidFill>
              </a:rPr>
              <a:t>від</a:t>
            </a:r>
            <a:r>
              <a:rPr lang="ru-RU" sz="2000" b="1" dirty="0">
                <a:solidFill>
                  <a:schemeClr val="bg1"/>
                </a:solidFill>
              </a:rPr>
              <a:t> 3 до 7 у порядку </a:t>
            </a:r>
            <a:r>
              <a:rPr lang="ru-RU" sz="2000" b="1" dirty="0" err="1">
                <a:solidFill>
                  <a:schemeClr val="bg1"/>
                </a:solidFill>
              </a:rPr>
              <a:t>збільшення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54801" y="3512762"/>
            <a:ext cx="5809803" cy="40011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5) </a:t>
            </a:r>
            <a:r>
              <a:rPr lang="ru-RU" sz="2000" b="1" dirty="0" err="1" smtClean="0">
                <a:solidFill>
                  <a:schemeClr val="bg1"/>
                </a:solidFill>
              </a:rPr>
              <a:t>Назвіть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числа </a:t>
            </a:r>
            <a:r>
              <a:rPr lang="ru-RU" sz="2000" b="1" dirty="0" err="1">
                <a:solidFill>
                  <a:schemeClr val="bg1"/>
                </a:solidFill>
              </a:rPr>
              <a:t>від</a:t>
            </a:r>
            <a:r>
              <a:rPr lang="ru-RU" sz="2000" b="1" dirty="0">
                <a:solidFill>
                  <a:schemeClr val="bg1"/>
                </a:solidFill>
              </a:rPr>
              <a:t> 2 до 6 у порядку </a:t>
            </a:r>
            <a:r>
              <a:rPr lang="ru-RU" sz="2000" b="1" dirty="0" err="1">
                <a:solidFill>
                  <a:schemeClr val="bg1"/>
                </a:solidFill>
              </a:rPr>
              <a:t>зменшення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6186" y="4572627"/>
            <a:ext cx="4032272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7)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означає</a:t>
            </a:r>
            <a:r>
              <a:rPr lang="ru-RU" sz="2000" b="1" dirty="0">
                <a:solidFill>
                  <a:schemeClr val="bg1"/>
                </a:solidFill>
              </a:rPr>
              <a:t> до числа </a:t>
            </a:r>
            <a:r>
              <a:rPr lang="ru-RU" sz="2000" b="1" dirty="0" err="1">
                <a:solidFill>
                  <a:schemeClr val="bg1"/>
                </a:solidFill>
              </a:rPr>
              <a:t>додати</a:t>
            </a:r>
            <a:r>
              <a:rPr lang="ru-RU" sz="2000" b="1" dirty="0">
                <a:solidFill>
                  <a:schemeClr val="bg1"/>
                </a:solidFill>
              </a:rPr>
              <a:t> 1? 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66345" y="3912872"/>
            <a:ext cx="5786714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6) </a:t>
            </a:r>
            <a:r>
              <a:rPr lang="ru-RU" sz="2000" b="1" dirty="0" err="1" smtClean="0">
                <a:solidFill>
                  <a:schemeClr val="bg1"/>
                </a:solidFill>
              </a:rPr>
              <a:t>Назвіть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числа, </a:t>
            </a:r>
            <a:r>
              <a:rPr lang="ru-RU" sz="2000" b="1" dirty="0" err="1">
                <a:solidFill>
                  <a:schemeClr val="bg1"/>
                </a:solidFill>
              </a:rPr>
              <a:t>які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більші</a:t>
            </a:r>
            <a:r>
              <a:rPr lang="ru-RU" sz="2000" b="1" dirty="0">
                <a:solidFill>
                  <a:schemeClr val="bg1"/>
                </a:solidFill>
              </a:rPr>
              <a:t> за 3, але </a:t>
            </a:r>
            <a:r>
              <a:rPr lang="ru-RU" sz="2000" b="1" dirty="0" err="1">
                <a:solidFill>
                  <a:schemeClr val="bg1"/>
                </a:solidFill>
              </a:rPr>
              <a:t>менші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ніж</a:t>
            </a:r>
            <a:r>
              <a:rPr lang="ru-RU" sz="2000" b="1" dirty="0">
                <a:solidFill>
                  <a:schemeClr val="bg1"/>
                </a:solidFill>
              </a:rPr>
              <a:t> 8;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</a:t>
            </a:r>
            <a:r>
              <a:rPr lang="ru-RU" sz="2000" b="1" dirty="0" err="1" smtClean="0">
                <a:solidFill>
                  <a:schemeClr val="bg1"/>
                </a:solidFill>
              </a:rPr>
              <a:t>більші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за 4, але </a:t>
            </a:r>
            <a:r>
              <a:rPr lang="ru-RU" sz="2000" b="1" dirty="0" err="1">
                <a:solidFill>
                  <a:schemeClr val="bg1"/>
                </a:solidFill>
              </a:rPr>
              <a:t>менші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ніж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7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6279" y="4972737"/>
            <a:ext cx="4032272" cy="400110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8) Яке найменше число рахунку?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31988" y="5386792"/>
            <a:ext cx="2903508" cy="40011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9) Скільки днів у тижні?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8014</TotalTime>
  <Words>509</Words>
  <Application>Microsoft Office PowerPoint</Application>
  <PresentationFormat>Произвольный</PresentationFormat>
  <Paragraphs>166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734</cp:revision>
  <dcterms:created xsi:type="dcterms:W3CDTF">2018-01-05T16:38:53Z</dcterms:created>
  <dcterms:modified xsi:type="dcterms:W3CDTF">2023-10-17T21:55:35Z</dcterms:modified>
</cp:coreProperties>
</file>