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558" r:id="rId3"/>
    <p:sldId id="1559" r:id="rId4"/>
    <p:sldId id="1547" r:id="rId5"/>
    <p:sldId id="1550" r:id="rId6"/>
    <p:sldId id="1546" r:id="rId7"/>
    <p:sldId id="1538" r:id="rId8"/>
    <p:sldId id="1539" r:id="rId9"/>
    <p:sldId id="1555" r:id="rId10"/>
    <p:sldId id="1560" r:id="rId11"/>
    <p:sldId id="1299" r:id="rId12"/>
    <p:sldId id="1563" r:id="rId13"/>
    <p:sldId id="1554" r:id="rId14"/>
    <p:sldId id="1479" r:id="rId15"/>
    <p:sldId id="1532" r:id="rId16"/>
    <p:sldId id="1561" r:id="rId17"/>
    <p:sldId id="1551" r:id="rId18"/>
    <p:sldId id="1541" r:id="rId19"/>
    <p:sldId id="1564" r:id="rId20"/>
    <p:sldId id="15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FF"/>
    <a:srgbClr val="FFCCFF"/>
    <a:srgbClr val="FF3300"/>
    <a:srgbClr val="354B80"/>
    <a:srgbClr val="CCFF66"/>
    <a:srgbClr val="CC85BB"/>
    <a:srgbClr val="99FFCC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16.wdp"/><Relationship Id="rId10" Type="http://schemas.openxmlformats.org/officeDocument/2006/relationships/image" Target="../media/image37.png"/><Relationship Id="rId4" Type="http://schemas.openxmlformats.org/officeDocument/2006/relationships/image" Target="../media/image43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7.wdp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2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55.png"/><Relationship Id="rId4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microsoft.com/office/2007/relationships/hdphoto" Target="../media/hdphoto22.wdp"/><Relationship Id="rId21" Type="http://schemas.openxmlformats.org/officeDocument/2006/relationships/image" Target="../media/image71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microsoft.com/office/2007/relationships/hdphoto" Target="../media/hdphoto25.wdp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microsoft.com/office/2007/relationships/hdphoto" Target="../media/hdphoto24.wdp"/><Relationship Id="rId19" Type="http://schemas.microsoft.com/office/2007/relationships/hdphoto" Target="../media/hdphoto26.wdp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microsoft.com/office/2007/relationships/hdphoto" Target="../media/hdphoto2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18" Type="http://schemas.microsoft.com/office/2007/relationships/hdphoto" Target="../media/hdphoto12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8.wdp"/><Relationship Id="rId19" Type="http://schemas.openxmlformats.org/officeDocument/2006/relationships/image" Target="../media/image21.png"/><Relationship Id="rId4" Type="http://schemas.microsoft.com/office/2007/relationships/hdphoto" Target="../media/hdphoto5.wdp"/><Relationship Id="rId9" Type="http://schemas.openxmlformats.org/officeDocument/2006/relationships/image" Target="../media/image16.png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866713" y="4628408"/>
            <a:ext cx="8061058" cy="102155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Склад числа 9</a:t>
            </a:r>
          </a:p>
        </p:txBody>
      </p:sp>
      <p:pic>
        <p:nvPicPr>
          <p:cNvPr id="8" name="Picture 2" descr="Молодой мальчик использует ноутбук для обучения">
            <a:extLst>
              <a:ext uri="{FF2B5EF4-FFF2-40B4-BE49-F238E27FC236}">
                <a16:creationId xmlns:a16="http://schemas.microsoft.com/office/drawing/2014/main" xmlns="" id="{D779AFF5-E5F6-34A8-CAE4-22EF3822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79" y="930749"/>
            <a:ext cx="2583762" cy="319651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6971" y="1118492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84788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95102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6" y="1676441"/>
            <a:ext cx="1881355" cy="41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3723818" y="366720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81224" y="364708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86337" y="364708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67550" y="36576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40442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587436" y="363742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2307" y="290009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952" y="289621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4566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679" y="287955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0892" y="287954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3784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233005" y="3884582"/>
            <a:ext cx="7966909" cy="53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346608" y="361987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2118705" y="38343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970173" y="365763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70778" y="28795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1570" y="289621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108608" y="360987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00742" y="287954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184" y="1582880"/>
            <a:ext cx="55985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вивчати склад числа 9. </a:t>
            </a:r>
          </a:p>
        </p:txBody>
      </p:sp>
      <p:sp>
        <p:nvSpPr>
          <p:cNvPr id="2" name="Левая круглая скобка 1"/>
          <p:cNvSpPr/>
          <p:nvPr/>
        </p:nvSpPr>
        <p:spPr>
          <a:xfrm rot="16200000">
            <a:off x="5337686" y="3423860"/>
            <a:ext cx="659488" cy="2363615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круглая скобка 33"/>
          <p:cNvSpPr/>
          <p:nvPr/>
        </p:nvSpPr>
        <p:spPr>
          <a:xfrm rot="16200000">
            <a:off x="4844939" y="2442743"/>
            <a:ext cx="1644981" cy="5397716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круглая скобка 34"/>
          <p:cNvSpPr/>
          <p:nvPr/>
        </p:nvSpPr>
        <p:spPr>
          <a:xfrm rot="16200000">
            <a:off x="5078252" y="2908728"/>
            <a:ext cx="1141416" cy="3861525"/>
          </a:xfrm>
          <a:prstGeom prst="leftBracke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 rot="16200000">
            <a:off x="5552164" y="3841372"/>
            <a:ext cx="237073" cy="811286"/>
          </a:xfrm>
          <a:prstGeom prst="leftBracket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63113" y="427592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99"/>
                </a:solidFill>
              </a:rPr>
              <a:t>9</a:t>
            </a:r>
            <a:endParaRPr lang="uk-UA" sz="3600" b="1" dirty="0">
              <a:solidFill>
                <a:srgbClr val="FF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5321" y="4839490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5733" y="5338953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95696" y="5985284"/>
            <a:ext cx="39075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9</a:t>
            </a:r>
            <a:endParaRPr lang="uk-UA" sz="3600" b="1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9889645" y="364253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07680" y="2922001"/>
            <a:ext cx="69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31BC96B-9506-C5C2-EBFD-CF171C7A7A57}"/>
              </a:ext>
            </a:extLst>
          </p:cNvPr>
          <p:cNvSpPr txBox="1"/>
          <p:nvPr/>
        </p:nvSpPr>
        <p:spPr>
          <a:xfrm>
            <a:off x="2214926" y="1204676"/>
            <a:ext cx="78050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всього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кружечків</a:t>
            </a:r>
            <a:r>
              <a:rPr lang="ru-RU" sz="2000" b="1" dirty="0">
                <a:solidFill>
                  <a:srgbClr val="7030A0"/>
                </a:solidFill>
              </a:rPr>
              <a:t> у кожному </a:t>
            </a:r>
            <a:r>
              <a:rPr lang="ru-RU" sz="2000" b="1" dirty="0" err="1">
                <a:solidFill>
                  <a:srgbClr val="7030A0"/>
                </a:solidFill>
              </a:rPr>
              <a:t>колі</a:t>
            </a:r>
            <a:r>
              <a:rPr lang="ru-RU" sz="2000" b="1" dirty="0">
                <a:solidFill>
                  <a:srgbClr val="7030A0"/>
                </a:solidFill>
              </a:rPr>
              <a:t>?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з них </a:t>
            </a:r>
            <a:r>
              <a:rPr lang="ru-RU" sz="2000" b="1" dirty="0" err="1">
                <a:solidFill>
                  <a:srgbClr val="7030A0"/>
                </a:solidFill>
              </a:rPr>
              <a:t>рожевих</a:t>
            </a:r>
            <a:r>
              <a:rPr lang="ru-RU" sz="2000" b="1" dirty="0">
                <a:solidFill>
                  <a:srgbClr val="7030A0"/>
                </a:solidFill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синіх</a:t>
            </a:r>
            <a:r>
              <a:rPr lang="ru-RU" sz="2000" b="1" dirty="0">
                <a:solidFill>
                  <a:srgbClr val="7030A0"/>
                </a:solidFill>
              </a:rPr>
              <a:t>? Запиши склад числа 9.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428F9870-8C9B-FB57-4027-D12FC1C5EAF4}"/>
              </a:ext>
            </a:extLst>
          </p:cNvPr>
          <p:cNvSpPr txBox="1"/>
          <p:nvPr/>
        </p:nvSpPr>
        <p:spPr>
          <a:xfrm>
            <a:off x="1318269" y="362389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8 + 1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D6CDE5E5-EBA6-EF65-6632-606C948F16F8}"/>
              </a:ext>
            </a:extLst>
          </p:cNvPr>
          <p:cNvSpPr txBox="1"/>
          <p:nvPr/>
        </p:nvSpPr>
        <p:spPr>
          <a:xfrm>
            <a:off x="4055781" y="362389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6 + 3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872A2B2C-8574-4AC0-82F5-939675A96102}"/>
              </a:ext>
            </a:extLst>
          </p:cNvPr>
          <p:cNvSpPr txBox="1"/>
          <p:nvPr/>
        </p:nvSpPr>
        <p:spPr>
          <a:xfrm>
            <a:off x="6724770" y="3588386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5 + 4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5849CA38-B644-E3AF-A8AD-AD7FFE1E4AB3}"/>
              </a:ext>
            </a:extLst>
          </p:cNvPr>
          <p:cNvSpPr txBox="1"/>
          <p:nvPr/>
        </p:nvSpPr>
        <p:spPr>
          <a:xfrm>
            <a:off x="9462282" y="3588386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538E0592-7628-4C5A-E8DB-985B2E8C6BB2}"/>
              </a:ext>
            </a:extLst>
          </p:cNvPr>
          <p:cNvSpPr txBox="1"/>
          <p:nvPr/>
        </p:nvSpPr>
        <p:spPr>
          <a:xfrm>
            <a:off x="1329177" y="6113888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69EC33D2-0E8E-1F46-C8E2-8A44CA1997A1}"/>
              </a:ext>
            </a:extLst>
          </p:cNvPr>
          <p:cNvSpPr txBox="1"/>
          <p:nvPr/>
        </p:nvSpPr>
        <p:spPr>
          <a:xfrm>
            <a:off x="3973916" y="6114235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4 + 5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7148F923-E447-CD38-AFE9-7D2452C1A50A}"/>
              </a:ext>
            </a:extLst>
          </p:cNvPr>
          <p:cNvSpPr txBox="1"/>
          <p:nvPr/>
        </p:nvSpPr>
        <p:spPr>
          <a:xfrm>
            <a:off x="6715756" y="612502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3 + 6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86367" y="1860114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1520632" y="1972525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Овал 114"/>
          <p:cNvSpPr/>
          <p:nvPr/>
        </p:nvSpPr>
        <p:spPr>
          <a:xfrm>
            <a:off x="2002490" y="1948708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Овал 115"/>
          <p:cNvSpPr/>
          <p:nvPr/>
        </p:nvSpPr>
        <p:spPr>
          <a:xfrm>
            <a:off x="2421150" y="2242349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Овал 116"/>
          <p:cNvSpPr/>
          <p:nvPr/>
        </p:nvSpPr>
        <p:spPr>
          <a:xfrm>
            <a:off x="2439203" y="2743808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" name="Овал 117"/>
          <p:cNvSpPr/>
          <p:nvPr/>
        </p:nvSpPr>
        <p:spPr>
          <a:xfrm>
            <a:off x="1593717" y="3123691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Овал 118"/>
          <p:cNvSpPr/>
          <p:nvPr/>
        </p:nvSpPr>
        <p:spPr>
          <a:xfrm>
            <a:off x="1263620" y="2831304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0" name="Овал 119"/>
          <p:cNvSpPr/>
          <p:nvPr/>
        </p:nvSpPr>
        <p:spPr>
          <a:xfrm>
            <a:off x="1207271" y="2368584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Овал 120"/>
          <p:cNvSpPr/>
          <p:nvPr/>
        </p:nvSpPr>
        <p:spPr>
          <a:xfrm>
            <a:off x="1851411" y="2517171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Овал 121"/>
          <p:cNvSpPr/>
          <p:nvPr/>
        </p:nvSpPr>
        <p:spPr>
          <a:xfrm>
            <a:off x="2066884" y="3125577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Овал 122"/>
          <p:cNvSpPr/>
          <p:nvPr/>
        </p:nvSpPr>
        <p:spPr>
          <a:xfrm>
            <a:off x="3876447" y="1900526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Овал 123"/>
          <p:cNvSpPr/>
          <p:nvPr/>
        </p:nvSpPr>
        <p:spPr>
          <a:xfrm>
            <a:off x="4310712" y="2012937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/>
          <p:cNvSpPr/>
          <p:nvPr/>
        </p:nvSpPr>
        <p:spPr>
          <a:xfrm>
            <a:off x="4792570" y="1989120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Овал 125"/>
          <p:cNvSpPr/>
          <p:nvPr/>
        </p:nvSpPr>
        <p:spPr>
          <a:xfrm>
            <a:off x="5211230" y="2282761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Овал 126"/>
          <p:cNvSpPr/>
          <p:nvPr/>
        </p:nvSpPr>
        <p:spPr>
          <a:xfrm>
            <a:off x="5229283" y="2784220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8" name="Овал 127"/>
          <p:cNvSpPr/>
          <p:nvPr/>
        </p:nvSpPr>
        <p:spPr>
          <a:xfrm>
            <a:off x="4383797" y="316410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9" name="Овал 128"/>
          <p:cNvSpPr/>
          <p:nvPr/>
        </p:nvSpPr>
        <p:spPr>
          <a:xfrm>
            <a:off x="4053700" y="2871716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0" name="Овал 129"/>
          <p:cNvSpPr/>
          <p:nvPr/>
        </p:nvSpPr>
        <p:spPr>
          <a:xfrm>
            <a:off x="3997351" y="2408996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1" name="Овал 130"/>
          <p:cNvSpPr/>
          <p:nvPr/>
        </p:nvSpPr>
        <p:spPr>
          <a:xfrm>
            <a:off x="4641491" y="255758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2" name="Овал 131"/>
          <p:cNvSpPr/>
          <p:nvPr/>
        </p:nvSpPr>
        <p:spPr>
          <a:xfrm>
            <a:off x="4856964" y="3165989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3" name="Овал 132"/>
          <p:cNvSpPr/>
          <p:nvPr/>
        </p:nvSpPr>
        <p:spPr>
          <a:xfrm>
            <a:off x="6539889" y="1856509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4" name="Овал 133"/>
          <p:cNvSpPr/>
          <p:nvPr/>
        </p:nvSpPr>
        <p:spPr>
          <a:xfrm>
            <a:off x="6974154" y="1968920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6" name="Овал 135"/>
          <p:cNvSpPr/>
          <p:nvPr/>
        </p:nvSpPr>
        <p:spPr>
          <a:xfrm>
            <a:off x="7456012" y="1945103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/>
          <p:cNvSpPr/>
          <p:nvPr/>
        </p:nvSpPr>
        <p:spPr>
          <a:xfrm>
            <a:off x="7874672" y="2238744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8" name="Овал 137"/>
          <p:cNvSpPr/>
          <p:nvPr/>
        </p:nvSpPr>
        <p:spPr>
          <a:xfrm>
            <a:off x="7892725" y="274020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Овал 138"/>
          <p:cNvSpPr/>
          <p:nvPr/>
        </p:nvSpPr>
        <p:spPr>
          <a:xfrm>
            <a:off x="7047239" y="3120086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Овал 139"/>
          <p:cNvSpPr/>
          <p:nvPr/>
        </p:nvSpPr>
        <p:spPr>
          <a:xfrm>
            <a:off x="6717142" y="2827699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Овал 140"/>
          <p:cNvSpPr/>
          <p:nvPr/>
        </p:nvSpPr>
        <p:spPr>
          <a:xfrm>
            <a:off x="6660793" y="2364979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Овал 141"/>
          <p:cNvSpPr/>
          <p:nvPr/>
        </p:nvSpPr>
        <p:spPr>
          <a:xfrm>
            <a:off x="7304933" y="2513566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" name="Овал 142"/>
          <p:cNvSpPr/>
          <p:nvPr/>
        </p:nvSpPr>
        <p:spPr>
          <a:xfrm>
            <a:off x="7520406" y="3121972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4" name="Овал 143"/>
          <p:cNvSpPr/>
          <p:nvPr/>
        </p:nvSpPr>
        <p:spPr>
          <a:xfrm>
            <a:off x="9330923" y="1888592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5" name="Овал 144"/>
          <p:cNvSpPr/>
          <p:nvPr/>
        </p:nvSpPr>
        <p:spPr>
          <a:xfrm>
            <a:off x="9765188" y="200100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6" name="Овал 145"/>
          <p:cNvSpPr/>
          <p:nvPr/>
        </p:nvSpPr>
        <p:spPr>
          <a:xfrm>
            <a:off x="10247046" y="1977186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7" name="Овал 146"/>
          <p:cNvSpPr/>
          <p:nvPr/>
        </p:nvSpPr>
        <p:spPr>
          <a:xfrm>
            <a:off x="10665706" y="2270827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Овал 147"/>
          <p:cNvSpPr/>
          <p:nvPr/>
        </p:nvSpPr>
        <p:spPr>
          <a:xfrm>
            <a:off x="10683759" y="2772286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Овал 148"/>
          <p:cNvSpPr/>
          <p:nvPr/>
        </p:nvSpPr>
        <p:spPr>
          <a:xfrm>
            <a:off x="9838273" y="3152169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0" name="Овал 149"/>
          <p:cNvSpPr/>
          <p:nvPr/>
        </p:nvSpPr>
        <p:spPr>
          <a:xfrm>
            <a:off x="9508176" y="2859782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1" name="Овал 150"/>
          <p:cNvSpPr/>
          <p:nvPr/>
        </p:nvSpPr>
        <p:spPr>
          <a:xfrm>
            <a:off x="9451827" y="2397062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2" name="Овал 151"/>
          <p:cNvSpPr/>
          <p:nvPr/>
        </p:nvSpPr>
        <p:spPr>
          <a:xfrm>
            <a:off x="10095967" y="2545649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Овал 152"/>
          <p:cNvSpPr/>
          <p:nvPr/>
        </p:nvSpPr>
        <p:spPr>
          <a:xfrm>
            <a:off x="10311440" y="3154055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Овал 153"/>
          <p:cNvSpPr/>
          <p:nvPr/>
        </p:nvSpPr>
        <p:spPr>
          <a:xfrm>
            <a:off x="1111495" y="4346966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5" name="Овал 154"/>
          <p:cNvSpPr/>
          <p:nvPr/>
        </p:nvSpPr>
        <p:spPr>
          <a:xfrm>
            <a:off x="1545760" y="4459377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6" name="Овал 155"/>
          <p:cNvSpPr/>
          <p:nvPr/>
        </p:nvSpPr>
        <p:spPr>
          <a:xfrm>
            <a:off x="2027618" y="4435560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7" name="Овал 156"/>
          <p:cNvSpPr/>
          <p:nvPr/>
        </p:nvSpPr>
        <p:spPr>
          <a:xfrm>
            <a:off x="2446278" y="4729201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8" name="Овал 157"/>
          <p:cNvSpPr/>
          <p:nvPr/>
        </p:nvSpPr>
        <p:spPr>
          <a:xfrm>
            <a:off x="2464331" y="5230660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9" name="Овал 158"/>
          <p:cNvSpPr/>
          <p:nvPr/>
        </p:nvSpPr>
        <p:spPr>
          <a:xfrm>
            <a:off x="1618845" y="5610543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0" name="Овал 159"/>
          <p:cNvSpPr/>
          <p:nvPr/>
        </p:nvSpPr>
        <p:spPr>
          <a:xfrm>
            <a:off x="1288748" y="5318156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1" name="Овал 160"/>
          <p:cNvSpPr/>
          <p:nvPr/>
        </p:nvSpPr>
        <p:spPr>
          <a:xfrm>
            <a:off x="1232399" y="4855436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2" name="Овал 161"/>
          <p:cNvSpPr/>
          <p:nvPr/>
        </p:nvSpPr>
        <p:spPr>
          <a:xfrm>
            <a:off x="1876539" y="5004023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" name="Овал 162"/>
          <p:cNvSpPr/>
          <p:nvPr/>
        </p:nvSpPr>
        <p:spPr>
          <a:xfrm>
            <a:off x="2092012" y="5612429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4" name="Овал 163"/>
          <p:cNvSpPr/>
          <p:nvPr/>
        </p:nvSpPr>
        <p:spPr>
          <a:xfrm>
            <a:off x="3915116" y="4399287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Овал 164"/>
          <p:cNvSpPr/>
          <p:nvPr/>
        </p:nvSpPr>
        <p:spPr>
          <a:xfrm>
            <a:off x="4349381" y="4511698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6" name="Овал 165"/>
          <p:cNvSpPr/>
          <p:nvPr/>
        </p:nvSpPr>
        <p:spPr>
          <a:xfrm>
            <a:off x="4831239" y="4487881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Овал 166"/>
          <p:cNvSpPr/>
          <p:nvPr/>
        </p:nvSpPr>
        <p:spPr>
          <a:xfrm>
            <a:off x="5249899" y="4781522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Овал 167"/>
          <p:cNvSpPr/>
          <p:nvPr/>
        </p:nvSpPr>
        <p:spPr>
          <a:xfrm>
            <a:off x="5267952" y="5282981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9" name="Овал 168"/>
          <p:cNvSpPr/>
          <p:nvPr/>
        </p:nvSpPr>
        <p:spPr>
          <a:xfrm>
            <a:off x="4422466" y="5662864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0" name="Овал 169"/>
          <p:cNvSpPr/>
          <p:nvPr/>
        </p:nvSpPr>
        <p:spPr>
          <a:xfrm>
            <a:off x="4092369" y="5370477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1" name="Овал 170"/>
          <p:cNvSpPr/>
          <p:nvPr/>
        </p:nvSpPr>
        <p:spPr>
          <a:xfrm>
            <a:off x="4036020" y="4907757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2" name="Овал 171"/>
          <p:cNvSpPr/>
          <p:nvPr/>
        </p:nvSpPr>
        <p:spPr>
          <a:xfrm>
            <a:off x="4680160" y="5056344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3" name="Овал 172"/>
          <p:cNvSpPr/>
          <p:nvPr/>
        </p:nvSpPr>
        <p:spPr>
          <a:xfrm>
            <a:off x="4895633" y="5664750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3" name="Овал 182"/>
          <p:cNvSpPr/>
          <p:nvPr/>
        </p:nvSpPr>
        <p:spPr>
          <a:xfrm>
            <a:off x="6595599" y="4357640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4" name="Овал 183"/>
          <p:cNvSpPr/>
          <p:nvPr/>
        </p:nvSpPr>
        <p:spPr>
          <a:xfrm>
            <a:off x="7029864" y="4470051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Овал 184"/>
          <p:cNvSpPr/>
          <p:nvPr/>
        </p:nvSpPr>
        <p:spPr>
          <a:xfrm>
            <a:off x="7511722" y="4446234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6" name="Овал 185"/>
          <p:cNvSpPr/>
          <p:nvPr/>
        </p:nvSpPr>
        <p:spPr>
          <a:xfrm>
            <a:off x="7930382" y="4739875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7" name="Овал 186"/>
          <p:cNvSpPr/>
          <p:nvPr/>
        </p:nvSpPr>
        <p:spPr>
          <a:xfrm>
            <a:off x="7948435" y="5241334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8" name="Овал 187"/>
          <p:cNvSpPr/>
          <p:nvPr/>
        </p:nvSpPr>
        <p:spPr>
          <a:xfrm>
            <a:off x="7102949" y="5621217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9" name="Овал 188"/>
          <p:cNvSpPr/>
          <p:nvPr/>
        </p:nvSpPr>
        <p:spPr>
          <a:xfrm>
            <a:off x="6772852" y="5328830"/>
            <a:ext cx="424872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0" name="Овал 189"/>
          <p:cNvSpPr/>
          <p:nvPr/>
        </p:nvSpPr>
        <p:spPr>
          <a:xfrm>
            <a:off x="6716503" y="4866110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1" name="Овал 190"/>
          <p:cNvSpPr/>
          <p:nvPr/>
        </p:nvSpPr>
        <p:spPr>
          <a:xfrm>
            <a:off x="7360643" y="5014697"/>
            <a:ext cx="424872" cy="4156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2" name="Овал 191"/>
          <p:cNvSpPr/>
          <p:nvPr/>
        </p:nvSpPr>
        <p:spPr>
          <a:xfrm>
            <a:off x="7576116" y="562310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7148F923-E447-CD38-AFE9-7D2452C1A50A}"/>
              </a:ext>
            </a:extLst>
          </p:cNvPr>
          <p:cNvSpPr txBox="1"/>
          <p:nvPr/>
        </p:nvSpPr>
        <p:spPr>
          <a:xfrm>
            <a:off x="9450549" y="612502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= 1 + 8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9330392" y="4357640"/>
            <a:ext cx="1910778" cy="176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0" name="Овал 289"/>
          <p:cNvSpPr/>
          <p:nvPr/>
        </p:nvSpPr>
        <p:spPr>
          <a:xfrm>
            <a:off x="9764657" y="4470051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1" name="Овал 290"/>
          <p:cNvSpPr/>
          <p:nvPr/>
        </p:nvSpPr>
        <p:spPr>
          <a:xfrm>
            <a:off x="10246515" y="4446234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2" name="Овал 291"/>
          <p:cNvSpPr/>
          <p:nvPr/>
        </p:nvSpPr>
        <p:spPr>
          <a:xfrm>
            <a:off x="10665175" y="4739875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3" name="Овал 292"/>
          <p:cNvSpPr/>
          <p:nvPr/>
        </p:nvSpPr>
        <p:spPr>
          <a:xfrm>
            <a:off x="10683228" y="5241334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4" name="Овал 293"/>
          <p:cNvSpPr/>
          <p:nvPr/>
        </p:nvSpPr>
        <p:spPr>
          <a:xfrm>
            <a:off x="9837742" y="5621217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5" name="Овал 294"/>
          <p:cNvSpPr/>
          <p:nvPr/>
        </p:nvSpPr>
        <p:spPr>
          <a:xfrm>
            <a:off x="9507645" y="5328830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6" name="Овал 295"/>
          <p:cNvSpPr/>
          <p:nvPr/>
        </p:nvSpPr>
        <p:spPr>
          <a:xfrm>
            <a:off x="9451296" y="4866110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7" name="Овал 296"/>
          <p:cNvSpPr/>
          <p:nvPr/>
        </p:nvSpPr>
        <p:spPr>
          <a:xfrm>
            <a:off x="10095436" y="5014697"/>
            <a:ext cx="424872" cy="4156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8" name="Овал 297"/>
          <p:cNvSpPr/>
          <p:nvPr/>
        </p:nvSpPr>
        <p:spPr>
          <a:xfrm>
            <a:off x="10310909" y="5623103"/>
            <a:ext cx="424872" cy="41563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 95"/>
          <p:cNvSpPr/>
          <p:nvPr/>
        </p:nvSpPr>
        <p:spPr>
          <a:xfrm>
            <a:off x="1762685" y="360029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числа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14" grpId="0"/>
      <p:bldP spid="229" grpId="0"/>
      <p:bldP spid="243" grpId="0"/>
      <p:bldP spid="258" grpId="0"/>
      <p:bldP spid="273" grpId="0"/>
      <p:bldP spid="288" grpId="0"/>
      <p:bldP spid="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95310" y="507812"/>
            <a:ext cx="8732066" cy="654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 побудовані смужки?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1901592" y="1409596"/>
            <a:ext cx="62534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число найбільше? Яке найменше?</a:t>
            </a:r>
            <a:endParaRPr lang="uk-UA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99539"/>
              </p:ext>
            </p:extLst>
          </p:nvPr>
        </p:nvGraphicFramePr>
        <p:xfrm>
          <a:off x="2762699" y="2033151"/>
          <a:ext cx="3476142" cy="54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57"/>
                <a:gridCol w="579357"/>
                <a:gridCol w="579357"/>
                <a:gridCol w="579357"/>
                <a:gridCol w="579357"/>
                <a:gridCol w="579357"/>
              </a:tblGrid>
              <a:tr h="544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32018"/>
              </p:ext>
            </p:extLst>
          </p:nvPr>
        </p:nvGraphicFramePr>
        <p:xfrm>
          <a:off x="2739113" y="2741037"/>
          <a:ext cx="4082141" cy="54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63"/>
                <a:gridCol w="583163"/>
                <a:gridCol w="583163"/>
                <a:gridCol w="569166"/>
                <a:gridCol w="597160"/>
                <a:gridCol w="583163"/>
                <a:gridCol w="583163"/>
              </a:tblGrid>
              <a:tr h="544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39354"/>
              </p:ext>
            </p:extLst>
          </p:nvPr>
        </p:nvGraphicFramePr>
        <p:xfrm>
          <a:off x="2695161" y="3421237"/>
          <a:ext cx="4666344" cy="53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93"/>
                <a:gridCol w="583293"/>
                <a:gridCol w="583293"/>
                <a:gridCol w="583293"/>
                <a:gridCol w="583293"/>
                <a:gridCol w="583293"/>
                <a:gridCol w="583293"/>
                <a:gridCol w="583293"/>
              </a:tblGrid>
              <a:tr h="5321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60000"/>
              </p:ext>
            </p:extLst>
          </p:nvPr>
        </p:nvGraphicFramePr>
        <p:xfrm>
          <a:off x="2715844" y="4135618"/>
          <a:ext cx="5439231" cy="48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359"/>
                <a:gridCol w="604359"/>
                <a:gridCol w="604359"/>
                <a:gridCol w="604359"/>
                <a:gridCol w="604359"/>
                <a:gridCol w="604359"/>
                <a:gridCol w="604359"/>
                <a:gridCol w="604359"/>
                <a:gridCol w="604359"/>
              </a:tblGrid>
              <a:tr h="488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67928" y="1951351"/>
            <a:ext cx="39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6</a:t>
            </a:r>
            <a:endParaRPr lang="uk-UA" sz="40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7055" y="2596731"/>
            <a:ext cx="39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3399"/>
                </a:solidFill>
              </a:rPr>
              <a:t>7</a:t>
            </a:r>
            <a:endParaRPr lang="uk-UA" sz="4000" b="1" dirty="0">
              <a:solidFill>
                <a:srgbClr val="FF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571" y="3304617"/>
            <a:ext cx="39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8</a:t>
            </a:r>
            <a:endParaRPr lang="uk-UA" sz="40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6182" y="4012503"/>
            <a:ext cx="39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9</a:t>
            </a:r>
            <a:endParaRPr lang="uk-UA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68" y="1409596"/>
            <a:ext cx="2456740" cy="397500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1525235" y="4780484"/>
            <a:ext cx="71942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Скільки квадратів в кожній смужці маємо додати, щоб вони дорівнювали зеленій смужці?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1525234" y="5727328"/>
            <a:ext cx="980097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Скільки квадратів в зеленій смужці маємо прибрати, щоб вона дорівнювали блакитній, рожевій, жовтій смужці?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6924" y="1459097"/>
            <a:ext cx="3774962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</a:rPr>
              <a:t>Напиши за </a:t>
            </a:r>
            <a:r>
              <a:rPr lang="ru-RU" dirty="0" err="1" smtClean="0">
                <a:solidFill>
                  <a:srgbClr val="7030A0"/>
                </a:solidFill>
              </a:rPr>
              <a:t>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3" y="1533055"/>
            <a:ext cx="2310580" cy="51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09697DA-C40B-BB57-B507-DBF58DD8B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2099" y="4056708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FABF4A6-3340-3891-0B3E-A728B780A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20023" y="4056708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5B0AC68-2B58-6FC5-CF7E-5C2AC8D53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7947" y="4056708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09587" y="4056708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336124B-DBF3-7780-64DD-00AF61602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9784" y="4056708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01206E4-329A-200C-3453-D6705A268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28204" y="4056708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263773B-206C-69C7-2D88-6E8D0BA1A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82914" y="4056708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C06AC86-28B1-65E6-5DFB-F2E527B0D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12598" y="4056708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9ADC917-A19F-0F63-BC9D-3FCD62CA6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74000" y="4056708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46ED4EDF-B7DB-B8D1-E794-BC10C0246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705998" y="4056708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56E5ACEA-D56E-B93F-D62B-073F8CD8C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33844" y="4784218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D3602DA-9D73-F521-85C3-12D4987D5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77547" y="4792872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5139470-3E6D-5FA4-F48E-A40713D86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21251" y="4784218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887B773-3EA4-AAA3-829A-496A1D311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66105" y="4784218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A0D2BF5-A6B4-2C70-6368-66EFFF75D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4405" y="4784218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2C57BD5-897F-D34D-9A96-4F8BE4E739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64776" y="4784218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934347A-3A84-0F27-A9F1-6218CA1630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08786" y="4784218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2FDE90C-365E-3927-FE7D-3E4479B2E8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98932" y="4784218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BDBB7D3-FD51-4F83-23FC-C205CAF585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06351" y="4784218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457C669-1B92-276D-3F97-3928287982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684054" y="4784218"/>
            <a:ext cx="455016" cy="56766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823856"/>
            <a:ext cx="1054100" cy="1051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F1BFDD2-4E4C-9E40-F8B7-DD6827EBFCA1}"/>
              </a:ext>
            </a:extLst>
          </p:cNvPr>
          <p:cNvSpPr txBox="1"/>
          <p:nvPr/>
        </p:nvSpPr>
        <p:spPr>
          <a:xfrm>
            <a:off x="1317171" y="1236797"/>
            <a:ext cx="962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З'єднай половинки груш так, щоб, додаючи числа, записані на них, отримати число 9.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0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95F11AA9-A08C-4641-E1D0-00CF9952B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>
            <a:off x="3557565" y="1713612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BDF71B9B-4ECB-EA78-35E6-4C1366B30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167" r="100000">
                        <a14:foregroundMark x1="76167" y1="4038" x2="76167" y2="4038"/>
                        <a14:foregroundMark x1="86833" y1="13777" x2="86833" y2="13777"/>
                        <a14:foregroundMark x1="92333" y1="23753" x2="92333" y2="23753"/>
                        <a14:foregroundMark x1="85667" y1="20428" x2="85667" y2="20428"/>
                        <a14:foregroundMark x1="83833" y1="12589" x2="83833" y2="12589"/>
                        <a14:foregroundMark x1="82500" y1="13539" x2="82500" y2="14014"/>
                        <a14:foregroundMark x1="84333" y1="8789" x2="84333" y2="8789"/>
                        <a14:foregroundMark x1="76833" y1="1425" x2="76833" y2="1425"/>
                        <a14:foregroundMark x1="71500" y1="6888" x2="71500" y2="6888"/>
                        <a14:foregroundMark x1="73833" y1="7363" x2="73833" y2="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97"/>
          <a:stretch/>
        </p:blipFill>
        <p:spPr bwMode="auto">
          <a:xfrm>
            <a:off x="0" y="2441448"/>
            <a:ext cx="2330526" cy="28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8ECC4F1E-FC63-6721-B02A-81AE087BEDC5}"/>
              </a:ext>
            </a:extLst>
          </p:cNvPr>
          <p:cNvSpPr/>
          <p:nvPr/>
        </p:nvSpPr>
        <p:spPr>
          <a:xfrm>
            <a:off x="735495" y="3529726"/>
            <a:ext cx="859536" cy="761645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B4A6A2C0-BF12-0B60-8234-04AFD136C512}"/>
              </a:ext>
            </a:extLst>
          </p:cNvPr>
          <p:cNvSpPr/>
          <p:nvPr/>
        </p:nvSpPr>
        <p:spPr>
          <a:xfrm>
            <a:off x="4192864" y="2523444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44071CFA-1570-5649-F4C7-B690CBD86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 rot="19294635">
            <a:off x="2990617" y="4362290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FC797042-5357-8357-A1B6-A0B8122D4589}"/>
              </a:ext>
            </a:extLst>
          </p:cNvPr>
          <p:cNvSpPr/>
          <p:nvPr/>
        </p:nvSpPr>
        <p:spPr>
          <a:xfrm>
            <a:off x="3625916" y="5029625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4F346C3E-FD82-74C1-CFE7-56DC7EEC2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 rot="19572164">
            <a:off x="4787358" y="3733624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CD3CBE28-4D45-4C95-9D05-5511A1595C5D}"/>
              </a:ext>
            </a:extLst>
          </p:cNvPr>
          <p:cNvSpPr/>
          <p:nvPr/>
        </p:nvSpPr>
        <p:spPr>
          <a:xfrm rot="809482">
            <a:off x="5422657" y="4529908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7951D375-01E0-4B8E-6EE7-07D513454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>
            <a:off x="5912668" y="1652296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8F0D47AC-DF06-62C4-C1C8-D93215189302}"/>
              </a:ext>
            </a:extLst>
          </p:cNvPr>
          <p:cNvSpPr/>
          <p:nvPr/>
        </p:nvSpPr>
        <p:spPr>
          <a:xfrm>
            <a:off x="6547967" y="2448580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E5C6A77E-D7D8-BEC0-5194-8CE3DE26A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 rot="18045555">
            <a:off x="7308687" y="4294662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31EFD68C-3C1A-5BFD-5696-037D8FE134B1}"/>
              </a:ext>
            </a:extLst>
          </p:cNvPr>
          <p:cNvSpPr/>
          <p:nvPr/>
        </p:nvSpPr>
        <p:spPr>
          <a:xfrm>
            <a:off x="7943986" y="5090946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9512F11E-6295-BA6F-7388-34BEE64B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 rot="17522805">
            <a:off x="9769441" y="4165619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FB86F898-F881-96A4-C68E-7DF7DC022023}"/>
              </a:ext>
            </a:extLst>
          </p:cNvPr>
          <p:cNvSpPr/>
          <p:nvPr/>
        </p:nvSpPr>
        <p:spPr>
          <a:xfrm>
            <a:off x="10404740" y="4961903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51657CC0-94FD-2A15-21E7-30B75D8D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 rot="17239543">
            <a:off x="7664232" y="2326439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27BCF336-CDFF-3867-9298-238366367354}"/>
              </a:ext>
            </a:extLst>
          </p:cNvPr>
          <p:cNvSpPr/>
          <p:nvPr/>
        </p:nvSpPr>
        <p:spPr>
          <a:xfrm>
            <a:off x="8278237" y="2988376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" name="Picture 2" descr="Груша рисунок (54 фото) » Рисунки для срисовки и не только">
            <a:extLst>
              <a:ext uri="{FF2B5EF4-FFF2-40B4-BE49-F238E27FC236}">
                <a16:creationId xmlns="" xmlns:a16="http://schemas.microsoft.com/office/drawing/2014/main" id="{35EFE175-7496-72D9-4CF4-07A28D6B1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100000" l="0" r="5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35"/>
          <a:stretch/>
        </p:blipFill>
        <p:spPr bwMode="auto">
          <a:xfrm>
            <a:off x="9992309" y="1359990"/>
            <a:ext cx="1691151" cy="2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E62D3F4C-1A8C-A1E0-906C-C6D5BBC51780}"/>
              </a:ext>
            </a:extLst>
          </p:cNvPr>
          <p:cNvSpPr/>
          <p:nvPr/>
        </p:nvSpPr>
        <p:spPr>
          <a:xfrm>
            <a:off x="10627608" y="2156274"/>
            <a:ext cx="619988" cy="548940"/>
          </a:xfrm>
          <a:prstGeom prst="ellipse">
            <a:avLst/>
          </a:prstGeom>
          <a:solidFill>
            <a:srgbClr val="FFFFD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8" name="Пряма сполучна лінія 6">
            <a:extLst>
              <a:ext uri="{FF2B5EF4-FFF2-40B4-BE49-F238E27FC236}">
                <a16:creationId xmlns="" xmlns:a16="http://schemas.microsoft.com/office/drawing/2014/main" id="{3E482340-3B01-0097-5689-26EFD81E8F1E}"/>
              </a:ext>
            </a:extLst>
          </p:cNvPr>
          <p:cNvCxnSpPr/>
          <p:nvPr/>
        </p:nvCxnSpPr>
        <p:spPr>
          <a:xfrm flipV="1">
            <a:off x="4882896" y="2907792"/>
            <a:ext cx="1115568" cy="89728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50">
            <a:extLst>
              <a:ext uri="{FF2B5EF4-FFF2-40B4-BE49-F238E27FC236}">
                <a16:creationId xmlns="" xmlns:a16="http://schemas.microsoft.com/office/drawing/2014/main" id="{61068526-3B99-6CAF-1746-36ED88AD8001}"/>
              </a:ext>
            </a:extLst>
          </p:cNvPr>
          <p:cNvCxnSpPr>
            <a:cxnSpLocks/>
          </p:cNvCxnSpPr>
          <p:nvPr/>
        </p:nvCxnSpPr>
        <p:spPr>
          <a:xfrm>
            <a:off x="9321617" y="4071402"/>
            <a:ext cx="1083123" cy="1217785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51">
            <a:extLst>
              <a:ext uri="{FF2B5EF4-FFF2-40B4-BE49-F238E27FC236}">
                <a16:creationId xmlns="" xmlns:a16="http://schemas.microsoft.com/office/drawing/2014/main" id="{4F5E6724-FF0E-707E-C239-175E741EBA05}"/>
              </a:ext>
            </a:extLst>
          </p:cNvPr>
          <p:cNvCxnSpPr>
            <a:cxnSpLocks/>
          </p:cNvCxnSpPr>
          <p:nvPr/>
        </p:nvCxnSpPr>
        <p:spPr>
          <a:xfrm>
            <a:off x="4549810" y="5966094"/>
            <a:ext cx="3394176" cy="165263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52">
            <a:extLst>
              <a:ext uri="{FF2B5EF4-FFF2-40B4-BE49-F238E27FC236}">
                <a16:creationId xmlns="" xmlns:a16="http://schemas.microsoft.com/office/drawing/2014/main" id="{E09A47FE-6540-2F9A-176A-841FFB063019}"/>
              </a:ext>
            </a:extLst>
          </p:cNvPr>
          <p:cNvCxnSpPr>
            <a:cxnSpLocks/>
          </p:cNvCxnSpPr>
          <p:nvPr/>
        </p:nvCxnSpPr>
        <p:spPr>
          <a:xfrm flipV="1">
            <a:off x="6105713" y="2662168"/>
            <a:ext cx="3886596" cy="1897456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-1" y="5823856"/>
            <a:ext cx="1317171" cy="1051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9814" y="1462099"/>
            <a:ext cx="4736476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Виконай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додавання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скориставшись</a:t>
            </a:r>
            <a:r>
              <a:rPr lang="ru-RU" sz="2000" dirty="0">
                <a:solidFill>
                  <a:srgbClr val="7030A0"/>
                </a:solidFill>
              </a:rPr>
              <a:t> складом числа 9.</a:t>
            </a: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8" y="296124"/>
            <a:ext cx="1578673" cy="34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55262" b="79513"/>
          <a:stretch/>
        </p:blipFill>
        <p:spPr>
          <a:xfrm>
            <a:off x="1100187" y="3673782"/>
            <a:ext cx="10703886" cy="2762008"/>
          </a:xfrm>
          <a:prstGeom prst="round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1100186" y="3673781"/>
            <a:ext cx="10703886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7354C1C-C58A-7C38-3302-3432E791D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115947" y="4218286"/>
            <a:ext cx="380803" cy="2499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869190" y="4195452"/>
            <a:ext cx="380803" cy="2499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0EDE532-C58E-2D9B-D80F-49F6DDBA6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59258" y="4195452"/>
            <a:ext cx="380803" cy="24997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E1BEE5E-FBF2-789E-A19D-E6C85FF17C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12022" y="4250224"/>
            <a:ext cx="364486" cy="1891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0F5FAD5-53E3-D518-2927-EDF206C61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378934" y="4267141"/>
            <a:ext cx="364486" cy="18915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199661" y="3987947"/>
            <a:ext cx="470074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586602" y="3976995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272063" y="3981358"/>
            <a:ext cx="381740" cy="6043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A30E8CD9-D318-516F-D102-D14AFD1C2A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615528" y="4279110"/>
            <a:ext cx="364486" cy="18915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308791" y="3923695"/>
            <a:ext cx="42433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565BC0C-6609-2249-2493-1EA31B3D4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10438" y="4199814"/>
            <a:ext cx="380803" cy="24997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605695" y="3976993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0A3A7A7-0C28-473E-08B3-512168E7F9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0375" y="4250224"/>
            <a:ext cx="364486" cy="18915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845403" y="3987947"/>
            <a:ext cx="38174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093700" y="4036609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D21FAFA7-0587-B6B6-C259-F00847A0D3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716919" y="4036609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8F76D4E-F4FF-C417-F35D-4EB91054A5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47229" y="4036609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2B099D3-339B-1138-BF75-E4F712B80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980014" y="4036609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977091" y="4072686"/>
            <a:ext cx="436157" cy="55408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469790" y="4056923"/>
            <a:ext cx="455016" cy="56766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-1" y="5823856"/>
            <a:ext cx="1317171" cy="1051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248573" y="1391862"/>
            <a:ext cx="2441993" cy="3340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1BFDD2-4E4C-9E40-F8B7-DD6827EBFCA1}"/>
              </a:ext>
            </a:extLst>
          </p:cNvPr>
          <p:cNvSpPr txBox="1"/>
          <p:nvPr/>
        </p:nvSpPr>
        <p:spPr>
          <a:xfrm>
            <a:off x="2791309" y="1507380"/>
            <a:ext cx="8675077" cy="112501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У кожній таблиці мають бути записані числа від </a:t>
            </a:r>
          </a:p>
          <a:p>
            <a:r>
              <a:rPr lang="uk-UA" dirty="0">
                <a:solidFill>
                  <a:srgbClr val="7030A0"/>
                </a:solidFill>
              </a:rPr>
              <a:t>1 до 9. </a:t>
            </a:r>
            <a:r>
              <a:rPr lang="uk-UA" dirty="0" err="1">
                <a:solidFill>
                  <a:srgbClr val="7030A0"/>
                </a:solidFill>
              </a:rPr>
              <a:t>Запиши</a:t>
            </a:r>
            <a:r>
              <a:rPr lang="uk-UA" dirty="0">
                <a:solidFill>
                  <a:srgbClr val="7030A0"/>
                </a:solidFill>
              </a:rPr>
              <a:t> пропущені числа.</a:t>
            </a:r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="" xmlns:a16="http://schemas.microsoft.com/office/drawing/2014/main" id="{5A3E861E-80CD-13E7-AA21-DA010AC3A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15732"/>
              </p:ext>
            </p:extLst>
          </p:nvPr>
        </p:nvGraphicFramePr>
        <p:xfrm>
          <a:off x="2791309" y="3270600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graphicFrame>
        <p:nvGraphicFramePr>
          <p:cNvPr id="31" name="Таблиця 7">
            <a:extLst>
              <a:ext uri="{FF2B5EF4-FFF2-40B4-BE49-F238E27FC236}">
                <a16:creationId xmlns="" xmlns:a16="http://schemas.microsoft.com/office/drawing/2014/main" id="{6C3D85A7-8DF0-3D07-895A-808C20404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91036"/>
              </p:ext>
            </p:extLst>
          </p:nvPr>
        </p:nvGraphicFramePr>
        <p:xfrm>
          <a:off x="5811600" y="3270600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graphicFrame>
        <p:nvGraphicFramePr>
          <p:cNvPr id="32" name="Таблиця 7">
            <a:extLst>
              <a:ext uri="{FF2B5EF4-FFF2-40B4-BE49-F238E27FC236}">
                <a16:creationId xmlns="" xmlns:a16="http://schemas.microsoft.com/office/drawing/2014/main" id="{158D7742-23F5-310D-A6A2-65863017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7093"/>
              </p:ext>
            </p:extLst>
          </p:nvPr>
        </p:nvGraphicFramePr>
        <p:xfrm>
          <a:off x="8831891" y="3270600"/>
          <a:ext cx="2441994" cy="2205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98">
                  <a:extLst>
                    <a:ext uri="{9D8B030D-6E8A-4147-A177-3AD203B41FA5}">
                      <a16:colId xmlns="" xmlns:a16="http://schemas.microsoft.com/office/drawing/2014/main" val="2262546137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893300140"/>
                    </a:ext>
                  </a:extLst>
                </a:gridCol>
                <a:gridCol w="813998">
                  <a:extLst>
                    <a:ext uri="{9D8B030D-6E8A-4147-A177-3AD203B41FA5}">
                      <a16:colId xmlns="" xmlns:a16="http://schemas.microsoft.com/office/drawing/2014/main" val="3594138356"/>
                    </a:ext>
                  </a:extLst>
                </a:gridCol>
              </a:tblGrid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234414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63125"/>
                  </a:ext>
                </a:extLst>
              </a:tr>
              <a:tr h="735047"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462935"/>
                  </a:ext>
                </a:extLst>
              </a:tr>
            </a:tbl>
          </a:graphicData>
        </a:graphic>
      </p:graphicFrame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EDC7CBFD-40B8-ED08-1D17-799EC4160DA1}"/>
              </a:ext>
            </a:extLst>
          </p:cNvPr>
          <p:cNvSpPr/>
          <p:nvPr/>
        </p:nvSpPr>
        <p:spPr>
          <a:xfrm>
            <a:off x="2960255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="" xmlns:a16="http://schemas.microsoft.com/office/drawing/2014/main" id="{36FE760F-81F9-EE3A-886A-94AD7EB64F38}"/>
              </a:ext>
            </a:extLst>
          </p:cNvPr>
          <p:cNvSpPr/>
          <p:nvPr/>
        </p:nvSpPr>
        <p:spPr>
          <a:xfrm>
            <a:off x="2960255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="" xmlns:a16="http://schemas.microsoft.com/office/drawing/2014/main" id="{1FAA3EAD-F039-3E2B-6C45-EC0B39ACC98F}"/>
              </a:ext>
            </a:extLst>
          </p:cNvPr>
          <p:cNvSpPr/>
          <p:nvPr/>
        </p:nvSpPr>
        <p:spPr>
          <a:xfrm>
            <a:off x="2960255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="" xmlns:a16="http://schemas.microsoft.com/office/drawing/2014/main" id="{5985E90E-9CE0-3D95-CF07-0AF92945B99F}"/>
              </a:ext>
            </a:extLst>
          </p:cNvPr>
          <p:cNvSpPr/>
          <p:nvPr/>
        </p:nvSpPr>
        <p:spPr>
          <a:xfrm>
            <a:off x="3781396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="" xmlns:a16="http://schemas.microsoft.com/office/drawing/2014/main" id="{310C651B-8974-2F6B-2CA7-ED7A9D9EECAF}"/>
              </a:ext>
            </a:extLst>
          </p:cNvPr>
          <p:cNvSpPr/>
          <p:nvPr/>
        </p:nvSpPr>
        <p:spPr>
          <a:xfrm>
            <a:off x="3781396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="" xmlns:a16="http://schemas.microsoft.com/office/drawing/2014/main" id="{8B8405C5-FE65-202D-4221-9DE470F4F015}"/>
              </a:ext>
            </a:extLst>
          </p:cNvPr>
          <p:cNvSpPr/>
          <p:nvPr/>
        </p:nvSpPr>
        <p:spPr>
          <a:xfrm>
            <a:off x="3781396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="" xmlns:a16="http://schemas.microsoft.com/office/drawing/2014/main" id="{BFA85006-DA06-19D6-F581-2FCAB4DFB7FB}"/>
              </a:ext>
            </a:extLst>
          </p:cNvPr>
          <p:cNvSpPr/>
          <p:nvPr/>
        </p:nvSpPr>
        <p:spPr>
          <a:xfrm>
            <a:off x="4572739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="" xmlns:a16="http://schemas.microsoft.com/office/drawing/2014/main" id="{E80D5221-7DAF-2CBC-F76F-F29B5E56356C}"/>
              </a:ext>
            </a:extLst>
          </p:cNvPr>
          <p:cNvSpPr/>
          <p:nvPr/>
        </p:nvSpPr>
        <p:spPr>
          <a:xfrm>
            <a:off x="4572739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="" xmlns:a16="http://schemas.microsoft.com/office/drawing/2014/main" id="{E26334D0-EB64-27FE-F4E4-86F1E9F3B2A2}"/>
              </a:ext>
            </a:extLst>
          </p:cNvPr>
          <p:cNvSpPr/>
          <p:nvPr/>
        </p:nvSpPr>
        <p:spPr>
          <a:xfrm>
            <a:off x="4572739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="" xmlns:a16="http://schemas.microsoft.com/office/drawing/2014/main" id="{504D79E3-CDE9-1C10-190E-2FE36FDA69C3}"/>
              </a:ext>
            </a:extLst>
          </p:cNvPr>
          <p:cNvSpPr/>
          <p:nvPr/>
        </p:nvSpPr>
        <p:spPr>
          <a:xfrm>
            <a:off x="5976666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="" xmlns:a16="http://schemas.microsoft.com/office/drawing/2014/main" id="{BF7A0D41-8751-71E4-188D-552FF41E4C32}"/>
              </a:ext>
            </a:extLst>
          </p:cNvPr>
          <p:cNvSpPr/>
          <p:nvPr/>
        </p:nvSpPr>
        <p:spPr>
          <a:xfrm>
            <a:off x="5976666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="" xmlns:a16="http://schemas.microsoft.com/office/drawing/2014/main" id="{27115C64-1A00-5CB1-94C7-3332AE825D05}"/>
              </a:ext>
            </a:extLst>
          </p:cNvPr>
          <p:cNvSpPr/>
          <p:nvPr/>
        </p:nvSpPr>
        <p:spPr>
          <a:xfrm>
            <a:off x="5976666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="" xmlns:a16="http://schemas.microsoft.com/office/drawing/2014/main" id="{F0815DA2-6C95-7EFC-95B1-46D19FE27DC3}"/>
              </a:ext>
            </a:extLst>
          </p:cNvPr>
          <p:cNvSpPr/>
          <p:nvPr/>
        </p:nvSpPr>
        <p:spPr>
          <a:xfrm>
            <a:off x="6815989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="" xmlns:a16="http://schemas.microsoft.com/office/drawing/2014/main" id="{316A5CAD-89D9-34AB-B88A-FE2101EFBE7C}"/>
              </a:ext>
            </a:extLst>
          </p:cNvPr>
          <p:cNvSpPr/>
          <p:nvPr/>
        </p:nvSpPr>
        <p:spPr>
          <a:xfrm>
            <a:off x="6815989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="" xmlns:a16="http://schemas.microsoft.com/office/drawing/2014/main" id="{08FEFD34-D8F3-5F00-9642-FD1859495B65}"/>
              </a:ext>
            </a:extLst>
          </p:cNvPr>
          <p:cNvSpPr/>
          <p:nvPr/>
        </p:nvSpPr>
        <p:spPr>
          <a:xfrm>
            <a:off x="6815989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="" xmlns:a16="http://schemas.microsoft.com/office/drawing/2014/main" id="{3D8D7126-C8C3-B49D-6EBF-EB965FCBE5D8}"/>
              </a:ext>
            </a:extLst>
          </p:cNvPr>
          <p:cNvSpPr/>
          <p:nvPr/>
        </p:nvSpPr>
        <p:spPr>
          <a:xfrm>
            <a:off x="7625195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="" xmlns:a16="http://schemas.microsoft.com/office/drawing/2014/main" id="{459416D0-ACFF-7F57-4279-D24A709FAB43}"/>
              </a:ext>
            </a:extLst>
          </p:cNvPr>
          <p:cNvSpPr/>
          <p:nvPr/>
        </p:nvSpPr>
        <p:spPr>
          <a:xfrm>
            <a:off x="7625195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="" xmlns:a16="http://schemas.microsoft.com/office/drawing/2014/main" id="{DE43AEAB-262F-3675-0119-AB7E65E9A02F}"/>
              </a:ext>
            </a:extLst>
          </p:cNvPr>
          <p:cNvSpPr/>
          <p:nvPr/>
        </p:nvSpPr>
        <p:spPr>
          <a:xfrm>
            <a:off x="7625195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="" xmlns:a16="http://schemas.microsoft.com/office/drawing/2014/main" id="{73898C61-F3C1-7323-AC66-82A4FA8AC10C}"/>
              </a:ext>
            </a:extLst>
          </p:cNvPr>
          <p:cNvSpPr/>
          <p:nvPr/>
        </p:nvSpPr>
        <p:spPr>
          <a:xfrm>
            <a:off x="9000835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="" xmlns:a16="http://schemas.microsoft.com/office/drawing/2014/main" id="{522B7AA3-8D23-A9D4-4AB0-F66EF1B3BF52}"/>
              </a:ext>
            </a:extLst>
          </p:cNvPr>
          <p:cNvSpPr/>
          <p:nvPr/>
        </p:nvSpPr>
        <p:spPr>
          <a:xfrm>
            <a:off x="9000835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="" xmlns:a16="http://schemas.microsoft.com/office/drawing/2014/main" id="{020E68B6-4B64-9FAF-302D-CDF8FFA8EBD8}"/>
              </a:ext>
            </a:extLst>
          </p:cNvPr>
          <p:cNvSpPr/>
          <p:nvPr/>
        </p:nvSpPr>
        <p:spPr>
          <a:xfrm>
            <a:off x="9000835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="" xmlns:a16="http://schemas.microsoft.com/office/drawing/2014/main" id="{D1F37F9B-62D8-2B04-4A60-75F38679BC6A}"/>
              </a:ext>
            </a:extLst>
          </p:cNvPr>
          <p:cNvSpPr/>
          <p:nvPr/>
        </p:nvSpPr>
        <p:spPr>
          <a:xfrm>
            <a:off x="9810041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="" xmlns:a16="http://schemas.microsoft.com/office/drawing/2014/main" id="{C6E6E3D5-479C-20E3-090C-400B27CCAD87}"/>
              </a:ext>
            </a:extLst>
          </p:cNvPr>
          <p:cNvSpPr/>
          <p:nvPr/>
        </p:nvSpPr>
        <p:spPr>
          <a:xfrm>
            <a:off x="9810041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="" xmlns:a16="http://schemas.microsoft.com/office/drawing/2014/main" id="{673755E0-CCEA-2E0A-5E31-DC9690491936}"/>
              </a:ext>
            </a:extLst>
          </p:cNvPr>
          <p:cNvSpPr/>
          <p:nvPr/>
        </p:nvSpPr>
        <p:spPr>
          <a:xfrm>
            <a:off x="9810041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="" xmlns:a16="http://schemas.microsoft.com/office/drawing/2014/main" id="{38456674-9830-B583-A2D9-76DF92512E05}"/>
              </a:ext>
            </a:extLst>
          </p:cNvPr>
          <p:cNvSpPr/>
          <p:nvPr/>
        </p:nvSpPr>
        <p:spPr>
          <a:xfrm>
            <a:off x="10619247" y="3400078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="" xmlns:a16="http://schemas.microsoft.com/office/drawing/2014/main" id="{C5A06358-F175-D830-33BA-72DF97E82A30}"/>
              </a:ext>
            </a:extLst>
          </p:cNvPr>
          <p:cNvSpPr/>
          <p:nvPr/>
        </p:nvSpPr>
        <p:spPr>
          <a:xfrm>
            <a:off x="10619247" y="4142337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="" xmlns:a16="http://schemas.microsoft.com/office/drawing/2014/main" id="{62C21F2B-BF9B-D87A-8526-680D40CF555E}"/>
              </a:ext>
            </a:extLst>
          </p:cNvPr>
          <p:cNvSpPr/>
          <p:nvPr/>
        </p:nvSpPr>
        <p:spPr>
          <a:xfrm>
            <a:off x="10619247" y="4884596"/>
            <a:ext cx="461819" cy="461665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-1" y="5823856"/>
            <a:ext cx="1317171" cy="1051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>
            <a:stCxn id="49" idx="3"/>
            <a:endCxn id="68" idx="1"/>
          </p:cNvCxnSpPr>
          <p:nvPr/>
        </p:nvCxnSpPr>
        <p:spPr>
          <a:xfrm flipV="1">
            <a:off x="5614067" y="4633760"/>
            <a:ext cx="918085" cy="8627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0" idx="3"/>
            <a:endCxn id="74" idx="1"/>
          </p:cNvCxnSpPr>
          <p:nvPr/>
        </p:nvCxnSpPr>
        <p:spPr>
          <a:xfrm>
            <a:off x="5614067" y="4340650"/>
            <a:ext cx="4276898" cy="163652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8" idx="3"/>
            <a:endCxn id="73" idx="1"/>
          </p:cNvCxnSpPr>
          <p:nvPr/>
        </p:nvCxnSpPr>
        <p:spPr>
          <a:xfrm>
            <a:off x="5614067" y="3184804"/>
            <a:ext cx="5378316" cy="156521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7" idx="3"/>
            <a:endCxn id="72" idx="1"/>
          </p:cNvCxnSpPr>
          <p:nvPr/>
        </p:nvCxnSpPr>
        <p:spPr>
          <a:xfrm>
            <a:off x="5614067" y="2606881"/>
            <a:ext cx="4276898" cy="85491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6" idx="3"/>
            <a:endCxn id="69" idx="1"/>
          </p:cNvCxnSpPr>
          <p:nvPr/>
        </p:nvCxnSpPr>
        <p:spPr>
          <a:xfrm>
            <a:off x="5614068" y="2028958"/>
            <a:ext cx="1856101" cy="14328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34973" y="1798125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4972" y="2376048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4972" y="2953971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4972" y="3531894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4972" y="4109817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4972" y="4687740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4972" y="5265663"/>
            <a:ext cx="117909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>
            <a:stCxn id="29" idx="3"/>
            <a:endCxn id="71" idx="1"/>
          </p:cNvCxnSpPr>
          <p:nvPr/>
        </p:nvCxnSpPr>
        <p:spPr>
          <a:xfrm>
            <a:off x="5614067" y="3762727"/>
            <a:ext cx="3235801" cy="9526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3" idx="3"/>
            <a:endCxn id="70" idx="1"/>
          </p:cNvCxnSpPr>
          <p:nvPr/>
        </p:nvCxnSpPr>
        <p:spPr>
          <a:xfrm>
            <a:off x="5614067" y="4918573"/>
            <a:ext cx="2129082" cy="105388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40228" y="429065"/>
            <a:ext cx="10363200" cy="8881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Допоможи Білосніжці дібрати до кожного виразу його значення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46922" y="1981399"/>
            <a:ext cx="3562654" cy="3562654"/>
            <a:chOff x="489966" y="1756612"/>
            <a:chExt cx="3562654" cy="3562654"/>
          </a:xfrm>
        </p:grpSpPr>
        <p:pic>
          <p:nvPicPr>
            <p:cNvPr id="59" name="Picture 2" descr="Белоснежка в круг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66" y="1756612"/>
              <a:ext cx="3562654" cy="356265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489966" y="1756612"/>
              <a:ext cx="3562654" cy="356265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66" y="1540171"/>
            <a:ext cx="1258841" cy="166001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38" y="4100807"/>
            <a:ext cx="1542957" cy="161004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236" y="2838539"/>
            <a:ext cx="970520" cy="159537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2982" r="95413">
                        <a14:foregroundMark x1="31193" y1="40333" x2="32569" y2="40333"/>
                        <a14:foregroundMark x1="51376" y1="40333" x2="51376" y2="40333"/>
                        <a14:foregroundMark x1="54358" y1="36000" x2="54358" y2="36000"/>
                        <a14:foregroundMark x1="59174" y1="31833" x2="59174" y2="31833"/>
                        <a14:foregroundMark x1="57798" y1="24333" x2="57798" y2="24333"/>
                        <a14:foregroundMark x1="63073" y1="36667" x2="63073" y2="36667"/>
                        <a14:foregroundMark x1="58028" y1="40000" x2="58028" y2="40000"/>
                        <a14:foregroundMark x1="41284" y1="43000" x2="41284" y2="43000"/>
                        <a14:foregroundMark x1="36009" y1="36833" x2="36009" y2="36833"/>
                        <a14:foregroundMark x1="27752" y1="36667" x2="27752" y2="36667"/>
                        <a14:foregroundMark x1="26376" y1="42167" x2="26376" y2="42167"/>
                        <a14:foregroundMark x1="30734" y1="43500" x2="30734" y2="43500"/>
                        <a14:foregroundMark x1="39220" y1="34667" x2="39220" y2="34667"/>
                        <a14:foregroundMark x1="44266" y1="14667" x2="44266" y2="14667"/>
                        <a14:foregroundMark x1="38991" y1="13833" x2="38991" y2="13833"/>
                        <a14:foregroundMark x1="30275" y1="32833" x2="30275" y2="32833"/>
                        <a14:foregroundMark x1="30734" y1="56000" x2="30734" y2="56000"/>
                        <a14:foregroundMark x1="11697" y1="42167" x2="11697" y2="42167"/>
                        <a14:foregroundMark x1="40367" y1="39167" x2="40367" y2="39167"/>
                        <a14:foregroundMark x1="60780" y1="79833" x2="60780" y2="79833"/>
                        <a14:foregroundMark x1="58257" y1="84833" x2="58257" y2="84833"/>
                        <a14:foregroundMark x1="25688" y1="70333" x2="25688" y2="70333"/>
                        <a14:foregroundMark x1="29358" y1="46667" x2="29358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20" y="4102723"/>
            <a:ext cx="1151980" cy="158529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958" y="1516321"/>
            <a:ext cx="1240739" cy="168386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03" y="2878871"/>
            <a:ext cx="1248732" cy="149327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57" y="2962774"/>
            <a:ext cx="1173847" cy="154793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532152" y="4372150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4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70169" y="3200181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5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43149" y="5710850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2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849868" y="4453810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1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890965" y="3200181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3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992383" y="4488408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6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90965" y="5715569"/>
            <a:ext cx="5529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7</a:t>
            </a:r>
            <a:endParaRPr lang="ru-RU" sz="28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914400" y="4014669"/>
            <a:ext cx="2768035" cy="18112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97167" y="2094198"/>
            <a:ext cx="2768035" cy="18112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1551" y="455180"/>
            <a:ext cx="10878819" cy="6987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Прокоментуй кожний малюнок. 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Добери </a:t>
            </a:r>
            <a:r>
              <a:rPr lang="uk-UA" sz="2800" b="1" dirty="0">
                <a:solidFill>
                  <a:schemeClr val="bg1"/>
                </a:solidFill>
              </a:rPr>
              <a:t>до нього схему та вираз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207" y="2225924"/>
            <a:ext cx="3282924" cy="3062474"/>
          </a:xfrm>
          <a:prstGeom prst="rect">
            <a:avLst/>
          </a:prstGeom>
        </p:spPr>
      </p:pic>
      <p:pic>
        <p:nvPicPr>
          <p:cNvPr id="38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60000" y1="69000" x2="60000" y2="69000"/>
                        <a14:backgroundMark x1="61000" y1="62167" x2="61000" y2="62167"/>
                        <a14:backgroundMark x1="58167" y1="69167" x2="58167" y2="69167"/>
                        <a14:backgroundMark x1="62500" y1="65500" x2="62500" y2="65500"/>
                        <a14:backgroundMark x1="62500" y1="71333" x2="62500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7" r="38213" b="26393"/>
          <a:stretch/>
        </p:blipFill>
        <p:spPr bwMode="auto">
          <a:xfrm>
            <a:off x="1346043" y="2287513"/>
            <a:ext cx="1378674" cy="15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56667" y1="54167" x2="56667" y2="54167"/>
                        <a14:backgroundMark x1="55333" y1="57500" x2="55333" y2="57500"/>
                        <a14:backgroundMark x1="55833" y1="50333" x2="55833" y2="50333"/>
                        <a14:backgroundMark x1="57667" y1="55833" x2="57667" y2="55833"/>
                        <a14:backgroundMark x1="54833" y1="59667" x2="54833" y2="59667"/>
                        <a14:backgroundMark x1="54667" y1="48167" x2="54667" y2="48167"/>
                        <a14:backgroundMark x1="52833" y1="62333" x2="52833" y2="62333"/>
                        <a14:backgroundMark x1="53000" y1="47167" x2="5300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5" t="40159" b="6355"/>
          <a:stretch/>
        </p:blipFill>
        <p:spPr bwMode="auto">
          <a:xfrm flipH="1">
            <a:off x="3562707" y="2008943"/>
            <a:ext cx="846006" cy="9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60000" y1="69000" x2="60000" y2="69000"/>
                        <a14:backgroundMark x1="61000" y1="62167" x2="61000" y2="62167"/>
                        <a14:backgroundMark x1="58167" y1="69167" x2="58167" y2="69167"/>
                        <a14:backgroundMark x1="62500" y1="65500" x2="62500" y2="65500"/>
                        <a14:backgroundMark x1="62500" y1="71333" x2="62500" y2="71333"/>
                        <a14:backgroundMark x1="24833" y1="39500" x2="24833" y2="39500"/>
                        <a14:backgroundMark x1="23667" y1="32500" x2="23667" y2="32500"/>
                        <a14:backgroundMark x1="24667" y1="27833" x2="24667" y2="27833"/>
                        <a14:backgroundMark x1="24167" y1="42000" x2="24167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33704" r="38213" b="26393"/>
          <a:stretch/>
        </p:blipFill>
        <p:spPr bwMode="auto">
          <a:xfrm flipH="1">
            <a:off x="2551927" y="2460352"/>
            <a:ext cx="841913" cy="9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56667" y1="54167" x2="56667" y2="54167"/>
                        <a14:backgroundMark x1="55333" y1="57500" x2="55333" y2="57500"/>
                        <a14:backgroundMark x1="55833" y1="50333" x2="55833" y2="50333"/>
                        <a14:backgroundMark x1="57667" y1="55833" x2="57667" y2="55833"/>
                        <a14:backgroundMark x1="54833" y1="59667" x2="54833" y2="59667"/>
                        <a14:backgroundMark x1="54667" y1="48167" x2="54667" y2="48167"/>
                        <a14:backgroundMark x1="52833" y1="62333" x2="52833" y2="62333"/>
                        <a14:backgroundMark x1="53000" y1="47167" x2="5300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5" t="40159" b="6355"/>
          <a:stretch/>
        </p:blipFill>
        <p:spPr bwMode="auto">
          <a:xfrm flipH="1">
            <a:off x="3980720" y="2655223"/>
            <a:ext cx="846006" cy="9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60000" y1="69000" x2="60000" y2="69000"/>
                        <a14:backgroundMark x1="61000" y1="62167" x2="61000" y2="62167"/>
                        <a14:backgroundMark x1="58167" y1="69167" x2="58167" y2="69167"/>
                        <a14:backgroundMark x1="62500" y1="65500" x2="62500" y2="65500"/>
                        <a14:backgroundMark x1="62500" y1="71333" x2="62500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77" r="38213" b="26393"/>
          <a:stretch/>
        </p:blipFill>
        <p:spPr bwMode="auto">
          <a:xfrm>
            <a:off x="1245942" y="4211709"/>
            <a:ext cx="1378674" cy="15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56667" y1="54167" x2="56667" y2="54167"/>
                        <a14:backgroundMark x1="55333" y1="57500" x2="55333" y2="57500"/>
                        <a14:backgroundMark x1="55833" y1="50333" x2="55833" y2="50333"/>
                        <a14:backgroundMark x1="57667" y1="55833" x2="57667" y2="55833"/>
                        <a14:backgroundMark x1="54833" y1="59667" x2="54833" y2="59667"/>
                        <a14:backgroundMark x1="54667" y1="48167" x2="54667" y2="48167"/>
                        <a14:backgroundMark x1="52833" y1="62333" x2="52833" y2="62333"/>
                        <a14:backgroundMark x1="53000" y1="47167" x2="5300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5" t="40159" b="6355"/>
          <a:stretch/>
        </p:blipFill>
        <p:spPr bwMode="auto">
          <a:xfrm>
            <a:off x="3817432" y="4141675"/>
            <a:ext cx="846006" cy="9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60000" y1="69000" x2="60000" y2="69000"/>
                        <a14:backgroundMark x1="61000" y1="62167" x2="61000" y2="62167"/>
                        <a14:backgroundMark x1="58167" y1="69167" x2="58167" y2="69167"/>
                        <a14:backgroundMark x1="62500" y1="65500" x2="62500" y2="65500"/>
                        <a14:backgroundMark x1="62500" y1="71333" x2="62500" y2="71333"/>
                        <a14:backgroundMark x1="24833" y1="39500" x2="24833" y2="39500"/>
                        <a14:backgroundMark x1="23667" y1="32500" x2="23667" y2="32500"/>
                        <a14:backgroundMark x1="24667" y1="27833" x2="24667" y2="27833"/>
                        <a14:backgroundMark x1="24167" y1="42000" x2="24167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33704" r="38213" b="26393"/>
          <a:stretch/>
        </p:blipFill>
        <p:spPr bwMode="auto">
          <a:xfrm flipH="1">
            <a:off x="2303761" y="4223727"/>
            <a:ext cx="841913" cy="9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Цыплен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90000" l="1000" r="97833">
                        <a14:foregroundMark x1="21833" y1="22500" x2="21833" y2="22500"/>
                        <a14:foregroundMark x1="41333" y1="54167" x2="41333" y2="54167"/>
                        <a14:foregroundMark x1="82500" y1="52667" x2="82500" y2="52667"/>
                        <a14:foregroundMark x1="47167" y1="49000" x2="47167" y2="49000"/>
                        <a14:foregroundMark x1="21000" y1="24000" x2="21000" y2="24000"/>
                        <a14:foregroundMark x1="9667" y1="39333" x2="9667" y2="39333"/>
                        <a14:foregroundMark x1="22167" y1="40667" x2="22167" y2="40667"/>
                        <a14:foregroundMark x1="33833" y1="14500" x2="33833" y2="14500"/>
                        <a14:foregroundMark x1="84000" y1="46833" x2="84000" y2="46833"/>
                        <a14:foregroundMark x1="30833" y1="16000" x2="30833" y2="16000"/>
                        <a14:backgroundMark x1="56667" y1="54167" x2="56667" y2="54167"/>
                        <a14:backgroundMark x1="55333" y1="57500" x2="55333" y2="57500"/>
                        <a14:backgroundMark x1="55833" y1="50333" x2="55833" y2="50333"/>
                        <a14:backgroundMark x1="57667" y1="55833" x2="57667" y2="55833"/>
                        <a14:backgroundMark x1="54833" y1="59667" x2="54833" y2="59667"/>
                        <a14:backgroundMark x1="54667" y1="48167" x2="54667" y2="48167"/>
                        <a14:backgroundMark x1="52833" y1="62333" x2="52833" y2="62333"/>
                        <a14:backgroundMark x1="53000" y1="47167" x2="5300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35" t="40159" b="6355"/>
          <a:stretch/>
        </p:blipFill>
        <p:spPr bwMode="auto">
          <a:xfrm>
            <a:off x="4240435" y="4779350"/>
            <a:ext cx="846006" cy="9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86208" y="3543868"/>
            <a:ext cx="552999" cy="523220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?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96385" y="5193509"/>
            <a:ext cx="552999" cy="523220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?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99212" y="4511842"/>
            <a:ext cx="134372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+ 2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99212" y="2621087"/>
            <a:ext cx="1343725" cy="461665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2</a:t>
            </a:r>
            <a:endParaRPr lang="ru-RU" sz="2400" dirty="0">
              <a:solidFill>
                <a:srgbClr val="2F3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3817432" y="3369184"/>
            <a:ext cx="2268090" cy="124043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665202" y="2999828"/>
            <a:ext cx="2440005" cy="1378960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9388131" y="4705443"/>
            <a:ext cx="713812" cy="1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388131" y="2999826"/>
            <a:ext cx="811081" cy="0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47394" y="1306448"/>
            <a:ext cx="4131130" cy="702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 трьох курчат прибігли ще два курчатка. Скільки стало курчат?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40959" y="1345077"/>
            <a:ext cx="4329069" cy="702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Було п’ять курчат. Двоє з них побігли до квочки. Скільки стало курчат?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5"/>
            <a:ext cx="2962011" cy="369131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566921" y="1609345"/>
            <a:ext cx="2084381" cy="19639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4066627" y="1609345"/>
            <a:ext cx="5084231" cy="28609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Склад якого числа вивчали?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Назви пари чисел, що при додаванні дають число 9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Продовж рахунок порядковими числами до десятого: перше, друге, третє, …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4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150859" y="1491016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4334603" y="1491016"/>
            <a:ext cx="4888771" cy="2657727"/>
          </a:xfrm>
          <a:prstGeom prst="cloudCallout">
            <a:avLst>
              <a:gd name="adj1" fmla="val 62982"/>
              <a:gd name="adj2" fmla="val 31623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2209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73197" y="494529"/>
            <a:ext cx="8732066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Рефлексія. </a:t>
            </a:r>
            <a:r>
              <a:rPr lang="uk-UA" sz="3200" b="1" smtClean="0">
                <a:solidFill>
                  <a:schemeClr val="bg1"/>
                </a:solidFill>
              </a:rPr>
              <a:t>Обери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547" y="1220694"/>
            <a:ext cx="9807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</a:t>
            </a:r>
            <a:r>
              <a:rPr lang="uk-UA" sz="4000" b="1" cap="none" spc="0" dirty="0" err="1">
                <a:ln/>
                <a:solidFill>
                  <a:srgbClr val="00B75D"/>
                </a:solidFill>
                <a:effectLst/>
              </a:rPr>
              <a:t>лего</a:t>
            </a:r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 </a:t>
            </a:r>
            <a:r>
              <a:rPr lang="uk-UA" sz="4000" b="1" cap="none" spc="0" dirty="0" err="1" smtClean="0">
                <a:ln/>
                <a:solidFill>
                  <a:srgbClr val="00B75D"/>
                </a:solidFill>
                <a:effectLst/>
              </a:rPr>
              <a:t>підійми</a:t>
            </a:r>
            <a:r>
              <a:rPr lang="uk-UA" sz="4000" b="1" cap="none" spc="0" dirty="0" smtClean="0">
                <a:ln/>
                <a:solidFill>
                  <a:srgbClr val="00B75D"/>
                </a:solidFill>
                <a:effectLst/>
              </a:rPr>
              <a:t>, </a:t>
            </a:r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зустріч нашу </a:t>
            </a:r>
            <a:r>
              <a:rPr lang="uk-UA" sz="4000" b="1" cap="none" spc="0" dirty="0" smtClean="0">
                <a:ln/>
                <a:solidFill>
                  <a:srgbClr val="00B75D"/>
                </a:solidFill>
                <a:effectLst/>
              </a:rPr>
              <a:t>оціни.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1690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1098780"/>
            <a:ext cx="1312253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9074128" y="4512308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31478" y="2690693"/>
            <a:ext cx="2436274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98828" y="2546936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71881" y="2680351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4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052617" y="3160079"/>
            <a:ext cx="1844007" cy="33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93" y="3671338"/>
            <a:ext cx="1325035" cy="14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0981" y="2743836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842" y="2513639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5544" y="2797300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76777" y="4629256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87416" y="3135585"/>
            <a:ext cx="1816573" cy="32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073699" y="3190286"/>
            <a:ext cx="1844006" cy="31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159229" y="3189893"/>
            <a:ext cx="1636969" cy="3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60637" y="3269416"/>
            <a:ext cx="1996255" cy="32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4999202" y="3133348"/>
            <a:ext cx="2404136" cy="33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615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8762803" y="1792840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78715" y="5412707"/>
            <a:ext cx="2790825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2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040737" y="427671"/>
            <a:ext cx="8732066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Правила </a:t>
            </a:r>
            <a:r>
              <a:rPr lang="uk-UA" sz="28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18306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95540"/>
            <a:ext cx="11425522" cy="52769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735291" y="417144"/>
            <a:ext cx="8732066" cy="6242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Порядкова лічба </a:t>
            </a:r>
          </a:p>
        </p:txBody>
      </p:sp>
      <p:pic>
        <p:nvPicPr>
          <p:cNvPr id="27" name="Picture 2" descr="Лего конструктор самолет в Украине. Цены на Лего конструктор самолет на  Prom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0" b="80859" l="0" r="90000">
                        <a14:backgroundMark x1="38984" y1="77656" x2="38984" y2="77656"/>
                        <a14:backgroundMark x1="42813" y1="72891" x2="42813" y2="7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55" r="18789" b="20968"/>
          <a:stretch/>
        </p:blipFill>
        <p:spPr bwMode="auto">
          <a:xfrm flipH="1">
            <a:off x="8755496" y="3236500"/>
            <a:ext cx="2152833" cy="13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Инструкции по сборке LEGO City Конструктор Гоночный самолёт (ЛЕГО 60144) –  схемы как собрать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6" b="89840" l="100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6" y="4714212"/>
            <a:ext cx="2389420" cy="17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Конструкторы LEGO самолеты. Цены в Киеве, Украине. Купить. Сравнить цены в  интернет магазинах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6" r="100000">
                        <a14:foregroundMark x1="38571" y1="39768" x2="38571" y2="39768"/>
                        <a14:foregroundMark x1="46857" y1="39768" x2="46857" y2="39768"/>
                        <a14:foregroundMark x1="51429" y1="38224" x2="51429" y2="38224"/>
                        <a14:foregroundMark x1="18286" y1="33205" x2="18286" y2="33205"/>
                        <a14:foregroundMark x1="4000" y1="77220" x2="4000" y2="77220"/>
                        <a14:foregroundMark x1="88000" y1="52510" x2="88000" y2="52510"/>
                        <a14:foregroundMark x1="93143" y1="53668" x2="93143" y2="53668"/>
                        <a14:foregroundMark x1="88000" y1="47490" x2="88000" y2="47490"/>
                        <a14:foregroundMark x1="94857" y1="54440" x2="94857" y2="54440"/>
                        <a14:foregroundMark x1="91714" y1="50193" x2="91714" y2="50193"/>
                        <a14:foregroundMark x1="90000" y1="48649" x2="90000" y2="49035"/>
                        <a14:foregroundMark x1="92571" y1="51737" x2="92571" y2="51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70" y="1612268"/>
            <a:ext cx="1946791" cy="14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Конструктор LEGO Creator - Реактивный самолет, Lego, 31042-L купить в  интернет магазине детских игрушек ToyWa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61" b="83974" l="183" r="100000">
                        <a14:foregroundMark x1="68373" y1="14530" x2="68373" y2="14530"/>
                        <a14:foregroundMark x1="12249" y1="54060" x2="12249" y2="54060"/>
                        <a14:foregroundMark x1="10055" y1="55342" x2="10055" y2="55342"/>
                        <a14:foregroundMark x1="6033" y1="74145" x2="6033" y2="74145"/>
                        <a14:foregroundMark x1="3108" y1="75855" x2="3108" y2="75855"/>
                        <a14:foregroundMark x1="11517" y1="67735" x2="11517" y2="67735"/>
                        <a14:foregroundMark x1="11152" y1="57906" x2="11152" y2="57906"/>
                        <a14:foregroundMark x1="7861" y1="70299" x2="7861" y2="70299"/>
                        <a14:foregroundMark x1="10055" y1="68590" x2="10055" y2="68590"/>
                        <a14:foregroundMark x1="6033" y1="70726" x2="6033" y2="70726"/>
                        <a14:foregroundMark x1="4205" y1="72436" x2="4205" y2="72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68" b="16470"/>
          <a:stretch/>
        </p:blipFill>
        <p:spPr bwMode="auto">
          <a:xfrm flipH="1">
            <a:off x="3811294" y="1691020"/>
            <a:ext cx="2010448" cy="12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AZI самолет ВВС DIY Кирпичи совместимые legoed полицейский вертолет  строительные блоки мальчик Brinquedos игрушки дети подарок на день рождения  | Игрушки и хобби | АлиЭкспрес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737" r="96526">
                        <a14:foregroundMark x1="14526" y1="60421" x2="14526" y2="60421"/>
                        <a14:foregroundMark x1="18000" y1="58947" x2="18000" y2="58947"/>
                        <a14:foregroundMark x1="15263" y1="59684" x2="15263" y2="59684"/>
                        <a14:foregroundMark x1="12211" y1="62000" x2="12211" y2="62000"/>
                        <a14:foregroundMark x1="10211" y1="62947" x2="10211" y2="62947"/>
                        <a14:foregroundMark x1="10737" y1="62000" x2="10737" y2="62000"/>
                        <a14:foregroundMark x1="12947" y1="60421" x2="12947" y2="60421"/>
                        <a14:foregroundMark x1="15474" y1="58421" x2="15474" y2="58421"/>
                        <a14:foregroundMark x1="17263" y1="57684" x2="17263" y2="57684"/>
                        <a14:foregroundMark x1="16947" y1="56421" x2="16947" y2="56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62" y="1109867"/>
            <a:ext cx="2247411" cy="22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онструктор LEGO Friends &quot;Частный самолет&quot; купить за 988 рублей -  Podarki-Marke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980" l="9980" r="100000">
                        <a14:foregroundMark x1="23917" y1="58311" x2="23917" y2="58311"/>
                        <a14:foregroundMark x1="26670" y1="55094" x2="26670" y2="55094"/>
                        <a14:foregroundMark x1="25065" y1="59115" x2="25065" y2="59115"/>
                        <a14:foregroundMark x1="55635" y1="56166" x2="55635" y2="56166"/>
                        <a14:foregroundMark x1="52624" y1="55630" x2="52624" y2="55630"/>
                        <a14:foregroundMark x1="50330" y1="56702" x2="50330" y2="56702"/>
                        <a14:foregroundMark x1="56782" y1="57239" x2="56782" y2="57239"/>
                        <a14:foregroundMark x1="48953" y1="55630" x2="48953" y2="55630"/>
                        <a14:foregroundMark x1="47118" y1="55362" x2="47118" y2="55362"/>
                        <a14:foregroundMark x1="87095" y1="42460" x2="87095" y2="42460"/>
                        <a14:foregroundMark x1="78836" y1="43532" x2="78606" y2="43800"/>
                        <a14:foregroundMark x1="70777" y1="44336" x2="70548" y2="44336"/>
                        <a14:foregroundMark x1="64124" y1="42728" x2="64124" y2="42728"/>
                        <a14:foregroundMark x1="58618" y1="40315" x2="58618" y2="40315"/>
                        <a14:foregroundMark x1="54689" y1="39511" x2="54689" y2="39511"/>
                        <a14:foregroundMark x1="48724" y1="37634" x2="48724" y2="37634"/>
                        <a14:foregroundMark x1="43677" y1="36294" x2="43677" y2="36294"/>
                        <a14:foregroundMark x1="41612" y1="43264" x2="41612" y2="43264"/>
                        <a14:foregroundMark x1="15199" y1="3552" x2="15199" y2="3552"/>
                        <a14:foregroundMark x1="16117" y1="1676" x2="16117" y2="1676"/>
                        <a14:foregroundMark x1="17952" y1="3016" x2="17952" y2="3016"/>
                        <a14:foregroundMark x1="19100" y1="4625" x2="19100" y2="4625"/>
                        <a14:foregroundMark x1="14511" y1="1676" x2="14511" y2="1676"/>
                        <a14:foregroundMark x1="20476" y1="6501" x2="20476" y2="6501"/>
                        <a14:foregroundMark x1="21394" y1="8110" x2="21394" y2="8110"/>
                        <a14:foregroundMark x1="22770" y1="9718" x2="22770" y2="9718"/>
                        <a14:foregroundMark x1="23917" y1="11059" x2="23917" y2="11059"/>
                        <a14:foregroundMark x1="24606" y1="12936" x2="24606" y2="12936"/>
                        <a14:foregroundMark x1="42529" y1="21247" x2="42529" y2="21247"/>
                        <a14:foregroundMark x1="40694" y1="20710" x2="40694" y2="20710"/>
                        <a14:foregroundMark x1="43677" y1="20442" x2="43677" y2="20442"/>
                        <a14:foregroundMark x1="66648" y1="24765" x2="66648" y2="24765"/>
                        <a14:foregroundMark x1="68942" y1="23123" x2="68942" y2="23123"/>
                        <a14:foregroundMark x1="65500" y1="23961" x2="65500" y2="23961"/>
                        <a14:foregroundMark x1="70089" y1="23391" x2="70089" y2="23391"/>
                        <a14:foregroundMark x1="85030" y1="61260" x2="85030" y2="61260"/>
                        <a14:foregroundMark x1="87783" y1="60992" x2="87783" y2="60992"/>
                        <a14:foregroundMark x1="86636" y1="58311" x2="86636" y2="58311"/>
                        <a14:foregroundMark x1="83654" y1="58311" x2="83654" y2="58311"/>
                        <a14:foregroundMark x1="88242" y1="58847" x2="88242" y2="58847"/>
                        <a14:foregroundMark x1="86407" y1="62869" x2="86407" y2="62869"/>
                        <a14:backgroundMark x1="48724" y1="4625" x2="48724" y2="4625"/>
                        <a14:backgroundMark x1="70548" y1="9718" x2="70548" y2="9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926" y="1514281"/>
            <a:ext cx="2493273" cy="21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LEGO Creator 31099 Конструктор ЛЕГО Криэйтор Винтовой самолёт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167" b="100000" l="10000" r="100000">
                        <a14:foregroundMark x1="74333" y1="55833" x2="74333" y2="55833"/>
                        <a14:foregroundMark x1="77833" y1="57000" x2="77833" y2="57000"/>
                        <a14:foregroundMark x1="75333" y1="58500" x2="75333" y2="58500"/>
                        <a14:foregroundMark x1="77833" y1="54500" x2="77833" y2="54500"/>
                        <a14:foregroundMark x1="80833" y1="53167" x2="80833" y2="53167"/>
                        <a14:foregroundMark x1="82333" y1="50667" x2="82333" y2="50667"/>
                        <a14:foregroundMark x1="84000" y1="49667" x2="84000" y2="49667"/>
                        <a14:foregroundMark x1="84500" y1="48667" x2="84500" y2="48667"/>
                        <a14:foregroundMark x1="86167" y1="46667" x2="86167" y2="46667"/>
                        <a14:foregroundMark x1="65167" y1="89833" x2="65167" y2="89833"/>
                        <a14:foregroundMark x1="67833" y1="91500" x2="67833" y2="91500"/>
                        <a14:foregroundMark x1="71500" y1="93667" x2="71500" y2="93667"/>
                        <a14:foregroundMark x1="73667" y1="94500" x2="73667" y2="94500"/>
                        <a14:foregroundMark x1="22000" y1="61167" x2="22000" y2="60833"/>
                        <a14:foregroundMark x1="19000" y1="58667" x2="19000" y2="58667"/>
                        <a14:foregroundMark x1="16000" y1="56833" x2="16000" y2="56833"/>
                        <a14:foregroundMark x1="14167" y1="55167" x2="14167" y2="55167"/>
                        <a14:foregroundMark x1="14833" y1="54000" x2="14833" y2="54000"/>
                        <a14:foregroundMark x1="19833" y1="60500" x2="19833" y2="60500"/>
                        <a14:foregroundMark x1="20500" y1="61500" x2="20500" y2="61500"/>
                        <a14:foregroundMark x1="17333" y1="58833" x2="17333" y2="58833"/>
                        <a14:foregroundMark x1="22167" y1="62667" x2="22167" y2="62667"/>
                        <a14:foregroundMark x1="24167" y1="63167" x2="24167" y2="6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11" y="2408062"/>
            <a:ext cx="2265645" cy="22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LEGO City &quot;Арктический вертолет&quot; 60034 купить в Минске, конструктор LEGO  60034 — OZ.b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67" b="977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08" y="2857582"/>
            <a:ext cx="2870494" cy="21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Лего сіті вертоліт 60179 купити LEGO City Ambulance Helicopter, замовити  Вертоліт швидкої допомоги в Україні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429" r="9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98" y="4490691"/>
            <a:ext cx="2673594" cy="22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LEGO Technic Спасательный вертолёт (42092) купить в интернет-магазине: цены  на авто-конструктор Technic Спасательный вертолёт (42092) - отзывы и  обзоры, фото и характеристики. Сравнить предложения в Украине: Киев,  Харьков, Одесса, Днепр на Hotline.u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300" r="99250">
                        <a14:foregroundMark x1="38000" y1="78850" x2="38000" y2="78850"/>
                        <a14:foregroundMark x1="32550" y1="80300" x2="32550" y2="80300"/>
                        <a14:foregroundMark x1="35600" y1="78500" x2="35600" y2="78500"/>
                        <a14:foregroundMark x1="63650" y1="50900" x2="63650" y2="50900"/>
                        <a14:foregroundMark x1="90350" y1="28250" x2="90350" y2="28250"/>
                        <a14:foregroundMark x1="92750" y1="21500" x2="9275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51" y="4255826"/>
            <a:ext cx="2615290" cy="25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970197" y="574345"/>
            <a:ext cx="8416260" cy="7741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2429367" y="1464820"/>
            <a:ext cx="905506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яке при лічбі йде за числом: 6, 4,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попереднє число до числа: 7,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5, 8, 9.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наступне число до числа: 6,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8, 3.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числа, між якими розташовано число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6, 9, 5, 8.</a:t>
            </a:r>
          </a:p>
          <a:p>
            <a:pPr marL="514350" indent="-514350">
              <a:buFontTx/>
              <a:buAutoNum type="arabicParenR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число, яке при лічбі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 зліва числа: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6, 4, 8,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marL="514350" indent="-514350">
              <a:buFontTx/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якому місці стоїть число 3, 5, 7, 9?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8" y="574345"/>
            <a:ext cx="1932209" cy="42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292429" y="524756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049835" y="522744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854948" y="5227442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636161" y="523799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409053" y="521778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156047" y="521778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0918" y="448045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4563" y="4476574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3177" y="445990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290" y="44599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9503" y="445990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2395" y="445990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801616" y="5464940"/>
            <a:ext cx="7966909" cy="53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915219" y="5200229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2687316" y="541467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538784" y="5237992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39389" y="445990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0181" y="447657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677219" y="51902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69353" y="445990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0458256" y="522289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76924" y="4459905"/>
            <a:ext cx="70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521452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870" y="470277"/>
            <a:ext cx="8732066" cy="73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5410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3145" y="4787139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06494" y="474075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2613" y="4738509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2682" y="4951479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4603" y="4935368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86022" y="4738509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80" y="2478727"/>
            <a:ext cx="1216285" cy="5204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73" y="3320193"/>
            <a:ext cx="1216285" cy="5154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5" y="2486524"/>
            <a:ext cx="1216284" cy="5067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7" y="3286787"/>
            <a:ext cx="1216285" cy="5204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04" y="4121269"/>
            <a:ext cx="1216284" cy="5125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04" y="2476391"/>
            <a:ext cx="1216285" cy="5154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5" y="3332013"/>
            <a:ext cx="1216284" cy="506721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5946593" y="4967590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48" y="2158435"/>
            <a:ext cx="1248732" cy="14932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95" y="2838733"/>
            <a:ext cx="1248732" cy="14932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8" y="2252493"/>
            <a:ext cx="1248732" cy="14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521452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05410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96333" y="4785192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06494" y="474075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4843" y="4732866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8799" y="4967590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24603" y="4935368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818082" y="4732866"/>
            <a:ext cx="82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34288" y="4967590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3" y="1976442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03" y="1945354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44" y="1974263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52" y="3241704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37" y="3384795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98" y="3449264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2" y="3148126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o.remove.bg/downloads/1c485aa9-b287-4d41-bb6f-3d45630318d3/9645324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89" y="1897399"/>
            <a:ext cx="1703055" cy="18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e4841c54-bef7-4135-b379-03454fc3065b/1747427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79" y="2123620"/>
            <a:ext cx="1311315" cy="15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o.remove.bg/downloads/e4841c54-bef7-4135-b379-03454fc3065b/1747427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16" y="2134938"/>
            <a:ext cx="1389739" cy="16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o.remove.bg/downloads/e4841c54-bef7-4135-b379-03454fc3065b/1747427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4" y="3514856"/>
            <a:ext cx="1311315" cy="15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o.remove.bg/downloads/e4841c54-bef7-4135-b379-03454fc3065b/1747427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71" y="3526174"/>
            <a:ext cx="1389739" cy="16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907870" y="470277"/>
            <a:ext cx="8732066" cy="73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6521452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05410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69700" y="4799706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806494" y="474075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31447" y="4986120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24603" y="4935368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05532" y="4754027"/>
            <a:ext cx="81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916220" y="4998158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007734" y="4732866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o.remove.bg/downloads/635e2c99-f876-4f6b-836e-1b69344153f7/367295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2" y="1720080"/>
            <a:ext cx="3573301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o.remove.bg/downloads/635e2c99-f876-4f6b-836e-1b69344153f7/367295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8"/>
          <a:stretch/>
        </p:blipFill>
        <p:spPr bwMode="auto">
          <a:xfrm>
            <a:off x="4107465" y="1780164"/>
            <a:ext cx="1489771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o.remove.bg/downloads/635e2c99-f876-4f6b-836e-1b69344153f7/367295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67" y="3049466"/>
            <a:ext cx="3573301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o.remove.bg/downloads/635e2c99-f876-4f6b-836e-1b69344153f7/367295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8"/>
          <a:stretch/>
        </p:blipFill>
        <p:spPr bwMode="auto">
          <a:xfrm>
            <a:off x="4662529" y="2774634"/>
            <a:ext cx="1489771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ac574d88-e68d-42d7-9b2e-31a876e0686a/9306659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13" y="1963934"/>
            <a:ext cx="1663821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s://o.remove.bg/downloads/ac574d88-e68d-42d7-9b2e-31a876e0686a/9306659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01" y="1963934"/>
            <a:ext cx="1663821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s://o.remove.bg/downloads/ac574d88-e68d-42d7-9b2e-31a876e0686a/9306659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41" y="1973980"/>
            <a:ext cx="1663821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o.remove.bg/downloads/ac574d88-e68d-42d7-9b2e-31a876e0686a/9306659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3325605"/>
            <a:ext cx="1663821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o.remove.bg/downloads/ac574d88-e68d-42d7-9b2e-31a876e0686a/9306659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1"/>
          <a:stretch/>
        </p:blipFill>
        <p:spPr bwMode="auto">
          <a:xfrm>
            <a:off x="9317657" y="3306345"/>
            <a:ext cx="917250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07870" y="470277"/>
            <a:ext cx="8732066" cy="73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69051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</a:t>
            </a:r>
            <a:r>
              <a:rPr lang="uk-UA" sz="3600" b="1" dirty="0" smtClean="0">
                <a:solidFill>
                  <a:schemeClr val="bg1"/>
                </a:solidFill>
              </a:rPr>
              <a:t>зошиті в клітинку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886" y="1284927"/>
            <a:ext cx="2544069" cy="870444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err="1">
                <a:solidFill>
                  <a:srgbClr val="7030A0"/>
                </a:solidFill>
              </a:rPr>
              <a:t>Запиши</a:t>
            </a:r>
            <a:r>
              <a:rPr lang="uk-UA" sz="2000" dirty="0">
                <a:solidFill>
                  <a:srgbClr val="7030A0"/>
                </a:solidFill>
              </a:rPr>
              <a:t> «сусідів» кожного числа.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" y="2351314"/>
            <a:ext cx="1831763" cy="40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2709095" y="3700398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691173" y="3701530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160082" y="3949291"/>
            <a:ext cx="424330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564825" y="4015698"/>
            <a:ext cx="381740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01439" y="4082102"/>
            <a:ext cx="436157" cy="5540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86007" y="4082102"/>
            <a:ext cx="436157" cy="55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81590" y="3949292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075532" y="4015698"/>
            <a:ext cx="38174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31488" y="4088893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10863" y="4088891"/>
            <a:ext cx="436157" cy="5540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42195" y="408889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99615" y="4075310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572537" y="4007343"/>
            <a:ext cx="391026" cy="7036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6E5ACEA-D56E-B93F-D62B-073F8CD8C9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29878" y="4068522"/>
            <a:ext cx="455016" cy="5676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17887" y="1271870"/>
            <a:ext cx="4322066" cy="1166529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rgbClr val="7030A0"/>
                </a:solidFill>
              </a:rPr>
              <a:t>Назви</a:t>
            </a:r>
            <a:r>
              <a:rPr lang="ru-RU" sz="2000" dirty="0" smtClean="0">
                <a:solidFill>
                  <a:srgbClr val="7030A0"/>
                </a:solidFill>
              </a:rPr>
              <a:t> числа. Запиши </a:t>
            </a:r>
            <a:r>
              <a:rPr lang="ru-RU" sz="2000" dirty="0" err="1">
                <a:solidFill>
                  <a:srgbClr val="7030A0"/>
                </a:solidFill>
              </a:rPr>
              <a:t>подані</a:t>
            </a:r>
            <a:r>
              <a:rPr lang="ru-RU" sz="2000" dirty="0">
                <a:solidFill>
                  <a:srgbClr val="7030A0"/>
                </a:solidFill>
              </a:rPr>
              <a:t> числа </a:t>
            </a:r>
            <a:r>
              <a:rPr lang="ru-RU" sz="2000" dirty="0" err="1">
                <a:solidFill>
                  <a:srgbClr val="7030A0"/>
                </a:solidFill>
              </a:rPr>
              <a:t>від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найменшого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до </a:t>
            </a:r>
            <a:r>
              <a:rPr lang="ru-RU" sz="2000" dirty="0" err="1" smtClean="0">
                <a:solidFill>
                  <a:srgbClr val="7030A0"/>
                </a:solidFill>
              </a:rPr>
              <a:t>найбільшого</a:t>
            </a:r>
            <a:r>
              <a:rPr lang="ru-RU" sz="2000" dirty="0" smtClean="0">
                <a:solidFill>
                  <a:srgbClr val="7030A0"/>
                </a:solidFill>
              </a:rPr>
              <a:t>. Чим </a:t>
            </a:r>
            <a:r>
              <a:rPr lang="ru-RU" sz="2000" dirty="0" err="1" smtClean="0">
                <a:solidFill>
                  <a:srgbClr val="7030A0"/>
                </a:solidFill>
              </a:rPr>
              <a:t>цікавий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записаний</a:t>
            </a:r>
            <a:r>
              <a:rPr lang="ru-RU" sz="2000" dirty="0" smtClean="0">
                <a:solidFill>
                  <a:srgbClr val="7030A0"/>
                </a:solidFill>
              </a:rPr>
              <a:t> ряд чисел?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1224" y="2743641"/>
            <a:ext cx="694379" cy="631476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8" name="Овал 27"/>
          <p:cNvSpPr/>
          <p:nvPr/>
        </p:nvSpPr>
        <p:spPr>
          <a:xfrm>
            <a:off x="3545313" y="2727971"/>
            <a:ext cx="694379" cy="631476"/>
          </a:xfrm>
          <a:prstGeom prst="ellipse">
            <a:avLst/>
          </a:prstGeom>
          <a:solidFill>
            <a:srgbClr val="FF33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9" name="Овал 28"/>
          <p:cNvSpPr/>
          <p:nvPr/>
        </p:nvSpPr>
        <p:spPr>
          <a:xfrm>
            <a:off x="4358684" y="2727969"/>
            <a:ext cx="694379" cy="63147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34132" y="2727969"/>
            <a:ext cx="694379" cy="631476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929672" y="2739402"/>
            <a:ext cx="694379" cy="63147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627356" y="4702588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935049" y="4766840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30767" y="4826454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57272" y="4805494"/>
            <a:ext cx="436157" cy="5540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03502" y="1284926"/>
            <a:ext cx="4291873" cy="115347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rgbClr val="7030A0"/>
                </a:solidFill>
              </a:rPr>
              <a:t>Назви</a:t>
            </a:r>
            <a:r>
              <a:rPr lang="ru-RU" sz="2000" dirty="0" smtClean="0">
                <a:solidFill>
                  <a:srgbClr val="7030A0"/>
                </a:solidFill>
              </a:rPr>
              <a:t> числа. Запиши </a:t>
            </a:r>
            <a:r>
              <a:rPr lang="ru-RU" sz="2000" dirty="0" err="1">
                <a:solidFill>
                  <a:srgbClr val="7030A0"/>
                </a:solidFill>
              </a:rPr>
              <a:t>подані</a:t>
            </a:r>
            <a:r>
              <a:rPr lang="ru-RU" sz="2000" dirty="0">
                <a:solidFill>
                  <a:srgbClr val="7030A0"/>
                </a:solidFill>
              </a:rPr>
              <a:t> числа </a:t>
            </a:r>
            <a:r>
              <a:rPr lang="ru-RU" sz="2000" dirty="0" err="1">
                <a:solidFill>
                  <a:srgbClr val="7030A0"/>
                </a:solidFill>
              </a:rPr>
              <a:t>від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найбільшого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найменшого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Чим </a:t>
            </a:r>
            <a:r>
              <a:rPr lang="ru-RU" sz="2000" dirty="0" err="1">
                <a:solidFill>
                  <a:srgbClr val="7030A0"/>
                </a:solidFill>
              </a:rPr>
              <a:t>цікавий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записаний</a:t>
            </a:r>
            <a:r>
              <a:rPr lang="ru-RU" sz="2000" dirty="0">
                <a:solidFill>
                  <a:srgbClr val="7030A0"/>
                </a:solidFill>
              </a:rPr>
              <a:t> ряд чисел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862655" y="2697170"/>
            <a:ext cx="719576" cy="693073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Овал 53"/>
          <p:cNvSpPr/>
          <p:nvPr/>
        </p:nvSpPr>
        <p:spPr>
          <a:xfrm>
            <a:off x="8663797" y="2650805"/>
            <a:ext cx="719576" cy="693073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9434272" y="2650804"/>
            <a:ext cx="719576" cy="693073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6" name="Овал 55"/>
          <p:cNvSpPr/>
          <p:nvPr/>
        </p:nvSpPr>
        <p:spPr>
          <a:xfrm>
            <a:off x="10321086" y="2650803"/>
            <a:ext cx="719576" cy="69307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97989" y="5567074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440313" y="5502496"/>
            <a:ext cx="470074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705898" y="5529709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234627" y="4780365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956344" y="5502497"/>
            <a:ext cx="38174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9" grpId="0" animBg="1"/>
      <p:bldP spid="40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7632</TotalTime>
  <Words>641</Words>
  <Application>Microsoft Office PowerPoint</Application>
  <PresentationFormat>Произвольный</PresentationFormat>
  <Paragraphs>192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703</cp:revision>
  <dcterms:created xsi:type="dcterms:W3CDTF">2018-01-05T16:38:53Z</dcterms:created>
  <dcterms:modified xsi:type="dcterms:W3CDTF">2023-10-28T11:58:08Z</dcterms:modified>
</cp:coreProperties>
</file>