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12" r:id="rId3"/>
    <p:sldId id="270" r:id="rId4"/>
    <p:sldId id="314" r:id="rId5"/>
    <p:sldId id="294" r:id="rId6"/>
    <p:sldId id="296" r:id="rId7"/>
    <p:sldId id="303" r:id="rId8"/>
    <p:sldId id="316" r:id="rId9"/>
    <p:sldId id="313" r:id="rId10"/>
    <p:sldId id="317" r:id="rId11"/>
    <p:sldId id="299" r:id="rId12"/>
    <p:sldId id="278" r:id="rId13"/>
    <p:sldId id="304" r:id="rId14"/>
    <p:sldId id="305" r:id="rId15"/>
    <p:sldId id="306" r:id="rId16"/>
    <p:sldId id="307" r:id="rId17"/>
    <p:sldId id="308" r:id="rId18"/>
    <p:sldId id="310" r:id="rId19"/>
    <p:sldId id="298" r:id="rId20"/>
    <p:sldId id="311" r:id="rId21"/>
    <p:sldId id="29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567"/>
    <a:srgbClr val="722651"/>
    <a:srgbClr val="C31D58"/>
    <a:srgbClr val="FFEBFB"/>
    <a:srgbClr val="FEE6FC"/>
    <a:srgbClr val="2F3242"/>
    <a:srgbClr val="DED231"/>
    <a:srgbClr val="295FFF"/>
    <a:srgbClr val="27C268"/>
    <a:srgbClr val="FF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m2whe40320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8705" y="4378817"/>
            <a:ext cx="9839666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solidFill>
                  <a:schemeClr val="bg1"/>
                </a:solidFill>
              </a:rPr>
              <a:t>Який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мій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навколишній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світ</a:t>
            </a:r>
            <a:r>
              <a:rPr lang="ru-RU" sz="4800" b="1" dirty="0" smtClean="0">
                <a:solidFill>
                  <a:schemeClr val="bg1"/>
                </a:solidFill>
              </a:rPr>
              <a:t>?</a:t>
            </a:r>
            <a:r>
              <a:rPr lang="uk-UA" sz="4800" b="1" dirty="0">
                <a:solidFill>
                  <a:srgbClr val="2F3242"/>
                </a:solidFill>
              </a:rPr>
              <a:t> </a:t>
            </a:r>
            <a:endParaRPr lang="uk-UA" sz="4800" b="1" dirty="0" smtClean="0">
              <a:solidFill>
                <a:srgbClr val="2F3242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Чи </a:t>
            </a:r>
            <a:r>
              <a:rPr lang="uk-UA" sz="4800" b="1" dirty="0">
                <a:solidFill>
                  <a:schemeClr val="bg1"/>
                </a:solidFill>
              </a:rPr>
              <a:t>цікаво бути дослідником?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4477" y="1306198"/>
            <a:ext cx="3667465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" b="12863"/>
          <a:stretch/>
        </p:blipFill>
        <p:spPr>
          <a:xfrm>
            <a:off x="445447" y="521685"/>
            <a:ext cx="4725267" cy="3479844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86806" y="333046"/>
            <a:ext cx="8732066" cy="557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0" y="2423711"/>
            <a:ext cx="6900032" cy="2366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2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7672" y="351179"/>
            <a:ext cx="8732066" cy="716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Послухайте вірш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8278" y="1199370"/>
            <a:ext cx="5814807" cy="2904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Питання різні мене бентежать:</a:t>
            </a:r>
          </a:p>
          <a:p>
            <a:pPr algn="ctr"/>
            <a:r>
              <a:rPr lang="uk-UA" sz="2800" b="1" dirty="0"/>
              <a:t>Чи справді небо таке безмежне</a:t>
            </a:r>
            <a:r>
              <a:rPr lang="uk-UA" sz="2800" b="1" dirty="0" smtClean="0"/>
              <a:t>?</a:t>
            </a:r>
          </a:p>
          <a:p>
            <a:pPr algn="ctr"/>
            <a:r>
              <a:rPr lang="uk-UA" sz="2800" b="1" dirty="0"/>
              <a:t>Чому у морі вода солона?</a:t>
            </a:r>
          </a:p>
          <a:p>
            <a:pPr algn="ctr"/>
            <a:r>
              <a:rPr lang="uk-UA" sz="2800" b="1" dirty="0"/>
              <a:t>Чому карасик у річці не тоне?</a:t>
            </a:r>
            <a:endParaRPr lang="ru-RU" sz="2800" b="1" dirty="0"/>
          </a:p>
          <a:p>
            <a:pPr algn="ctr"/>
            <a:r>
              <a:rPr lang="uk-UA" sz="2800" b="1" dirty="0"/>
              <a:t>Я підросту і про все дізнаюсь.</a:t>
            </a:r>
          </a:p>
          <a:p>
            <a:pPr algn="ctr"/>
            <a:r>
              <a:rPr lang="uk-UA" sz="2800" b="1" dirty="0"/>
              <a:t>Принаймні дуже я постараюсь</a:t>
            </a:r>
            <a:r>
              <a:rPr lang="uk-UA" sz="2800" b="1" dirty="0" smtClean="0"/>
              <a:t>!</a:t>
            </a:r>
            <a:endParaRPr lang="ru-RU" sz="2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55" y="1382486"/>
            <a:ext cx="4700141" cy="4655164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7" y="4278086"/>
            <a:ext cx="3074390" cy="2177143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51" y="4278085"/>
            <a:ext cx="3608492" cy="2201181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2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7119" y="281221"/>
            <a:ext cx="8732066" cy="6658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Слово вчителя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8571" y="1431067"/>
            <a:ext cx="5606143" cy="481267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Людина починає пізнавати світ ще із самого народження. Розпочинай досліджувати з того, що навколо тебе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uk-UA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світі існує багато речей, про які ми могли ніколи не дізнатися. Наприклад, що Земля кругла, або хто живе на дні океану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57" y="1431067"/>
            <a:ext cx="3394617" cy="484414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110" y="374785"/>
            <a:ext cx="8732066" cy="6158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Подумай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19629" y="1612533"/>
            <a:ext cx="5937462" cy="693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Кого називають дослідником?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42" y="1093937"/>
            <a:ext cx="2289627" cy="4933984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919629" y="2585040"/>
            <a:ext cx="6086711" cy="12448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Спочатку дослідник обирає, що саме він буде досліджувати.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8251" y="4168533"/>
            <a:ext cx="6068089" cy="933718"/>
          </a:xfrm>
          <a:prstGeom prst="roundRect">
            <a:avLst/>
          </a:prstGeom>
          <a:solidFill>
            <a:srgbClr val="72265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 можна досліджувати?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122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5843" y="233272"/>
            <a:ext cx="8732066" cy="7532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Яке слово заховалось?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72" y="2394857"/>
            <a:ext cx="8919974" cy="4202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2256" y="2868924"/>
            <a:ext cx="5161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Дослід</a:t>
            </a:r>
            <a:r>
              <a:rPr lang="ru-RU" sz="3200" b="1" dirty="0">
                <a:solidFill>
                  <a:srgbClr val="2F3242"/>
                </a:solidFill>
              </a:rPr>
              <a:t> — </a:t>
            </a:r>
            <a:r>
              <a:rPr lang="ru-RU" sz="3200" b="1" dirty="0" err="1">
                <a:solidFill>
                  <a:srgbClr val="2F3242"/>
                </a:solidFill>
              </a:rPr>
              <a:t>це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спостереження</a:t>
            </a:r>
            <a:r>
              <a:rPr lang="ru-RU" sz="3200" b="1" dirty="0">
                <a:solidFill>
                  <a:srgbClr val="2F3242"/>
                </a:solidFill>
              </a:rPr>
              <a:t> за </a:t>
            </a:r>
            <a:r>
              <a:rPr lang="ru-RU" sz="3200" b="1" dirty="0" err="1">
                <a:solidFill>
                  <a:srgbClr val="2F3242"/>
                </a:solidFill>
              </a:rPr>
              <a:t>новим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явищем</a:t>
            </a:r>
            <a:r>
              <a:rPr lang="ru-RU" sz="3200" b="1" dirty="0">
                <a:solidFill>
                  <a:srgbClr val="2F3242"/>
                </a:solidFill>
              </a:rPr>
              <a:t> у </a:t>
            </a:r>
            <a:r>
              <a:rPr lang="ru-RU" sz="3200" b="1" dirty="0" err="1">
                <a:solidFill>
                  <a:srgbClr val="2F3242"/>
                </a:solidFill>
              </a:rPr>
              <a:t>певних</a:t>
            </a:r>
            <a:r>
              <a:rPr lang="ru-RU" sz="3200" b="1" dirty="0">
                <a:solidFill>
                  <a:srgbClr val="2F3242"/>
                </a:solidFill>
              </a:rPr>
              <a:t> </a:t>
            </a:r>
            <a:r>
              <a:rPr lang="ru-RU" sz="3200" b="1" dirty="0" err="1">
                <a:solidFill>
                  <a:srgbClr val="2F3242"/>
                </a:solidFill>
              </a:rPr>
              <a:t>умовах</a:t>
            </a:r>
            <a:r>
              <a:rPr lang="ru-RU" sz="3200" b="1" dirty="0">
                <a:solidFill>
                  <a:srgbClr val="2F3242"/>
                </a:solidFill>
              </a:rPr>
              <a:t> з метою </a:t>
            </a:r>
            <a:r>
              <a:rPr lang="ru-RU" sz="3200" b="1" dirty="0" err="1">
                <a:solidFill>
                  <a:srgbClr val="2F3242"/>
                </a:solidFill>
              </a:rPr>
              <a:t>вивчення</a:t>
            </a:r>
            <a:r>
              <a:rPr lang="ru-RU" sz="3200" b="1" dirty="0">
                <a:solidFill>
                  <a:srgbClr val="2F3242"/>
                </a:solidFill>
              </a:rPr>
              <a:t>, </a:t>
            </a:r>
            <a:r>
              <a:rPr lang="ru-RU" sz="3200" b="1" dirty="0" err="1">
                <a:solidFill>
                  <a:srgbClr val="2F3242"/>
                </a:solidFill>
              </a:rPr>
              <a:t>дослідження</a:t>
            </a:r>
            <a:r>
              <a:rPr lang="ru-RU" sz="3200" b="1" dirty="0">
                <a:solidFill>
                  <a:srgbClr val="2F3242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697" y="996357"/>
            <a:ext cx="5820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C00000"/>
                </a:solidFill>
              </a:rPr>
              <a:t>Дослід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2175" y="986504"/>
            <a:ext cx="235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err="1">
                <a:solidFill>
                  <a:srgbClr val="C00000"/>
                </a:solidFill>
              </a:rPr>
              <a:t>ник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42481" y="217714"/>
            <a:ext cx="8732066" cy="11974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малюнки.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Де </a:t>
            </a:r>
            <a:r>
              <a:rPr lang="uk-UA" sz="3600" b="1" dirty="0">
                <a:solidFill>
                  <a:schemeClr val="bg1"/>
                </a:solidFill>
              </a:rPr>
              <a:t>дослід, а де спостереження?</a:t>
            </a:r>
          </a:p>
        </p:txBody>
      </p:sp>
      <p:pic>
        <p:nvPicPr>
          <p:cNvPr id="6" name="Picture 4" descr="ÐÐ°ÑÑÐ¸Ð½ÐºÐ¸ Ð¿Ð¾ Ð·Ð°Ð¿ÑÐ¾ÑÑ ÐºÐ»Ð¸Ð¿Ð°ÑÑ Ð¿ÑÐ¾Ð²Ð¾Ð´Ð¸ÑÑ Ð¾Ð¿Ð¸Ñ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95" y="1567648"/>
            <a:ext cx="4654969" cy="4801686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" b="12863"/>
          <a:stretch/>
        </p:blipFill>
        <p:spPr>
          <a:xfrm>
            <a:off x="493537" y="1627858"/>
            <a:ext cx="6409540" cy="4741476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4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1115" y="234496"/>
            <a:ext cx="5075674" cy="843189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/>
              <a:t>Гра «Так-ні»</a:t>
            </a:r>
            <a:endParaRPr lang="ru-RU" sz="3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923" y="1327373"/>
            <a:ext cx="2340601" cy="485104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Уважний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4" r="20457" b="9484"/>
          <a:stretch/>
        </p:blipFill>
        <p:spPr>
          <a:xfrm>
            <a:off x="475772" y="1947168"/>
            <a:ext cx="3222681" cy="271162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139060" y="336198"/>
            <a:ext cx="2737333" cy="495989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Лінивий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59027" y="238802"/>
            <a:ext cx="2699658" cy="6907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Допитливий</a:t>
            </a:r>
            <a:endParaRPr lang="ru-RU" sz="3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814" y="2775857"/>
            <a:ext cx="2442788" cy="363577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71923" y="5377544"/>
            <a:ext cx="3333933" cy="543724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Відповідальний</a:t>
            </a:r>
            <a:endParaRPr lang="ru-RU" sz="3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981"/>
          <a:stretch/>
        </p:blipFill>
        <p:spPr>
          <a:xfrm>
            <a:off x="4224803" y="3641211"/>
            <a:ext cx="2653108" cy="29131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 b="7418"/>
          <a:stretch/>
        </p:blipFill>
        <p:spPr>
          <a:xfrm>
            <a:off x="6542314" y="929585"/>
            <a:ext cx="2192565" cy="3333789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64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9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/>
              <a:t>Якої риси, на твою думку, не вистачає? Доповни?</a:t>
            </a:r>
            <a:endParaRPr lang="ru-RU" sz="3600" b="1" dirty="0"/>
          </a:p>
        </p:txBody>
      </p:sp>
      <p:pic>
        <p:nvPicPr>
          <p:cNvPr id="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5" y="1709056"/>
            <a:ext cx="2512420" cy="3210761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40072" y="1317171"/>
            <a:ext cx="7375334" cy="15675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Досліднику</a:t>
            </a:r>
            <a:r>
              <a:rPr lang="ru-RU" sz="2400" b="1" dirty="0"/>
              <a:t> </a:t>
            </a:r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уміти</a:t>
            </a:r>
            <a:r>
              <a:rPr lang="ru-RU" sz="2400" b="1" dirty="0"/>
              <a:t> </a:t>
            </a:r>
            <a:r>
              <a:rPr lang="ru-RU" sz="2400" b="1" dirty="0" err="1"/>
              <a:t>спостерігати</a:t>
            </a:r>
            <a:r>
              <a:rPr lang="ru-RU" sz="2400" b="1" dirty="0"/>
              <a:t> та </a:t>
            </a:r>
            <a:r>
              <a:rPr lang="ru-RU" sz="2400" b="1" dirty="0" err="1"/>
              <a:t>занотовувати</a:t>
            </a:r>
            <a:r>
              <a:rPr lang="ru-RU" sz="2400" b="1" dirty="0"/>
              <a:t> </a:t>
            </a:r>
            <a:r>
              <a:rPr lang="ru-RU" sz="2400" b="1" dirty="0" err="1"/>
              <a:t>результати</a:t>
            </a:r>
            <a:r>
              <a:rPr lang="ru-RU" sz="2400" b="1" dirty="0"/>
              <a:t> </a:t>
            </a:r>
            <a:r>
              <a:rPr lang="ru-RU" sz="2400" b="1" dirty="0" err="1"/>
              <a:t>своїх</a:t>
            </a:r>
            <a:r>
              <a:rPr lang="ru-RU" sz="2400" b="1" dirty="0"/>
              <a:t> </a:t>
            </a:r>
            <a:r>
              <a:rPr lang="ru-RU" sz="2400" b="1" dirty="0" err="1"/>
              <a:t>досліджень</a:t>
            </a:r>
            <a:r>
              <a:rPr lang="ru-RU" sz="2400" b="1" dirty="0"/>
              <a:t>. </a:t>
            </a:r>
            <a:r>
              <a:rPr lang="ru-RU" sz="2400" b="1" dirty="0" err="1"/>
              <a:t>Ставити</a:t>
            </a:r>
            <a:r>
              <a:rPr lang="ru-RU" sz="2400" b="1" dirty="0"/>
              <a:t> </a:t>
            </a:r>
            <a:r>
              <a:rPr lang="ru-RU" sz="2400" b="1" dirty="0" err="1"/>
              <a:t>запитання</a:t>
            </a:r>
            <a:r>
              <a:rPr lang="ru-RU" sz="2400" b="1" dirty="0"/>
              <a:t> і </a:t>
            </a:r>
            <a:r>
              <a:rPr lang="ru-RU" sz="2400" b="1" dirty="0" err="1"/>
              <a:t>шукати</a:t>
            </a:r>
            <a:r>
              <a:rPr lang="ru-RU" sz="2400" b="1" dirty="0"/>
              <a:t> на них </a:t>
            </a:r>
            <a:r>
              <a:rPr lang="ru-RU" sz="2400" b="1" dirty="0" err="1"/>
              <a:t>відповіді</a:t>
            </a:r>
            <a:r>
              <a:rPr lang="ru-RU" sz="2400" b="1" dirty="0"/>
              <a:t>.</a:t>
            </a:r>
          </a:p>
        </p:txBody>
      </p:sp>
      <p:pic>
        <p:nvPicPr>
          <p:cNvPr id="3074" name="Picture 2" descr="D:\1 клас\3 Я досліджую світ\Уроки 2023\№3-4 Чи цікаво бути дослідником\2023-09-02_193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88" y="2982685"/>
            <a:ext cx="6494350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74914" y="304800"/>
            <a:ext cx="10896600" cy="7843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малюнки. Як вони пов’язані між собою?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9" y="4218851"/>
            <a:ext cx="3699942" cy="2455836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91" y="1266685"/>
            <a:ext cx="4159876" cy="2770543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67" y="4218851"/>
            <a:ext cx="3687650" cy="2456897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1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12990" y="207777"/>
            <a:ext cx="8732066" cy="7086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в </a:t>
            </a:r>
            <a:r>
              <a:rPr lang="uk-UA" sz="3600" b="1" dirty="0" smtClean="0">
                <a:solidFill>
                  <a:schemeClr val="bg1"/>
                </a:solidFill>
              </a:rPr>
              <a:t>зошиті на ст.4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3 Я досліджую світ\Уроки 2023\№2 Який мій навколишній світ\2023-08-17_222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0" y="1705656"/>
            <a:ext cx="7556490" cy="32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79" y="207777"/>
            <a:ext cx="3491050" cy="2995757"/>
          </a:xfrm>
          <a:prstGeom prst="rect">
            <a:avLst/>
          </a:prstGeom>
        </p:spPr>
      </p:pic>
      <p:pic>
        <p:nvPicPr>
          <p:cNvPr id="4098" name="Picture 2" descr="D:\1 клас\3 Я досліджую світ\Уроки 2023\№3-4 Чи цікаво бути дослідником\2023-09-02_193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09" y="1043667"/>
            <a:ext cx="5672977" cy="56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39761" y="348569"/>
            <a:ext cx="8732066" cy="6871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8005" y="2292935"/>
            <a:ext cx="5109453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Славетні українці - олімпійці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5132" r="18499" b="5308"/>
          <a:stretch/>
        </p:blipFill>
        <p:spPr bwMode="auto">
          <a:xfrm>
            <a:off x="579205" y="1771199"/>
            <a:ext cx="5945165" cy="366318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286" y="364474"/>
            <a:ext cx="9519511" cy="610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Об’єднай предмети, які пов’язані між собою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555171" y="1349828"/>
            <a:ext cx="11008637" cy="4912321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8663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7164" y="386262"/>
            <a:ext cx="8732066" cy="6993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16622" y="1599691"/>
            <a:ext cx="5435293" cy="17639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Що тобі хотілось би дослідити? </a:t>
            </a:r>
            <a:endParaRPr lang="uk-UA" sz="2800" b="1" dirty="0"/>
          </a:p>
          <a:p>
            <a:pPr algn="ctr"/>
            <a:r>
              <a:rPr lang="uk-UA" sz="2800" b="1" dirty="0" smtClean="0"/>
              <a:t>Чому і для чого?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Усе </a:t>
            </a:r>
            <a:r>
              <a:rPr lang="uk-UA" sz="2800" b="1" dirty="0" smtClean="0"/>
              <a:t>це в тебе попереду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 b="7418"/>
          <a:stretch/>
        </p:blipFill>
        <p:spPr>
          <a:xfrm>
            <a:off x="8876394" y="1317171"/>
            <a:ext cx="2971404" cy="451801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4" descr="Презентація &quot;Про рівень ролі домашніх завдань у формуванні в учнів інтересу  до навчанн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18" y="1425521"/>
            <a:ext cx="6667500" cy="50006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17164" y="386262"/>
            <a:ext cx="8732066" cy="6993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229" y="396557"/>
            <a:ext cx="9930948" cy="6484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свій настрій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Ромашка\Ромашка су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" b="21524"/>
          <a:stretch/>
        </p:blipFill>
        <p:spPr bwMode="auto">
          <a:xfrm>
            <a:off x="5795066" y="1273842"/>
            <a:ext cx="2592945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337595" y="4506686"/>
            <a:ext cx="1507885" cy="693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сум</a:t>
            </a:r>
            <a:endParaRPr lang="ru-RU" sz="3200" b="1" dirty="0"/>
          </a:p>
        </p:txBody>
      </p:sp>
      <p:pic>
        <p:nvPicPr>
          <p:cNvPr id="1027" name="Picture 3" descr="D:\Картинки до тестів\Емоції Ромашка\Ромашка переля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0" t="23632" r="36916" b="10926"/>
          <a:stretch/>
        </p:blipFill>
        <p:spPr bwMode="auto">
          <a:xfrm>
            <a:off x="3238929" y="1273842"/>
            <a:ext cx="2232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270345" y="4506686"/>
            <a:ext cx="1778144" cy="693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переляк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54167" y="4506685"/>
            <a:ext cx="1957376" cy="693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радість</a:t>
            </a:r>
            <a:endParaRPr lang="ru-RU" sz="32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" b="10271"/>
          <a:stretch/>
        </p:blipFill>
        <p:spPr bwMode="auto">
          <a:xfrm>
            <a:off x="8719456" y="1260000"/>
            <a:ext cx="2218899" cy="300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:\Картинки до тестів\Емоції Ромашка\Ромашка зло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 b="17703"/>
          <a:stretch/>
        </p:blipFill>
        <p:spPr bwMode="auto">
          <a:xfrm>
            <a:off x="429202" y="1273841"/>
            <a:ext cx="2478163" cy="29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01381" y="4506686"/>
            <a:ext cx="1778144" cy="693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злість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75572" y="275240"/>
            <a:ext cx="8732066" cy="7469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Хто і що оточує людину?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Уроки 2023\№1 Що таке світ\2023-08-17_2132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9847" r="3015" b="2577"/>
          <a:stretch/>
        </p:blipFill>
        <p:spPr bwMode="auto">
          <a:xfrm>
            <a:off x="223833" y="1490883"/>
            <a:ext cx="6863144" cy="5107456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8" y="1490883"/>
            <a:ext cx="3393530" cy="4842591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1584" y="1209865"/>
            <a:ext cx="33276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dirty="0"/>
              <a:t>Світ – це людина і …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07029" y="1209865"/>
            <a:ext cx="278422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i="1" dirty="0" smtClean="0"/>
              <a:t>все</a:t>
            </a:r>
            <a:r>
              <a:rPr lang="uk-UA" sz="2800" i="1" dirty="0"/>
              <a:t>, що її </a:t>
            </a:r>
            <a:r>
              <a:rPr lang="uk-UA" sz="2800" i="1" dirty="0" smtClean="0"/>
              <a:t>оточує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043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50596" y="374785"/>
            <a:ext cx="8732066" cy="7137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Запам’ятай!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" y="1441969"/>
            <a:ext cx="10496282" cy="49447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1678" y="2047741"/>
            <a:ext cx="56538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</a:rPr>
              <a:t>Навколишній світ</a:t>
            </a:r>
            <a:r>
              <a:rPr lang="uk-UA" sz="4400" b="1" dirty="0"/>
              <a:t> </a:t>
            </a:r>
            <a:r>
              <a:rPr lang="uk-UA" sz="4400" b="1" dirty="0">
                <a:solidFill>
                  <a:srgbClr val="2F3242"/>
                </a:solidFill>
              </a:rPr>
              <a:t>-  це природа й предмети, зроблені руками людей.</a:t>
            </a:r>
            <a:endParaRPr lang="ru-RU" sz="44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62694" y="276812"/>
            <a:ext cx="8732066" cy="7246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Назви </a:t>
            </a:r>
            <a:r>
              <a:rPr lang="uk-UA" sz="3600" b="1" dirty="0" smtClean="0">
                <a:solidFill>
                  <a:schemeClr val="bg1"/>
                </a:solidFill>
              </a:rPr>
              <a:t>об’єкти природи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4135098"/>
            <a:ext cx="4247166" cy="23890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24" y="1399100"/>
            <a:ext cx="2250803" cy="225080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28" y="4091370"/>
            <a:ext cx="1890864" cy="247648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08" y="3873215"/>
            <a:ext cx="2978147" cy="2826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16343" r="18252" b="8824"/>
          <a:stretch/>
        </p:blipFill>
        <p:spPr>
          <a:xfrm>
            <a:off x="6830491" y="1234437"/>
            <a:ext cx="1790164" cy="2112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1234437"/>
            <a:ext cx="2441407" cy="2735998"/>
          </a:xfrm>
          <a:prstGeom prst="rect">
            <a:avLst/>
          </a:prstGeom>
        </p:spPr>
      </p:pic>
      <p:pic>
        <p:nvPicPr>
          <p:cNvPr id="2050" name="Picture 2" descr="D:\Картинки до тестів\Рослини\palma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328" y="1399100"/>
            <a:ext cx="2059392" cy="25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99372" y="362325"/>
            <a:ext cx="8732066" cy="660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Мій навколишній світ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02" y="1273192"/>
            <a:ext cx="3393530" cy="4842591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4" b="15860"/>
          <a:stretch/>
        </p:blipFill>
        <p:spPr>
          <a:xfrm>
            <a:off x="345532" y="1179671"/>
            <a:ext cx="8178870" cy="5029634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9254" y="1707507"/>
            <a:ext cx="429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Поглянь навколо себе. Назви, що тебе оточує.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843906" y="4168501"/>
            <a:ext cx="3765368" cy="200906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uk-UA" sz="2800" i="1" dirty="0"/>
              <a:t>Мов зелений їжачок, </a:t>
            </a:r>
            <a:endParaRPr lang="uk-UA" sz="2800" i="1" dirty="0" smtClean="0"/>
          </a:p>
          <a:p>
            <a:pPr lvl="0"/>
            <a:r>
              <a:rPr lang="uk-UA" sz="2800" i="1" dirty="0" smtClean="0"/>
              <a:t>має </a:t>
            </a:r>
            <a:r>
              <a:rPr lang="uk-UA" sz="2800" i="1" dirty="0"/>
              <a:t>безліч голочок.</a:t>
            </a:r>
            <a:endParaRPr lang="ru-RU" sz="2800" dirty="0"/>
          </a:p>
          <a:p>
            <a:r>
              <a:rPr lang="ru-RU" sz="2800" i="1" dirty="0" err="1"/>
              <a:t>Поспішає</a:t>
            </a:r>
            <a:r>
              <a:rPr lang="ru-RU" sz="2800" i="1" dirty="0"/>
              <a:t> до </a:t>
            </a:r>
            <a:r>
              <a:rPr lang="ru-RU" sz="2800" i="1" dirty="0" err="1"/>
              <a:t>оселі</a:t>
            </a:r>
            <a:r>
              <a:rPr lang="ru-RU" sz="2800" i="1" dirty="0"/>
              <a:t> </a:t>
            </a:r>
            <a:endParaRPr lang="ru-RU" sz="2800" i="1" dirty="0" smtClean="0"/>
          </a:p>
          <a:p>
            <a:r>
              <a:rPr lang="ru-RU" sz="2800" i="1" dirty="0" smtClean="0"/>
              <a:t>в </a:t>
            </a:r>
            <a:r>
              <a:rPr lang="ru-RU" sz="2800" i="1" dirty="0" err="1"/>
              <a:t>новорічні</a:t>
            </a:r>
            <a:r>
              <a:rPr lang="ru-RU" sz="2800" i="1" dirty="0"/>
              <a:t> </a:t>
            </a:r>
            <a:r>
              <a:rPr lang="ru-RU" sz="2800" i="1" dirty="0" err="1"/>
              <a:t>дні</a:t>
            </a:r>
            <a:r>
              <a:rPr lang="ru-RU" sz="2800" i="1" dirty="0"/>
              <a:t> </a:t>
            </a:r>
            <a:r>
              <a:rPr lang="ru-RU" sz="2800" i="1" dirty="0" err="1"/>
              <a:t>веселі</a:t>
            </a:r>
            <a:r>
              <a:rPr lang="ru-RU" sz="2800" i="1" dirty="0"/>
              <a:t>. 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086" y="275240"/>
            <a:ext cx="11408228" cy="7469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загадки. Чи є відгадка об’єктом природи?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4299" y="1254609"/>
            <a:ext cx="4586336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uk-UA" sz="2800" dirty="0"/>
              <a:t>У теплий дощик народився, </a:t>
            </a:r>
            <a:endParaRPr lang="uk-UA" sz="2800" dirty="0" smtClean="0"/>
          </a:p>
          <a:p>
            <a:pPr lvl="0"/>
            <a:r>
              <a:rPr lang="uk-UA" sz="2800" dirty="0" smtClean="0"/>
              <a:t>Парасолькою </a:t>
            </a:r>
            <a:r>
              <a:rPr lang="uk-UA" sz="2800" dirty="0"/>
              <a:t>накрився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11485" y="1234743"/>
            <a:ext cx="4264829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Як нема мене – </a:t>
            </a:r>
            <a:r>
              <a:rPr lang="ru-RU" sz="2800" dirty="0" err="1"/>
              <a:t>чекають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Як </a:t>
            </a:r>
            <a:r>
              <a:rPr lang="ru-RU" sz="2800" dirty="0" err="1"/>
              <a:t>прийду</a:t>
            </a:r>
            <a:r>
              <a:rPr lang="ru-RU" sz="2800" dirty="0"/>
              <a:t> – </a:t>
            </a:r>
            <a:r>
              <a:rPr lang="ru-RU" sz="2800" dirty="0" err="1"/>
              <a:t>втікають</a:t>
            </a:r>
            <a:r>
              <a:rPr lang="ru-RU" sz="2800" dirty="0"/>
              <a:t>. </a:t>
            </a:r>
          </a:p>
        </p:txBody>
      </p:sp>
      <p:pic>
        <p:nvPicPr>
          <p:cNvPr id="1026" name="Picture 2" descr="Навчально-методичний матеріал з теми &quot;Явища природи. Дощ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01" y="1254609"/>
            <a:ext cx="3703137" cy="28149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Рослини\боров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254609"/>
            <a:ext cx="2618921" cy="26189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68086" y="4815038"/>
            <a:ext cx="5055885" cy="1055608"/>
          </a:xfrm>
          <a:prstGeom prst="roundRect">
            <a:avLst/>
          </a:prstGeom>
          <a:solidFill>
            <a:srgbClr val="DF256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Є </a:t>
            </a:r>
            <a:r>
              <a:rPr lang="ru-RU" sz="2800" dirty="0" err="1"/>
              <a:t>крила</a:t>
            </a:r>
            <a:r>
              <a:rPr lang="ru-RU" sz="2800" dirty="0"/>
              <a:t>, </a:t>
            </a:r>
            <a:r>
              <a:rPr lang="ru-RU" sz="2800" dirty="0" err="1"/>
              <a:t>ніс</a:t>
            </a:r>
            <a:r>
              <a:rPr lang="ru-RU" sz="2800" dirty="0"/>
              <a:t> і </a:t>
            </a:r>
            <a:r>
              <a:rPr lang="ru-RU" sz="2800" dirty="0" err="1"/>
              <a:t>хвіст</a:t>
            </a:r>
            <a:r>
              <a:rPr lang="ru-RU" sz="2800" dirty="0"/>
              <a:t>, але не птах. </a:t>
            </a:r>
            <a:endParaRPr lang="ru-RU" sz="2800" dirty="0" smtClean="0"/>
          </a:p>
          <a:p>
            <a:r>
              <a:rPr lang="ru-RU" sz="2800" dirty="0" smtClean="0"/>
              <a:t>Мотор </a:t>
            </a:r>
            <a:r>
              <a:rPr lang="ru-RU" sz="2800" dirty="0"/>
              <a:t>є, але не машина</a:t>
            </a:r>
          </a:p>
        </p:txBody>
      </p:sp>
      <p:pic>
        <p:nvPicPr>
          <p:cNvPr id="1031" name="Picture 7" descr="Дивитись Малюнок літака для діте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b="12726"/>
          <a:stretch/>
        </p:blipFill>
        <p:spPr bwMode="auto">
          <a:xfrm>
            <a:off x="468085" y="4069597"/>
            <a:ext cx="5055885" cy="21964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ялинки картинки для ді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54" y="2645230"/>
            <a:ext cx="2651308" cy="376360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post-51-12796969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18" y="1287464"/>
            <a:ext cx="2400300" cy="13493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9" name="Picture 5" descr="30921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196976"/>
            <a:ext cx="1684867" cy="145891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0" name="Picture 6" descr="84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1268413"/>
            <a:ext cx="2008717" cy="140176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1" name="Rectangle 7"/>
          <p:cNvSpPr>
            <a:spLocks noGrp="1" noChangeArrowheads="1"/>
          </p:cNvSpPr>
          <p:nvPr>
            <p:ph type="title"/>
          </p:nvPr>
        </p:nvSpPr>
        <p:spPr>
          <a:xfrm>
            <a:off x="664635" y="212499"/>
            <a:ext cx="10968567" cy="79465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uk-UA" sz="3600" b="1" dirty="0"/>
              <a:t>Я вважаю, що</a:t>
            </a:r>
            <a:r>
              <a:rPr lang="uk-UA" sz="3600" i="1" dirty="0"/>
              <a:t> </a:t>
            </a:r>
            <a:r>
              <a:rPr lang="uk-UA" sz="3600" b="1" dirty="0"/>
              <a:t>це жива природа, тому що …</a:t>
            </a:r>
            <a:endParaRPr lang="ru-RU" sz="3600" dirty="0" smtClean="0"/>
          </a:p>
        </p:txBody>
      </p:sp>
      <p:sp>
        <p:nvSpPr>
          <p:cNvPr id="180232" name="Line 8"/>
          <p:cNvSpPr>
            <a:spLocks noChangeShapeType="1"/>
          </p:cNvSpPr>
          <p:nvPr/>
        </p:nvSpPr>
        <p:spPr bwMode="auto">
          <a:xfrm>
            <a:off x="624418" y="2924175"/>
            <a:ext cx="11233149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0233" name="Picture 9" descr="0a06eb6a75ccdfbf91b4a8b99ce713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4" y="3209926"/>
            <a:ext cx="3073400" cy="1514475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4" name="Picture 10" descr="01945yy1j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1" y="3211514"/>
            <a:ext cx="2688167" cy="151288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7" name="Picture 13" descr="684176_350_330_sou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3067051"/>
            <a:ext cx="2497667" cy="180181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8" name="Picture 14" descr="IMG_1176_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3197225"/>
            <a:ext cx="2154767" cy="16002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0" name="Picture 16" descr="tex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5157788"/>
            <a:ext cx="2544233" cy="143351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1" name="Picture 17" descr="960235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33" y="5157789"/>
            <a:ext cx="2880784" cy="1468437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2" name="Picture 18" descr="slide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4" y="5157788"/>
            <a:ext cx="3073400" cy="14668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43" name="Line 19"/>
          <p:cNvSpPr>
            <a:spLocks noChangeShapeType="1"/>
          </p:cNvSpPr>
          <p:nvPr/>
        </p:nvSpPr>
        <p:spPr bwMode="auto">
          <a:xfrm>
            <a:off x="719667" y="5013325"/>
            <a:ext cx="11233151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7317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0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80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80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802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802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1802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1802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70" decel="100000"/>
                                        <p:tgtEl>
                                          <p:spTgt spid="180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70" decel="100000"/>
                                        <p:tgtEl>
                                          <p:spTgt spid="1802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70" decel="100000"/>
                                        <p:tgtEl>
                                          <p:spTgt spid="18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770" decel="100000"/>
                                        <p:tgtEl>
                                          <p:spTgt spid="18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77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70" decel="100000"/>
                                        <p:tgtEl>
                                          <p:spTgt spid="180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770" decel="100000"/>
                                        <p:tgtEl>
                                          <p:spTgt spid="1802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770" fill="hold"/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2" grpId="0" animBg="1"/>
      <p:bldP spid="18024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384</Words>
  <Application>Microsoft Office PowerPoint</Application>
  <PresentationFormat>Произвольный</PresentationFormat>
  <Paragraphs>70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вважаю, що це жива природа, тому що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 «Так-ні»</vt:lpstr>
      <vt:lpstr>Якої риси, на твою думку, не вистачає? Доповни?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129</cp:revision>
  <dcterms:created xsi:type="dcterms:W3CDTF">2018-01-05T16:38:53Z</dcterms:created>
  <dcterms:modified xsi:type="dcterms:W3CDTF">2023-09-06T08:07:31Z</dcterms:modified>
</cp:coreProperties>
</file>