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400" r:id="rId3"/>
    <p:sldId id="392" r:id="rId4"/>
    <p:sldId id="373" r:id="rId5"/>
    <p:sldId id="333" r:id="rId6"/>
    <p:sldId id="382" r:id="rId7"/>
    <p:sldId id="383" r:id="rId8"/>
    <p:sldId id="385" r:id="rId9"/>
    <p:sldId id="364" r:id="rId10"/>
    <p:sldId id="282" r:id="rId11"/>
    <p:sldId id="389" r:id="rId12"/>
    <p:sldId id="365" r:id="rId13"/>
    <p:sldId id="361" r:id="rId14"/>
    <p:sldId id="379" r:id="rId15"/>
    <p:sldId id="388" r:id="rId16"/>
    <p:sldId id="380" r:id="rId17"/>
    <p:sldId id="362" r:id="rId18"/>
    <p:sldId id="399" r:id="rId19"/>
    <p:sldId id="398" r:id="rId20"/>
    <p:sldId id="352" r:id="rId21"/>
    <p:sldId id="38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5050"/>
    <a:srgbClr val="78B64E"/>
    <a:srgbClr val="295FFF"/>
    <a:srgbClr val="CC00CC"/>
    <a:srgbClr val="2F3242"/>
    <a:srgbClr val="FF3300"/>
    <a:srgbClr val="FF7C80"/>
    <a:srgbClr val="00B05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1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20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10" Type="http://schemas.openxmlformats.org/officeDocument/2006/relationships/image" Target="../media/image39.gif"/><Relationship Id="rId4" Type="http://schemas.openxmlformats.org/officeDocument/2006/relationships/image" Target="../media/image33.gif"/><Relationship Id="rId9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8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13.wdp"/><Relationship Id="rId4" Type="http://schemas.openxmlformats.org/officeDocument/2006/relationships/image" Target="../media/image52.png"/><Relationship Id="rId9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15.wdp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61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64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suhiw0yt22" TargetMode="External"/><Relationship Id="rId5" Type="http://schemas.microsoft.com/office/2007/relationships/hdphoto" Target="../media/hdphoto18.wdp"/><Relationship Id="rId4" Type="http://schemas.openxmlformats.org/officeDocument/2006/relationships/image" Target="../media/image65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28.gif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84822" y="4877937"/>
            <a:ext cx="8733441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Слова, які відповідають на питання </a:t>
            </a:r>
            <a:r>
              <a:rPr lang="uk-UA" sz="3600" b="1" i="1" dirty="0" smtClean="0">
                <a:solidFill>
                  <a:schemeClr val="bg1"/>
                </a:solidFill>
              </a:rPr>
              <a:t>ХТО</a:t>
            </a:r>
            <a:r>
              <a:rPr lang="uk-UA" sz="3600" b="1" dirty="0" smtClean="0">
                <a:solidFill>
                  <a:schemeClr val="bg1"/>
                </a:solidFill>
              </a:rPr>
              <a:t>? </a:t>
            </a:r>
            <a:r>
              <a:rPr lang="uk-UA" sz="3600" b="1" dirty="0">
                <a:solidFill>
                  <a:schemeClr val="bg1"/>
                </a:solidFill>
              </a:rPr>
              <a:t>Тема для спілкування: </a:t>
            </a:r>
            <a:r>
              <a:rPr lang="uk-UA" sz="3600" b="1" dirty="0" smtClean="0">
                <a:solidFill>
                  <a:schemeClr val="bg1"/>
                </a:solidFill>
              </a:rPr>
              <a:t>Сім'я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8240" y="849783"/>
            <a:ext cx="3413131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Фото большой семьи на белом фоне Бесплатные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6" t="11266" r="11693" b="12440"/>
          <a:stretch/>
        </p:blipFill>
        <p:spPr bwMode="auto">
          <a:xfrm>
            <a:off x="5704115" y="806720"/>
            <a:ext cx="5511664" cy="377162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01093" y="333046"/>
            <a:ext cx="8732066" cy="5577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Руханка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8472" r="61942" b="75852"/>
          <a:stretch/>
        </p:blipFill>
        <p:spPr>
          <a:xfrm>
            <a:off x="2808445" y="3902105"/>
            <a:ext cx="2515933" cy="2198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09" t="24978" r="60317" b="59346"/>
          <a:stretch/>
        </p:blipFill>
        <p:spPr>
          <a:xfrm>
            <a:off x="2785333" y="1377697"/>
            <a:ext cx="2539045" cy="2218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17092" r="36478" b="67232"/>
          <a:stretch/>
        </p:blipFill>
        <p:spPr>
          <a:xfrm>
            <a:off x="5532293" y="2349146"/>
            <a:ext cx="2543029" cy="2221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425710" y="390060"/>
            <a:ext cx="8756193" cy="7595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Розкажіть, як </a:t>
            </a:r>
            <a:r>
              <a:rPr lang="uk-UA" sz="3600" b="1" dirty="0" err="1" smtClean="0"/>
              <a:t>живеться</a:t>
            </a:r>
            <a:r>
              <a:rPr lang="uk-UA" sz="3600" b="1" dirty="0" smtClean="0"/>
              <a:t> песику в сім’ї.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3" t="8919" r="10923" b="75405"/>
          <a:stretch/>
        </p:blipFill>
        <p:spPr>
          <a:xfrm>
            <a:off x="8381375" y="1413136"/>
            <a:ext cx="2539045" cy="2218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18" t="24403" r="12231" b="59921"/>
          <a:stretch/>
        </p:blipFill>
        <p:spPr>
          <a:xfrm>
            <a:off x="8381375" y="4035962"/>
            <a:ext cx="2541038" cy="2218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89948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9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85333" y="445745"/>
            <a:ext cx="8756193" cy="1110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Розкажіть, за якими домашніми улюбленцями доглядаєте ви.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Девушки и домашние животные | Бесплатно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39989"/>
            <a:ext cx="6642200" cy="477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89948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8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14108" y="326003"/>
            <a:ext cx="7562750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Чи впізнаєте ви ці букви? Назвіть їх.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3" y="76690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89" y="3741479"/>
            <a:ext cx="8425702" cy="2851659"/>
          </a:xfrm>
          <a:prstGeom prst="rect">
            <a:avLst/>
          </a:prstGeom>
        </p:spPr>
      </p:pic>
      <p:pic>
        <p:nvPicPr>
          <p:cNvPr id="3074" name="Picture 2" descr="Картинки по запросу индюк клипарт | Thanksgiving clip art, Clip art,  Thanksgiving cornucop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8458" y="1508109"/>
            <a:ext cx="223837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липарт &quot;Лебеди, Утки&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015" y="1574784"/>
            <a:ext cx="2581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Людина-павук Кліпарт png | PNGWi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98056" l="4167" r="96667">
                        <a14:foregroundMark x1="37500" y1="17222" x2="38611" y2="17222"/>
                        <a14:foregroundMark x1="49444" y1="15278" x2="49444" y2="1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988" y="1508109"/>
            <a:ext cx="2233369" cy="223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2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69728" y="250372"/>
            <a:ext cx="10293875" cy="8932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Доберіть інші слова на цю </a:t>
            </a:r>
            <a:r>
              <a:rPr lang="uk-UA" sz="3600" b="1" dirty="0" smtClean="0"/>
              <a:t>букву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2" name="Picture 4" descr="Клипарт игрушки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030" y="4117077"/>
            <a:ext cx="2774573" cy="224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newsoftek.at.ua/c/cifru/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40" t="14501" r="34312" b="18086"/>
          <a:stretch/>
        </p:blipFill>
        <p:spPr bwMode="auto">
          <a:xfrm>
            <a:off x="854763" y="1402361"/>
            <a:ext cx="2688598" cy="487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разрезать инжир, инжир, ручная роспись инжир, фрукты png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37" b="9811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905" y="4162567"/>
            <a:ext cx="3830532" cy="220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Больше 60 бесплатных иллюстраций на тему «Iguana» и «»Игуан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905" y="1402361"/>
            <a:ext cx="3454695" cy="224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Ирисы для вашего сада - уДачный огород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823" y="1616062"/>
            <a:ext cx="2951780" cy="224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1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41195" y="358661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Доберіть інші слова на цю букву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6" name="Picture 4" descr="Клипарт лев (5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2" b="97753" l="14500" r="8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971" y="3627016"/>
            <a:ext cx="3406774" cy="262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самолет клипарт боевой самолет PNG , самолет, синий, истребитель PNG  картинки и пнг PSD рисунок для бесплатной загрузки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69" b="80938" l="2344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954" y="858062"/>
            <a:ext cx="3698110" cy="369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Лимон Иллюстрации и клипарты. 96 380 Лимон иллюстрации, рисунки и графика  на условиях «роялти-фри» от тысяч авторов векторных клипартов в формате EPS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64" l="0" r="99120">
                        <a14:foregroundMark x1="36950" y1="32677" x2="36950" y2="32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631" y="4253105"/>
            <a:ext cx="3248025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Фонарик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630" y="1161131"/>
            <a:ext cx="3091974" cy="309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уква Л для детей дошкольного возраста | Дефектология Проф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16" y="2033969"/>
            <a:ext cx="3615757" cy="350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27177" y="500768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Доберіть інші слова на цю букву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Картинки с буквой М — красивые, детские, каллиграфические, рукописные |  Русский алфавит, Алфавит, Буквы алфа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825160"/>
            <a:ext cx="4771267" cy="409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appy Cartoon Smiling Soccer Ball Stock Vector - Illustration of ball,  competition: 393456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80" y="1565622"/>
            <a:ext cx="2402005" cy="240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Клипарт мороженое (5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1" b="96429" l="24000" r="75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12" r="25349"/>
          <a:stretch/>
        </p:blipFill>
        <p:spPr bwMode="auto">
          <a:xfrm>
            <a:off x="9531233" y="3027147"/>
            <a:ext cx="2016165" cy="331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Автомобиль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161" y="1565622"/>
            <a:ext cx="3113727" cy="169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Мост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3" b="98281" l="1167" r="98667">
                        <a14:foregroundMark x1="16167" y1="24069" x2="16167" y2="24069"/>
                        <a14:foregroundMark x1="16167" y1="27794" x2="16167" y2="27794"/>
                        <a14:foregroundMark x1="31000" y1="10602" x2="31000" y2="10602"/>
                        <a14:foregroundMark x1="30500" y1="13754" x2="30500" y2="13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354" y="3995820"/>
            <a:ext cx="3887879" cy="226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85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1857" y="576374"/>
            <a:ext cx="10587799" cy="7843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Поясніть, чи є на малюнках щось незвичне для вас</a:t>
            </a:r>
            <a:r>
              <a:rPr lang="ru-RU" sz="3600" b="1" dirty="0" smtClean="0">
                <a:solidFill>
                  <a:schemeClr val="bg1"/>
                </a:solidFill>
              </a:rPr>
              <a:t>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524001"/>
            <a:ext cx="2673040" cy="32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7668691" y="2625663"/>
            <a:ext cx="3862629" cy="2860737"/>
            <a:chOff x="7668691" y="2625663"/>
            <a:chExt cx="3862629" cy="2860737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81" t="67480" r="14866" b="13480"/>
            <a:stretch/>
          </p:blipFill>
          <p:spPr>
            <a:xfrm>
              <a:off x="7668691" y="2625663"/>
              <a:ext cx="3862628" cy="286073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pic>
          <p:nvPicPr>
            <p:cNvPr id="10242" name="Picture 2" descr="Куст клипарт (62 фото) » Рисунки для срисовки и не только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73" b="96252" l="2500" r="976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820" b="22559"/>
            <a:stretch/>
          </p:blipFill>
          <p:spPr bwMode="auto">
            <a:xfrm>
              <a:off x="10208526" y="4340589"/>
              <a:ext cx="1322794" cy="1145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92" t="67567" r="53555" b="13393"/>
          <a:stretch/>
        </p:blipFill>
        <p:spPr>
          <a:xfrm>
            <a:off x="3403825" y="2625663"/>
            <a:ext cx="3862628" cy="2860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8299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739643" y="285611"/>
            <a:ext cx="8756193" cy="6434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зошиті. Хто?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258310"/>
            <a:ext cx="2610726" cy="319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1 клас\1. Навчання грамоти\Уроки 2023\Читання\003 - Слова, які відповідають на питання ХТО\2023-08-22_1935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443" y="1767456"/>
            <a:ext cx="8221440" cy="458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894443" y="1030008"/>
            <a:ext cx="8662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Назви обведені малюнки. Постав питання до цих слів 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174748" y="2884477"/>
            <a:ext cx="1654628" cy="129656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9108307" y="2291205"/>
            <a:ext cx="1654628" cy="118654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770602" y="4951424"/>
            <a:ext cx="1654628" cy="129769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682359" y="4529179"/>
            <a:ext cx="2147017" cy="171994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 rot="5400000">
            <a:off x="3181534" y="3186249"/>
            <a:ext cx="2663811" cy="156637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 rot="5400000">
            <a:off x="9391384" y="4614112"/>
            <a:ext cx="2111622" cy="1362283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 descr="D:\1 клас\1. Навчання грамоти\Уроки 2023\Читання\003 - Слова, які відповідають на питання ХТО\2023-08-22_1944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443" y="1767457"/>
            <a:ext cx="8233894" cy="476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33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14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83534" y="446920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Словникова робота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77150" y="2171296"/>
            <a:ext cx="2838450" cy="3293209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м'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дн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ч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бл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з</a:t>
            </a:r>
            <a:r>
              <a:rPr lang="uk-UA" sz="4000" b="1" dirty="0" smtClean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4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39761" y="348569"/>
            <a:ext cx="8732066" cy="6871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Організація класу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58005" y="2292935"/>
            <a:ext cx="5109453" cy="22814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Ми — </a:t>
            </a:r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сімейка невеличка. Усі друзі — я і ти.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Привітаємось, щоб личка Всі усмішками цвіли</a:t>
            </a: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Славетні українці - олімпійці - презентация онлай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0" t="25132" r="18499" b="5308"/>
          <a:stretch/>
        </p:blipFill>
        <p:spPr bwMode="auto">
          <a:xfrm>
            <a:off x="579205" y="1771199"/>
            <a:ext cx="5945165" cy="3663183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66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2194093" y="407565"/>
            <a:ext cx="8811364" cy="5871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800" b="1" dirty="0">
                <a:solidFill>
                  <a:schemeClr val="bg1"/>
                </a:solidFill>
              </a:rPr>
              <a:t>Online </a:t>
            </a:r>
            <a:r>
              <a:rPr lang="uk-UA" altLang="uk-UA" sz="2800" b="1" dirty="0">
                <a:solidFill>
                  <a:schemeClr val="bg1"/>
                </a:solidFill>
              </a:rPr>
              <a:t>завдання</a:t>
            </a:r>
            <a:endParaRPr lang="en-US" altLang="uk-UA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s://learningapps.org/qrcode.php?id=psuhiw0yt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740" y="2225202"/>
            <a:ext cx="1145959" cy="114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2241" y="494529"/>
            <a:ext cx="8732066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</a:t>
            </a:r>
            <a:r>
              <a:rPr lang="uk-UA" sz="3600" b="1" dirty="0" smtClean="0">
                <a:solidFill>
                  <a:schemeClr val="bg1"/>
                </a:solidFill>
              </a:rPr>
              <a:t>«Незакінчене речення</a:t>
            </a:r>
            <a:r>
              <a:rPr lang="uk-UA" sz="3600" b="1" dirty="0" smtClean="0">
                <a:solidFill>
                  <a:schemeClr val="bg1"/>
                </a:solidFill>
              </a:rPr>
              <a:t>». 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082" y="1340324"/>
            <a:ext cx="5226061" cy="2246769"/>
          </a:xfrm>
          <a:prstGeom prst="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Сьогодні на уроці я дізнався/дізналась про…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Найбільш цікавим було…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Урок запам'ятався мені тим, що </a:t>
            </a:r>
            <a:r>
              <a:rPr lang="uk-UA" sz="2800" b="1" dirty="0" smtClean="0">
                <a:solidFill>
                  <a:schemeClr val="bg1"/>
                </a:solidFill>
              </a:rPr>
              <a:t>…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8214" y="3849310"/>
            <a:ext cx="17526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dirty="0" smtClean="0"/>
              <a:t>Було </a:t>
            </a:r>
            <a:r>
              <a:rPr lang="uk-UA" sz="2000" dirty="0"/>
              <a:t>складно!</a:t>
            </a:r>
            <a:endParaRPr lang="ru-RU" sz="2000" dirty="0"/>
          </a:p>
        </p:txBody>
      </p:sp>
      <p:pic>
        <p:nvPicPr>
          <p:cNvPr id="1030" name="Picture 6" descr="D:\Картинки до тестів\Палець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02" y="1632857"/>
            <a:ext cx="1209563" cy="21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Картинки до тестів\Палець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74" y="1632857"/>
            <a:ext cx="1213111" cy="204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Картинки до тестів\Пальці 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41">
            <a:off x="5505851" y="1415534"/>
            <a:ext cx="1496381" cy="246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Картинки до тестів\Пальці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681">
            <a:off x="7704344" y="1529923"/>
            <a:ext cx="1545699" cy="235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Картинки до тестів\Пальці 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54">
            <a:off x="9987761" y="1470616"/>
            <a:ext cx="1651971" cy="222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625332" y="4126446"/>
            <a:ext cx="1703725" cy="707886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/>
              <a:t>Все було легко! 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412743" y="3869180"/>
            <a:ext cx="241261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Я </a:t>
            </a:r>
            <a:r>
              <a:rPr lang="uk-UA" sz="2000" dirty="0"/>
              <a:t>трошки </a:t>
            </a:r>
            <a:r>
              <a:rPr lang="uk-UA" sz="2000" dirty="0" smtClean="0"/>
              <a:t>втомилась /втомився! 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96225" y="3943412"/>
            <a:ext cx="1699089" cy="707886"/>
          </a:xfrm>
          <a:prstGeom prst="rect">
            <a:avLst/>
          </a:prstGeom>
          <a:solidFill>
            <a:srgbClr val="FF66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У </a:t>
            </a:r>
            <a:r>
              <a:rPr lang="uk-UA" sz="2000" dirty="0"/>
              <a:t>мене все </a:t>
            </a:r>
            <a:r>
              <a:rPr lang="uk-UA" sz="2000" dirty="0" smtClean="0"/>
              <a:t>вийшло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390228" y="3972558"/>
            <a:ext cx="1612004" cy="40011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dirty="0" smtClean="0"/>
              <a:t>Було </a:t>
            </a:r>
            <a:r>
              <a:rPr lang="uk-UA" sz="2000" dirty="0"/>
              <a:t>цікаво!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273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 animBg="1"/>
      <p:bldP spid="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👂 Ухо эмодзи — Значение, Скопиров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4419" y="1105720"/>
            <a:ext cx="1100553" cy="110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315171" y="342129"/>
            <a:ext cx="8732066" cy="69978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- правила </a:t>
            </a:r>
            <a:r>
              <a:rPr lang="uk-UA" sz="3600" b="1" dirty="0">
                <a:solidFill>
                  <a:schemeClr val="bg1"/>
                </a:solidFill>
              </a:rPr>
              <a:t>уроку «Дай мені 5</a:t>
            </a:r>
            <a:r>
              <a:rPr lang="uk-UA" sz="3600" b="1" dirty="0" smtClean="0">
                <a:solidFill>
                  <a:schemeClr val="bg1"/>
                </a:solidFill>
              </a:rPr>
              <a:t>».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7277" y="1324164"/>
            <a:ext cx="4297142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rgbClr val="FFFF00"/>
                </a:solidFill>
              </a:rPr>
              <a:t>Вуха слухають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853" y="1168192"/>
            <a:ext cx="1539196" cy="1573284"/>
          </a:xfrm>
          <a:prstGeom prst="rect">
            <a:avLst/>
          </a:prstGeom>
        </p:spPr>
      </p:pic>
      <p:pic>
        <p:nvPicPr>
          <p:cNvPr id="12" name="Picture 2" descr="👂 Ухо эмодзи — Значение, Скопиров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3005">
            <a:off x="10267843" y="1296525"/>
            <a:ext cx="1333986" cy="13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321452" y="2207383"/>
            <a:ext cx="4564048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rgbClr val="FFFF00"/>
                </a:solidFill>
              </a:rPr>
              <a:t>Ротик мовчить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5385" y1="30000" x2="45385" y2="30000"/>
                        <a14:foregroundMark x1="70769" y1="34286" x2="70769" y2="3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93" y="1320075"/>
            <a:ext cx="1647859" cy="17746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65253" y="3094693"/>
            <a:ext cx="4564048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rgbClr val="FFFF00"/>
                </a:solidFill>
              </a:rPr>
              <a:t>Очі дивляться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9" y="3094693"/>
            <a:ext cx="1699680" cy="169968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1" y="3211389"/>
            <a:ext cx="1876560" cy="2238443"/>
          </a:xfrm>
          <a:prstGeom prst="round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50207" y="3943964"/>
            <a:ext cx="4564048" cy="578882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Руки</a:t>
            </a:r>
            <a:r>
              <a:rPr lang="uk-UA" sz="2800" b="1" dirty="0">
                <a:solidFill>
                  <a:srgbClr val="FFFF00"/>
                </a:solidFill>
              </a:rPr>
              <a:t>, ноги не </a:t>
            </a:r>
            <a:r>
              <a:rPr lang="uk-UA" sz="2800" b="1" dirty="0" smtClean="0">
                <a:solidFill>
                  <a:srgbClr val="FFFF00"/>
                </a:solidFill>
              </a:rPr>
              <a:t>рухаються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65253" y="4794373"/>
            <a:ext cx="4564048" cy="578882"/>
          </a:xfrm>
          <a:prstGeom prst="round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rgbClr val="FFFF00"/>
                </a:solidFill>
              </a:rPr>
              <a:t>Голова працює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22" name="Picture 4" descr="Думающий смайлик на гифках. 60 думающих эмодзи в формате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5094" y="3944533"/>
            <a:ext cx="3521097" cy="352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404269" y="5705081"/>
            <a:ext cx="279082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Дай мені 5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1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813198" y="463110"/>
            <a:ext cx="8756193" cy="7472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Назвіть кожний </a:t>
            </a:r>
            <a:r>
              <a:rPr lang="uk-UA" sz="2800" b="1" dirty="0"/>
              <a:t>предмет. </a:t>
            </a:r>
            <a:r>
              <a:rPr lang="uk-UA" sz="2800" b="1" dirty="0" smtClean="0"/>
              <a:t> Поставте питання </a:t>
            </a:r>
            <a:r>
              <a:rPr lang="uk-UA" sz="2800" b="1" i="1" dirty="0" smtClean="0"/>
              <a:t>що? </a:t>
            </a:r>
            <a:endParaRPr lang="uk-UA" sz="28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2" descr="ÐÐ°ÑÑÐ¸Ð½ÐºÐ¸ Ð¿Ð¾ Ð·Ð°Ð¿ÑÐ¾ÑÑ Ð¿Ð°ÑÑÐ° ÐºÐ»Ð¸Ð¿Ð°ÑÑ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3" t="54259" r="54842" b="22856"/>
          <a:stretch/>
        </p:blipFill>
        <p:spPr bwMode="auto">
          <a:xfrm>
            <a:off x="5562314" y="1705713"/>
            <a:ext cx="1205094" cy="158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ÐÐ°ÑÑÐ¸Ð½ÐºÐ¸ Ð¿Ð¾ Ð·Ð°Ð¿ÑÐ¾ÑÑ Ð¿Ð°ÑÑÐ° ÐºÐ»Ð¸Ð¿Ð°ÑÑ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t="65563" r="74050" b="14062"/>
          <a:stretch/>
        </p:blipFill>
        <p:spPr bwMode="auto">
          <a:xfrm>
            <a:off x="601399" y="4247951"/>
            <a:ext cx="946155" cy="9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ÐÐ°ÑÑÐ¸Ð½ÐºÐ¸ Ð¿Ð¾ Ð·Ð°Ð¿ÑÐ¾ÑÑ Ð¿Ð°ÑÑÐ° ÐºÐ»Ð¸Ð¿Ð°ÑÑ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6" t="80045" r="49660" b="787"/>
          <a:stretch/>
        </p:blipFill>
        <p:spPr bwMode="auto">
          <a:xfrm>
            <a:off x="7191294" y="1938862"/>
            <a:ext cx="1781118" cy="128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ÐÐ°ÑÑÐ¸Ð½ÐºÐ¸ Ð¿Ð¾ Ð·Ð°Ð¿ÑÐ¾ÑÑ Ð¿Ð°ÑÑÐ° ÐºÐ»Ð¸Ð¿Ð°ÑÑ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1" t="82458" r="26218" b="2375"/>
          <a:stretch/>
        </p:blipFill>
        <p:spPr bwMode="auto">
          <a:xfrm rot="21378929">
            <a:off x="2060151" y="5097989"/>
            <a:ext cx="813735" cy="7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пенал - Сток картинки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123" y="1835443"/>
            <a:ext cx="2051268" cy="136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2898362" cy="35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Настольная игра, Green School Board, зеленая и коричневая классная доска,  прямоугольник, школьный клипарт, доска образования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801" y="4002313"/>
            <a:ext cx="3543590" cy="227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Новые школьные парты. Купить стул для школьника |Doski.biz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1" r="20088"/>
          <a:stretch/>
        </p:blipFill>
        <p:spPr bwMode="auto">
          <a:xfrm>
            <a:off x="3856198" y="4006441"/>
            <a:ext cx="2426464" cy="268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Школьный стул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7" r="27432" b="10666"/>
          <a:stretch/>
        </p:blipFill>
        <p:spPr bwMode="auto">
          <a:xfrm>
            <a:off x="5725283" y="3820956"/>
            <a:ext cx="1732339" cy="25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ÐÐ°ÑÑÐ¸Ð½ÐºÐ¸ Ð¿Ð¾ Ð·Ð°Ð¿ÑÐ¾ÑÑ Ð ÑÐºÐ·Ð°Ðº ÐºÐ»Ð¸Ð¿Ð°ÑÑ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631" y="1481956"/>
            <a:ext cx="1867799" cy="214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46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07038" y="326003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27989" y="1628332"/>
            <a:ext cx="5486400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Мама, тато, дід, бабуся — </a:t>
            </a:r>
          </a:p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Всіх назву, не помилюся, Старший братик і сестричка — </a:t>
            </a:r>
          </a:p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В нас сімейка невеличка. </a:t>
            </a:r>
          </a:p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Не спиняйте, бо зіб’юся: </a:t>
            </a:r>
          </a:p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Мама, тато, дід, бабуся, Старший брат, сестра і я — </a:t>
            </a:r>
          </a:p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Отака у нас ...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6631" y="3398047"/>
            <a:ext cx="2886600" cy="311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24598" y="4644542"/>
            <a:ext cx="162853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с</a:t>
            </a:r>
            <a:r>
              <a:rPr lang="uk-UA" sz="2800" b="1" dirty="0" smtClean="0">
                <a:solidFill>
                  <a:schemeClr val="bg1"/>
                </a:solidFill>
              </a:rPr>
              <a:t>ім'я.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2898362" cy="35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227989" y="1532578"/>
            <a:ext cx="5486400" cy="44607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Сьогодні на </a:t>
            </a:r>
            <a:r>
              <a:rPr lang="uk-UA" sz="3200" dirty="0" err="1"/>
              <a:t>уроці</a:t>
            </a:r>
            <a:r>
              <a:rPr lang="uk-UA" sz="3200" dirty="0"/>
              <a:t> ми дізнаємось, які слова відповідають на питання ХТО?, поспілкуємось про членів сім’ї, які об’єднані в дружні родини, будемо розповідати за серією малюнків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0963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878408" y="413119"/>
            <a:ext cx="8732066" cy="6949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77150" y="2171296"/>
            <a:ext cx="2838450" cy="3293209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м'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дн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ч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бл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з</a:t>
            </a:r>
            <a:r>
              <a:rPr lang="uk-UA" sz="4000" b="1" dirty="0" smtClean="0">
                <a:solidFill>
                  <a:srgbClr val="295FFF"/>
                </a:solidFill>
                <a:latin typeface="Calibri" panose="020F0502020204030204" pitchFamily="34" charset="0"/>
              </a:rPr>
              <a:t>ь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9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808637" y="315118"/>
            <a:ext cx="8175050" cy="6434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Розгляньте малюнок. Хто це?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24192" y="1166214"/>
            <a:ext cx="7273571" cy="578882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b" anchorCtr="0">
            <a:spAutoFit/>
          </a:bodyPr>
          <a:lstStyle/>
          <a:p>
            <a:pPr algn="ctr"/>
            <a:r>
              <a:rPr lang="uk-UA" sz="2800" b="1" dirty="0" smtClean="0"/>
              <a:t>Розкажіть</a:t>
            </a:r>
            <a:r>
              <a:rPr lang="uk-UA" sz="2800" b="1" dirty="0"/>
              <a:t>, з кого складається ваша сім'я?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0375" y="3532539"/>
            <a:ext cx="23482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І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’ 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313331" y="4214873"/>
            <a:ext cx="170389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Тато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83437" y="4215602"/>
            <a:ext cx="214511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Мама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407379" y="4214872"/>
            <a:ext cx="1747646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Брат 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947019" y="4214871"/>
            <a:ext cx="2036668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Сестра </a:t>
            </a:r>
          </a:p>
        </p:txBody>
      </p:sp>
      <p:pic>
        <p:nvPicPr>
          <p:cNvPr id="19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856" y="96382"/>
            <a:ext cx="2252108" cy="275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1 клас\1. Навчання грамоти\Уроки 2023\Читання\003 - Слова, які відповідають на питання ХТО\2023-08-22_173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83" y="1972988"/>
            <a:ext cx="8011304" cy="21193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Картинки &quot;Семья&quot; для детей |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929" y="1804752"/>
            <a:ext cx="8188096" cy="457509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56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6549" y="312337"/>
            <a:ext cx="8756193" cy="10008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Розгляньте малюнки. </a:t>
            </a:r>
            <a:r>
              <a:rPr lang="uk-UA" sz="2800" b="1" dirty="0" smtClean="0"/>
              <a:t>Поясніть, </a:t>
            </a:r>
            <a:r>
              <a:rPr lang="uk-UA" sz="2800" b="1" dirty="0" smtClean="0"/>
              <a:t>які предмети відповідають на питання що?, а які – хто?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94608" y="1583937"/>
            <a:ext cx="3698607" cy="470872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2F3242"/>
                </a:solidFill>
              </a:rPr>
              <a:t>Що</a:t>
            </a:r>
            <a:r>
              <a:rPr lang="ru-RU" sz="2800" b="1" dirty="0" smtClean="0">
                <a:solidFill>
                  <a:srgbClr val="2F3242"/>
                </a:solidFill>
              </a:rPr>
              <a:t>?</a:t>
            </a: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 smtClean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 smtClean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 smtClean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 smtClean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 smtClean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 smtClean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ru-RU" sz="2000" b="1" dirty="0">
              <a:solidFill>
                <a:srgbClr val="2F3242"/>
              </a:solidFill>
            </a:endParaRPr>
          </a:p>
        </p:txBody>
      </p:sp>
      <p:pic>
        <p:nvPicPr>
          <p:cNvPr id="19" name="Picture 2" descr="ÐÐ°ÑÑÐ¸Ð½ÐºÐ¸ Ð¿Ð¾ Ð·Ð°Ð¿ÑÐ¾ÑÑ ÐºÐ»Ð¸Ð¿Ð°ÑÑ Ð·Ð¾Ð½ÑÐ¸Ð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54" y="2277225"/>
            <a:ext cx="1269501" cy="97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276077" y="1583937"/>
            <a:ext cx="3501259" cy="470872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2F3242"/>
                </a:solidFill>
              </a:rPr>
              <a:t>Хто</a:t>
            </a:r>
            <a:r>
              <a:rPr lang="ru-RU" sz="2800" b="1" dirty="0" smtClean="0">
                <a:solidFill>
                  <a:srgbClr val="2F3242"/>
                </a:solidFill>
              </a:rPr>
              <a:t>?</a:t>
            </a: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 smtClean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 smtClean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 smtClean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 smtClean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 smtClean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 smtClean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ru-RU" sz="2000" b="1" dirty="0">
              <a:solidFill>
                <a:srgbClr val="2F3242"/>
              </a:solidFill>
            </a:endParaRPr>
          </a:p>
        </p:txBody>
      </p:sp>
      <p:pic>
        <p:nvPicPr>
          <p:cNvPr id="2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194" y="2277225"/>
            <a:ext cx="1200905" cy="10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795" y="5568177"/>
            <a:ext cx="1716129" cy="72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рач — стоковое фот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1" b="41487" l="30676" r="71404">
                        <a14:foregroundMark x1="48873" y1="33953" x2="48873" y2="33953"/>
                        <a14:foregroundMark x1="49913" y1="35127" x2="49913" y2="35127"/>
                        <a14:foregroundMark x1="46794" y1="6067" x2="46794" y2="6067"/>
                        <a14:foregroundMark x1="44021" y1="6947" x2="44021" y2="6947"/>
                        <a14:foregroundMark x1="49913" y1="6067" x2="49913" y2="6067"/>
                        <a14:foregroundMark x1="53033" y1="6262" x2="53033" y2="6262"/>
                        <a14:foregroundMark x1="63258" y1="37965" x2="63258" y2="37965"/>
                        <a14:foregroundMark x1="63605" y1="40509" x2="63605" y2="40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58" t="4943" r="23898" b="58576"/>
          <a:stretch/>
        </p:blipFill>
        <p:spPr bwMode="auto">
          <a:xfrm>
            <a:off x="6186664" y="2511972"/>
            <a:ext cx="1476389" cy="17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pen Book Beautiful Book Book Decoration Book Illustration PNG , книжный  клипарт, Открытая книга, красивая PNG картинки и пнг рисунок для бесплатной  загруз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88" b="77969" l="5000" r="93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71" y="1217810"/>
            <a:ext cx="1756182" cy="175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Ежик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7086" y="4403739"/>
            <a:ext cx="1215120" cy="107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84" y="114460"/>
            <a:ext cx="1960632" cy="239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Смайлик гифки, анимированные GIF изображения смайлик - скачать гиф картинки  на GIFER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44" y="2764302"/>
            <a:ext cx="2667423" cy="266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17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21523 0.2678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2151 0.05579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-4.81481E-6 L -0.31354 -0.06689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0.3207 0.06227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9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35" t="76721" r="13876" b="13974"/>
          <a:stretch/>
        </p:blipFill>
        <p:spPr>
          <a:xfrm>
            <a:off x="9556643" y="4018187"/>
            <a:ext cx="2005070" cy="171450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62943" y="192996"/>
            <a:ext cx="7530117" cy="8084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Знайдіть </a:t>
            </a:r>
            <a:r>
              <a:rPr lang="uk-UA" sz="3200" b="1" dirty="0"/>
              <a:t>зайвий </a:t>
            </a:r>
            <a:r>
              <a:rPr lang="ru-RU" sz="3200" b="1" dirty="0" smtClean="0"/>
              <a:t>предмет</a:t>
            </a:r>
            <a:endParaRPr lang="ru-RU" sz="3200" b="1" dirty="0"/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9951" y="7938"/>
            <a:ext cx="1880836" cy="229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5" t="66250" r="78386" b="24445"/>
          <a:stretch/>
        </p:blipFill>
        <p:spPr>
          <a:xfrm>
            <a:off x="1054100" y="2156315"/>
            <a:ext cx="2005070" cy="171450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95" t="66469" r="61716" b="24226"/>
          <a:stretch/>
        </p:blipFill>
        <p:spPr>
          <a:xfrm>
            <a:off x="3185607" y="2156315"/>
            <a:ext cx="2005070" cy="171450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51" t="66647" r="45160" b="24048"/>
          <a:stretch/>
        </p:blipFill>
        <p:spPr>
          <a:xfrm>
            <a:off x="5272451" y="2168548"/>
            <a:ext cx="2005070" cy="171450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73" t="66795" r="29238" b="23900"/>
          <a:stretch/>
        </p:blipFill>
        <p:spPr>
          <a:xfrm>
            <a:off x="7414712" y="2168548"/>
            <a:ext cx="2005070" cy="171450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8" t="66795" r="12583" b="23900"/>
          <a:stretch/>
        </p:blipFill>
        <p:spPr>
          <a:xfrm>
            <a:off x="9545797" y="2156315"/>
            <a:ext cx="2005070" cy="171450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</p:pic>
      <p:sp>
        <p:nvSpPr>
          <p:cNvPr id="22" name="Прямоугольная выноска 21"/>
          <p:cNvSpPr/>
          <p:nvPr/>
        </p:nvSpPr>
        <p:spPr>
          <a:xfrm>
            <a:off x="1277995" y="1162553"/>
            <a:ext cx="1781175" cy="838200"/>
          </a:xfrm>
          <a:prstGeom prst="wedgeRectCallout">
            <a:avLst>
              <a:gd name="adj1" fmla="val -32598"/>
              <a:gd name="adj2" fmla="val 897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Хто?</a:t>
            </a:r>
          </a:p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Ведмідь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3297554" y="1184325"/>
            <a:ext cx="1781175" cy="838200"/>
          </a:xfrm>
          <a:prstGeom prst="wedgeRectCallout">
            <a:avLst>
              <a:gd name="adj1" fmla="val -32598"/>
              <a:gd name="adj2" fmla="val 897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Хто? </a:t>
            </a:r>
          </a:p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Сова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5270760" y="1199859"/>
            <a:ext cx="1781175" cy="838200"/>
          </a:xfrm>
          <a:prstGeom prst="wedgeRectCallout">
            <a:avLst>
              <a:gd name="adj1" fmla="val -32598"/>
              <a:gd name="adj2" fmla="val 897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Хто? </a:t>
            </a:r>
          </a:p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Лисиця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7526659" y="1199859"/>
            <a:ext cx="1781175" cy="838200"/>
          </a:xfrm>
          <a:prstGeom prst="wedgeRectCallout">
            <a:avLst>
              <a:gd name="adj1" fmla="val -32598"/>
              <a:gd name="adj2" fmla="val 897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Що? </a:t>
            </a:r>
          </a:p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Велосипед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9693003" y="1157905"/>
            <a:ext cx="1400114" cy="838200"/>
          </a:xfrm>
          <a:prstGeom prst="wedgeRectCallout">
            <a:avLst>
              <a:gd name="adj1" fmla="val -32598"/>
              <a:gd name="adj2" fmla="val 897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Хто? </a:t>
            </a:r>
          </a:p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Тигр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414712" y="2156315"/>
            <a:ext cx="2005070" cy="171450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5" t="75979" r="78386" b="14716"/>
          <a:stretch/>
        </p:blipFill>
        <p:spPr>
          <a:xfrm>
            <a:off x="1054100" y="4012828"/>
            <a:ext cx="2005070" cy="171450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76721" r="62547" b="13974"/>
          <a:stretch/>
        </p:blipFill>
        <p:spPr>
          <a:xfrm>
            <a:off x="3209967" y="4012828"/>
            <a:ext cx="2005070" cy="171450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50" t="76638" r="46361" b="14057"/>
          <a:stretch/>
        </p:blipFill>
        <p:spPr>
          <a:xfrm>
            <a:off x="5322391" y="4008827"/>
            <a:ext cx="2005070" cy="171450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11" t="76851" r="29700" b="13844"/>
          <a:stretch/>
        </p:blipFill>
        <p:spPr>
          <a:xfrm>
            <a:off x="7478977" y="4008827"/>
            <a:ext cx="2005070" cy="171450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</p:pic>
      <p:sp>
        <p:nvSpPr>
          <p:cNvPr id="32" name="Прямоугольник 31"/>
          <p:cNvSpPr/>
          <p:nvPr/>
        </p:nvSpPr>
        <p:spPr>
          <a:xfrm>
            <a:off x="9567489" y="4023546"/>
            <a:ext cx="1983377" cy="1709141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1267889" y="5793429"/>
            <a:ext cx="1781175" cy="838200"/>
          </a:xfrm>
          <a:prstGeom prst="wedgeRectCallout">
            <a:avLst>
              <a:gd name="adj1" fmla="val -32598"/>
              <a:gd name="adj2" fmla="val 897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Що? </a:t>
            </a:r>
          </a:p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Комп'ютер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Прямоугольная выноска 33"/>
          <p:cNvSpPr/>
          <p:nvPr/>
        </p:nvSpPr>
        <p:spPr>
          <a:xfrm>
            <a:off x="3297553" y="5873564"/>
            <a:ext cx="1781175" cy="838200"/>
          </a:xfrm>
          <a:prstGeom prst="wedgeRectCallout">
            <a:avLst>
              <a:gd name="adj1" fmla="val -32598"/>
              <a:gd name="adj2" fmla="val 897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Що? </a:t>
            </a:r>
          </a:p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Телефон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5434338" y="5873564"/>
            <a:ext cx="1781175" cy="838200"/>
          </a:xfrm>
          <a:prstGeom prst="wedgeRectCallout">
            <a:avLst>
              <a:gd name="adj1" fmla="val -32598"/>
              <a:gd name="adj2" fmla="val 897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Що? </a:t>
            </a:r>
          </a:p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Книга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Прямоугольная выноска 35"/>
          <p:cNvSpPr/>
          <p:nvPr/>
        </p:nvSpPr>
        <p:spPr>
          <a:xfrm>
            <a:off x="7590924" y="5784772"/>
            <a:ext cx="1781175" cy="838200"/>
          </a:xfrm>
          <a:prstGeom prst="wedgeRectCallout">
            <a:avLst>
              <a:gd name="adj1" fmla="val -32598"/>
              <a:gd name="adj2" fmla="val 897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Що? </a:t>
            </a:r>
          </a:p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Годинник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Прямоугольная выноска 36"/>
          <p:cNvSpPr/>
          <p:nvPr/>
        </p:nvSpPr>
        <p:spPr>
          <a:xfrm>
            <a:off x="9937977" y="5773100"/>
            <a:ext cx="1612890" cy="838200"/>
          </a:xfrm>
          <a:prstGeom prst="wedgeRectCallout">
            <a:avLst>
              <a:gd name="adj1" fmla="val -32598"/>
              <a:gd name="adj2" fmla="val 897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Хто? </a:t>
            </a:r>
          </a:p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Папуга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15289" y="3985221"/>
            <a:ext cx="10507613" cy="1705140"/>
          </a:xfrm>
          <a:prstGeom prst="rect">
            <a:avLst/>
          </a:prstGeom>
          <a:solidFill>
            <a:srgbClr val="78B6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4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32592</TotalTime>
  <Words>402</Words>
  <Application>Microsoft Office PowerPoint</Application>
  <PresentationFormat>Произвольный</PresentationFormat>
  <Paragraphs>141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1918</cp:revision>
  <dcterms:created xsi:type="dcterms:W3CDTF">2018-01-05T16:38:53Z</dcterms:created>
  <dcterms:modified xsi:type="dcterms:W3CDTF">2023-09-04T18:11:12Z</dcterms:modified>
</cp:coreProperties>
</file>