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8" r:id="rId2"/>
    <p:sldId id="454" r:id="rId3"/>
    <p:sldId id="455" r:id="rId4"/>
    <p:sldId id="452" r:id="rId5"/>
    <p:sldId id="387" r:id="rId6"/>
    <p:sldId id="358" r:id="rId7"/>
    <p:sldId id="360" r:id="rId8"/>
    <p:sldId id="434" r:id="rId9"/>
    <p:sldId id="282" r:id="rId10"/>
    <p:sldId id="433" r:id="rId11"/>
    <p:sldId id="450" r:id="rId12"/>
    <p:sldId id="435" r:id="rId13"/>
    <p:sldId id="436" r:id="rId14"/>
    <p:sldId id="440" r:id="rId15"/>
    <p:sldId id="441" r:id="rId16"/>
    <p:sldId id="445" r:id="rId17"/>
    <p:sldId id="446" r:id="rId18"/>
    <p:sldId id="449" r:id="rId19"/>
    <p:sldId id="352" r:id="rId20"/>
    <p:sldId id="421" r:id="rId21"/>
    <p:sldId id="45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8FB"/>
    <a:srgbClr val="F5F6F9"/>
    <a:srgbClr val="FCFCFE"/>
    <a:srgbClr val="FF5050"/>
    <a:srgbClr val="295FFF"/>
    <a:srgbClr val="F0F2F6"/>
    <a:srgbClr val="78B64E"/>
    <a:srgbClr val="FF66FF"/>
    <a:srgbClr val="CC00CC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89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5.png"/><Relationship Id="rId9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6.wdp"/><Relationship Id="rId7" Type="http://schemas.microsoft.com/office/2007/relationships/hdphoto" Target="../media/hdphoto9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microsoft.com/office/2007/relationships/hdphoto" Target="../media/hdphoto6.wdp"/><Relationship Id="rId7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0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microsoft.com/office/2007/relationships/hdphoto" Target="../media/hdphoto5.wdp"/><Relationship Id="rId7" Type="http://schemas.microsoft.com/office/2007/relationships/hdphoto" Target="../media/hdphoto1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6.wdp"/><Relationship Id="rId10" Type="http://schemas.microsoft.com/office/2007/relationships/hdphoto" Target="../media/hdphoto13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38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5ds3c5pk22" TargetMode="External"/><Relationship Id="rId5" Type="http://schemas.microsoft.com/office/2007/relationships/hdphoto" Target="../media/hdphoto14.wdp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12" Type="http://schemas.microsoft.com/office/2007/relationships/hdphoto" Target="../media/hdphoto7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microsoft.com/office/2007/relationships/hdphoto" Target="../media/hdphoto4.wdp"/><Relationship Id="rId10" Type="http://schemas.openxmlformats.org/officeDocument/2006/relationships/image" Target="../media/image11.jpeg"/><Relationship Id="rId4" Type="http://schemas.openxmlformats.org/officeDocument/2006/relationships/image" Target="../media/image15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gif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8.gif"/><Relationship Id="rId4" Type="http://schemas.openxmlformats.org/officeDocument/2006/relationships/image" Target="../media/image22.gif"/><Relationship Id="rId9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26441" y="843688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Добукварний</a:t>
            </a:r>
            <a:r>
              <a:rPr lang="uk-UA" sz="2800" b="1" dirty="0">
                <a:solidFill>
                  <a:schemeClr val="bg1"/>
                </a:solidFill>
              </a:rPr>
              <a:t> 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12388" y="4734065"/>
            <a:ext cx="8311376" cy="7831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Рядок. Верхня і нижня рядкові лінії 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799" y="806351"/>
            <a:ext cx="5325779" cy="3578258"/>
          </a:xfrm>
          <a:prstGeom prst="round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4" t="1034" r="2264" b="4900"/>
          <a:stretch/>
        </p:blipFill>
        <p:spPr>
          <a:xfrm>
            <a:off x="4594509" y="1558164"/>
            <a:ext cx="3279491" cy="4949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950055" y="1277252"/>
            <a:ext cx="2964914" cy="275559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68639" y="290051"/>
            <a:ext cx="10715702" cy="7876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</a:t>
            </a:r>
            <a:r>
              <a:rPr lang="uk-UA" sz="3600" b="1" dirty="0" smtClean="0">
                <a:solidFill>
                  <a:schemeClr val="bg1"/>
                </a:solidFill>
              </a:rPr>
              <a:t>посередині </a:t>
            </a:r>
            <a:r>
              <a:rPr lang="uk-UA" sz="3600" b="1" dirty="0">
                <a:solidFill>
                  <a:schemeClr val="bg1"/>
                </a:solidFill>
              </a:rPr>
              <a:t>сторінки </a:t>
            </a:r>
            <a:r>
              <a:rPr lang="uk-UA" sz="3600" b="1" dirty="0" smtClean="0">
                <a:solidFill>
                  <a:schemeClr val="bg1"/>
                </a:solidFill>
              </a:rPr>
              <a:t>зошита? 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14539" y="5609482"/>
            <a:ext cx="1054100" cy="124851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8429423" y="3827328"/>
            <a:ext cx="2875505" cy="265952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868301" y="2691756"/>
            <a:ext cx="3005699" cy="2271144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D:\1 клас\1. Навчання грамоти\Уроки 2023\Письмо\003 - Рядок. Верхня і нижня рядкові лінії\2023-08-22_220216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20" y="1277252"/>
            <a:ext cx="5828379" cy="437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655050"/>
            <a:ext cx="2693920" cy="277924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11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2864057" y="2905312"/>
            <a:ext cx="8892514" cy="8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1258968" y="388716"/>
            <a:ext cx="10491622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Пишемо в робочому </a:t>
            </a:r>
            <a:r>
              <a:rPr lang="uk-UA" sz="2800" b="1" dirty="0" smtClean="0">
                <a:solidFill>
                  <a:schemeClr val="bg1"/>
                </a:solidFill>
              </a:rPr>
              <a:t>рядку рамочки, схожі на штахети паркану.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23574" y="5727328"/>
            <a:ext cx="1266506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2881986" y="4488675"/>
            <a:ext cx="8874585" cy="30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3603646" y="2914299"/>
            <a:ext cx="1" cy="162681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482050" y="2946565"/>
            <a:ext cx="280" cy="5423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603646" y="2811303"/>
            <a:ext cx="61856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75167" y="2919059"/>
            <a:ext cx="939550" cy="630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615151" y="2938258"/>
            <a:ext cx="1668" cy="55898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486668" y="2914299"/>
            <a:ext cx="0" cy="160468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569487" y="4686987"/>
            <a:ext cx="65272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3603647" y="4508390"/>
            <a:ext cx="904743" cy="574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5005216" y="2892168"/>
            <a:ext cx="4106" cy="164007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5005862" y="2919059"/>
            <a:ext cx="913884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5888884" y="2906581"/>
            <a:ext cx="0" cy="16124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5005862" y="4503828"/>
            <a:ext cx="88302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>
            <a:off x="8568645" y="2846012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V="1">
            <a:off x="7763222" y="2890949"/>
            <a:ext cx="1" cy="162681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Овал 65"/>
          <p:cNvSpPr/>
          <p:nvPr/>
        </p:nvSpPr>
        <p:spPr>
          <a:xfrm>
            <a:off x="8562193" y="4419321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11450269" y="2829112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11450269" y="4405940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10567080" y="2838099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10567080" y="4427628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H="1" flipV="1">
            <a:off x="6380550" y="2892168"/>
            <a:ext cx="4106" cy="1640075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6381196" y="2919059"/>
            <a:ext cx="913884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7264218" y="2906581"/>
            <a:ext cx="0" cy="161240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6381196" y="4503828"/>
            <a:ext cx="883022" cy="0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9992341" y="2846012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 flipV="1">
            <a:off x="9186918" y="2890949"/>
            <a:ext cx="1" cy="162681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Овал 77"/>
          <p:cNvSpPr/>
          <p:nvPr/>
        </p:nvSpPr>
        <p:spPr>
          <a:xfrm>
            <a:off x="9985889" y="4419321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6654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000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2864057" y="2897055"/>
            <a:ext cx="8892514" cy="1724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171023" y="541115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Пишемо в робочому рядку.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2881986" y="4488675"/>
            <a:ext cx="8874585" cy="30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3603646" y="2914299"/>
            <a:ext cx="1" cy="16268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482050" y="2946565"/>
            <a:ext cx="280" cy="542366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603646" y="2811303"/>
            <a:ext cx="61856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>
            <a:off x="3575167" y="2919059"/>
            <a:ext cx="939550" cy="630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615151" y="2938258"/>
            <a:ext cx="1668" cy="55898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486668" y="2914299"/>
            <a:ext cx="0" cy="160468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569487" y="4686987"/>
            <a:ext cx="65272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3603647" y="4508390"/>
            <a:ext cx="904743" cy="574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5005216" y="2892168"/>
            <a:ext cx="4106" cy="164007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>
            <a:off x="5005862" y="2919059"/>
            <a:ext cx="913884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V="1">
            <a:off x="5888884" y="2906581"/>
            <a:ext cx="0" cy="16124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5005862" y="4521050"/>
            <a:ext cx="883022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>
            <a:off x="8568645" y="2846012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2" name="Прямая соединительная линия 61"/>
          <p:cNvCxnSpPr/>
          <p:nvPr/>
        </p:nvCxnSpPr>
        <p:spPr>
          <a:xfrm flipV="1">
            <a:off x="7763222" y="2890949"/>
            <a:ext cx="1" cy="162681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Овал 65"/>
          <p:cNvSpPr/>
          <p:nvPr/>
        </p:nvSpPr>
        <p:spPr>
          <a:xfrm>
            <a:off x="8562193" y="4419321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11450269" y="2829112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11450269" y="4405940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Овал 74"/>
          <p:cNvSpPr/>
          <p:nvPr/>
        </p:nvSpPr>
        <p:spPr>
          <a:xfrm>
            <a:off x="10567080" y="2838099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Овал 75"/>
          <p:cNvSpPr/>
          <p:nvPr/>
        </p:nvSpPr>
        <p:spPr>
          <a:xfrm>
            <a:off x="10567080" y="4427628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 flipH="1" flipV="1">
            <a:off x="6380550" y="2892168"/>
            <a:ext cx="4106" cy="164007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flipH="1">
            <a:off x="6381196" y="2919059"/>
            <a:ext cx="913884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flipV="1">
            <a:off x="7264218" y="2906581"/>
            <a:ext cx="0" cy="161240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flipH="1">
            <a:off x="6381196" y="4521153"/>
            <a:ext cx="883022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Овал 72"/>
          <p:cNvSpPr/>
          <p:nvPr/>
        </p:nvSpPr>
        <p:spPr>
          <a:xfrm>
            <a:off x="9992341" y="2846012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7" name="Прямая соединительная линия 76"/>
          <p:cNvCxnSpPr/>
          <p:nvPr/>
        </p:nvCxnSpPr>
        <p:spPr>
          <a:xfrm flipV="1">
            <a:off x="9186918" y="2890949"/>
            <a:ext cx="1" cy="162681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Овал 77"/>
          <p:cNvSpPr/>
          <p:nvPr/>
        </p:nvSpPr>
        <p:spPr>
          <a:xfrm>
            <a:off x="9985889" y="4419321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5005538" y="2898798"/>
            <a:ext cx="1" cy="16268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V="1">
            <a:off x="5897264" y="2905429"/>
            <a:ext cx="1" cy="16268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flipH="1">
            <a:off x="4977598" y="2919384"/>
            <a:ext cx="939550" cy="630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>
            <a:off x="5003762" y="4508390"/>
            <a:ext cx="904743" cy="574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6373951" y="2898798"/>
            <a:ext cx="1" cy="16268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flipV="1">
            <a:off x="7265677" y="2905429"/>
            <a:ext cx="1" cy="16268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6346011" y="2919384"/>
            <a:ext cx="939550" cy="630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6372175" y="4508390"/>
            <a:ext cx="904743" cy="574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7757242" y="2883100"/>
            <a:ext cx="1" cy="16268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flipV="1">
            <a:off x="8648968" y="2889731"/>
            <a:ext cx="1" cy="16268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flipH="1">
            <a:off x="7729302" y="2903686"/>
            <a:ext cx="939550" cy="630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flipH="1">
            <a:off x="7755466" y="4492692"/>
            <a:ext cx="904743" cy="574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9196615" y="2876469"/>
            <a:ext cx="1" cy="16268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/>
          <p:nvPr/>
        </p:nvCxnSpPr>
        <p:spPr>
          <a:xfrm flipV="1">
            <a:off x="10088341" y="2883100"/>
            <a:ext cx="1" cy="16268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flipH="1">
            <a:off x="9168675" y="2897055"/>
            <a:ext cx="939550" cy="630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9194839" y="4486061"/>
            <a:ext cx="904743" cy="574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V="1">
            <a:off x="10630104" y="2892167"/>
            <a:ext cx="1" cy="16268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flipV="1">
            <a:off x="11521830" y="2898798"/>
            <a:ext cx="1" cy="162681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10602164" y="2912753"/>
            <a:ext cx="939550" cy="630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10628328" y="4501759"/>
            <a:ext cx="904743" cy="574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25" y="1600629"/>
            <a:ext cx="2688325" cy="2773475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82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93261" y="391651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роблять хлопчики? Бесіда.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11" t="34306" r="20800" b="53889"/>
          <a:stretch/>
        </p:blipFill>
        <p:spPr>
          <a:xfrm>
            <a:off x="1770550" y="2527301"/>
            <a:ext cx="9556487" cy="2403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912689" y="1437865"/>
            <a:ext cx="520482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Наведіть олівцем контури прапорців.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50" y="2530264"/>
            <a:ext cx="9696211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922000" y="5552589"/>
            <a:ext cx="660200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Розфарбуйте прапорці кольоровими олівцями.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49" y="2521194"/>
            <a:ext cx="9696211" cy="2447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306937"/>
            <a:ext cx="2152195" cy="222036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0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3173236" y="2897262"/>
            <a:ext cx="8577975" cy="170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3191165" y="4488675"/>
            <a:ext cx="8560046" cy="30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 flipV="1">
            <a:off x="3595575" y="2898493"/>
            <a:ext cx="727948" cy="161927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3441673" y="2965117"/>
            <a:ext cx="231514" cy="47241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3604806" y="2734089"/>
            <a:ext cx="618564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flipH="1">
            <a:off x="4973619" y="2973523"/>
            <a:ext cx="213899" cy="467019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323522" y="2898480"/>
            <a:ext cx="721958" cy="161928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3598542" y="2913328"/>
            <a:ext cx="1446938" cy="158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Овал 58"/>
          <p:cNvSpPr/>
          <p:nvPr/>
        </p:nvSpPr>
        <p:spPr>
          <a:xfrm>
            <a:off x="8827891" y="2846012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Овал 71"/>
          <p:cNvSpPr/>
          <p:nvPr/>
        </p:nvSpPr>
        <p:spPr>
          <a:xfrm>
            <a:off x="10832966" y="2829112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Овал 73"/>
          <p:cNvSpPr/>
          <p:nvPr/>
        </p:nvSpPr>
        <p:spPr>
          <a:xfrm>
            <a:off x="10140640" y="4412475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Овал 72"/>
          <p:cNvSpPr/>
          <p:nvPr/>
        </p:nvSpPr>
        <p:spPr>
          <a:xfrm>
            <a:off x="9432717" y="2846012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H="1" flipV="1">
            <a:off x="5530184" y="2891859"/>
            <a:ext cx="727948" cy="16192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V="1">
            <a:off x="6258131" y="2891846"/>
            <a:ext cx="721958" cy="161928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flipH="1">
            <a:off x="5533151" y="2906694"/>
            <a:ext cx="1446938" cy="1581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 flipV="1">
            <a:off x="7436364" y="2900406"/>
            <a:ext cx="727948" cy="161927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flipH="1" flipV="1">
            <a:off x="5544563" y="2892206"/>
            <a:ext cx="727948" cy="161927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flipV="1">
            <a:off x="6272510" y="2892193"/>
            <a:ext cx="721958" cy="161928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>
            <a:off x="5547530" y="2907041"/>
            <a:ext cx="1446938" cy="158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7440498" y="2898493"/>
            <a:ext cx="727948" cy="161927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V="1">
            <a:off x="8168445" y="2898480"/>
            <a:ext cx="721958" cy="161928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 flipH="1">
            <a:off x="7443465" y="2913328"/>
            <a:ext cx="1446938" cy="158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9489332" y="2900058"/>
            <a:ext cx="727948" cy="161927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flipV="1">
            <a:off x="10217279" y="2900045"/>
            <a:ext cx="721958" cy="161928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>
            <a:off x="9492299" y="2914893"/>
            <a:ext cx="1446938" cy="158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/>
          <p:cNvSpPr/>
          <p:nvPr/>
        </p:nvSpPr>
        <p:spPr>
          <a:xfrm>
            <a:off x="3019145" y="453181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Пишемо </a:t>
            </a:r>
            <a:r>
              <a:rPr lang="uk-UA" sz="2800" b="1" dirty="0">
                <a:solidFill>
                  <a:schemeClr val="bg1"/>
                </a:solidFill>
              </a:rPr>
              <a:t>трикутні прапорці в </a:t>
            </a:r>
            <a:r>
              <a:rPr lang="uk-UA" sz="2800" b="1" dirty="0" smtClean="0">
                <a:solidFill>
                  <a:schemeClr val="bg1"/>
                </a:solidFill>
              </a:rPr>
              <a:t>робочому рядку.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40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48" y="2055212"/>
            <a:ext cx="2685596" cy="277066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1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012336" y="376017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Що роблять </a:t>
            </a:r>
            <a:r>
              <a:rPr lang="uk-UA" sz="2800" b="1" dirty="0" smtClean="0">
                <a:solidFill>
                  <a:schemeClr val="bg1"/>
                </a:solidFill>
              </a:rPr>
              <a:t>дівчатка? </a:t>
            </a:r>
            <a:r>
              <a:rPr lang="uk-UA" sz="2800" b="1" dirty="0">
                <a:solidFill>
                  <a:schemeClr val="bg1"/>
                </a:solidFill>
              </a:rPr>
              <a:t>Бесіда.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07" t="51065" r="21099" b="34012"/>
          <a:stretch/>
        </p:blipFill>
        <p:spPr>
          <a:xfrm>
            <a:off x="2598526" y="2115477"/>
            <a:ext cx="8921536" cy="2827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26" y="2115477"/>
            <a:ext cx="8921536" cy="2827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256828" y="1381960"/>
            <a:ext cx="4745145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Наведіть олівцем контури </a:t>
            </a:r>
            <a:r>
              <a:rPr lang="uk-UA" sz="2400" b="1" dirty="0" smtClean="0">
                <a:solidFill>
                  <a:schemeClr val="bg1"/>
                </a:solidFill>
              </a:rPr>
              <a:t>кульок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526" y="2132014"/>
            <a:ext cx="8921536" cy="2827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769241" y="5357996"/>
            <a:ext cx="615033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Розфарбуйте кульки кольоровими олівцями</a:t>
            </a:r>
            <a:endParaRPr lang="ru-RU" sz="2400" dirty="0"/>
          </a:p>
        </p:txBody>
      </p:sp>
      <p:pic>
        <p:nvPicPr>
          <p:cNvPr id="1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54448"/>
            <a:ext cx="2282825" cy="2355132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40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3173236" y="2897262"/>
            <a:ext cx="8577975" cy="1703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3380636" y="391651"/>
            <a:ext cx="8732066" cy="6976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Пишемо </a:t>
            </a:r>
            <a:r>
              <a:rPr lang="uk-UA" sz="2800" b="1" dirty="0" smtClean="0">
                <a:solidFill>
                  <a:schemeClr val="bg1"/>
                </a:solidFill>
              </a:rPr>
              <a:t>кружечки в </a:t>
            </a:r>
            <a:r>
              <a:rPr lang="uk-UA" sz="2800" b="1" dirty="0">
                <a:solidFill>
                  <a:schemeClr val="bg1"/>
                </a:solidFill>
              </a:rPr>
              <a:t>робочому рядку.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3191165" y="4488675"/>
            <a:ext cx="8560046" cy="3030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4286337" y="2853987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564523" y="2930986"/>
            <a:ext cx="1574714" cy="157471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 flipH="1">
            <a:off x="3299051" y="3165224"/>
            <a:ext cx="825500" cy="876739"/>
            <a:chOff x="2731104" y="3190895"/>
            <a:chExt cx="857250" cy="914400"/>
          </a:xfrm>
        </p:grpSpPr>
        <p:sp>
          <p:nvSpPr>
            <p:cNvPr id="33" name="Дуга 32"/>
            <p:cNvSpPr/>
            <p:nvPr/>
          </p:nvSpPr>
          <p:spPr>
            <a:xfrm rot="2741952">
              <a:off x="2702529" y="3219470"/>
              <a:ext cx="914400" cy="857250"/>
            </a:xfrm>
            <a:prstGeom prst="arc">
              <a:avLst>
                <a:gd name="adj1" fmla="val 16200000"/>
                <a:gd name="adj2" fmla="val 21567981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4" name="Прямая со стрелкой 33"/>
            <p:cNvCxnSpPr>
              <a:stCxn id="33" idx="2"/>
            </p:cNvCxnSpPr>
            <p:nvPr/>
          </p:nvCxnSpPr>
          <p:spPr>
            <a:xfrm flipH="1">
              <a:off x="3362325" y="3972315"/>
              <a:ext cx="119755" cy="9531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Группа 34"/>
          <p:cNvGrpSpPr/>
          <p:nvPr/>
        </p:nvGrpSpPr>
        <p:grpSpPr>
          <a:xfrm rot="10800000" flipH="1">
            <a:off x="4543111" y="3263118"/>
            <a:ext cx="825500" cy="876739"/>
            <a:chOff x="2731104" y="3190895"/>
            <a:chExt cx="857250" cy="914400"/>
          </a:xfrm>
        </p:grpSpPr>
        <p:sp>
          <p:nvSpPr>
            <p:cNvPr id="36" name="Дуга 35"/>
            <p:cNvSpPr/>
            <p:nvPr/>
          </p:nvSpPr>
          <p:spPr>
            <a:xfrm rot="2741952">
              <a:off x="2702529" y="3219470"/>
              <a:ext cx="914400" cy="857250"/>
            </a:xfrm>
            <a:prstGeom prst="arc">
              <a:avLst>
                <a:gd name="adj1" fmla="val 16200000"/>
                <a:gd name="adj2" fmla="val 21567981"/>
              </a:avLst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37" name="Прямая со стрелкой 36"/>
            <p:cNvCxnSpPr>
              <a:stCxn id="36" idx="2"/>
            </p:cNvCxnSpPr>
            <p:nvPr/>
          </p:nvCxnSpPr>
          <p:spPr>
            <a:xfrm flipH="1">
              <a:off x="3362325" y="3972315"/>
              <a:ext cx="119755" cy="95319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Полилиния 37"/>
          <p:cNvSpPr/>
          <p:nvPr/>
        </p:nvSpPr>
        <p:spPr>
          <a:xfrm>
            <a:off x="4247978" y="2747128"/>
            <a:ext cx="243838" cy="162370"/>
          </a:xfrm>
          <a:custGeom>
            <a:avLst/>
            <a:gdLst>
              <a:gd name="connsiteX0" fmla="*/ 125506 w 243838"/>
              <a:gd name="connsiteY0" fmla="*/ 161365 h 162370"/>
              <a:gd name="connsiteX1" fmla="*/ 80682 w 243838"/>
              <a:gd name="connsiteY1" fmla="*/ 134471 h 162370"/>
              <a:gd name="connsiteX2" fmla="*/ 44823 w 243838"/>
              <a:gd name="connsiteY2" fmla="*/ 98612 h 162370"/>
              <a:gd name="connsiteX3" fmla="*/ 8965 w 243838"/>
              <a:gd name="connsiteY3" fmla="*/ 53788 h 162370"/>
              <a:gd name="connsiteX4" fmla="*/ 0 w 243838"/>
              <a:gd name="connsiteY4" fmla="*/ 26894 h 162370"/>
              <a:gd name="connsiteX5" fmla="*/ 152400 w 243838"/>
              <a:gd name="connsiteY5" fmla="*/ 0 h 162370"/>
              <a:gd name="connsiteX6" fmla="*/ 242047 w 243838"/>
              <a:gd name="connsiteY6" fmla="*/ 8965 h 162370"/>
              <a:gd name="connsiteX7" fmla="*/ 224117 w 243838"/>
              <a:gd name="connsiteY7" fmla="*/ 26894 h 162370"/>
              <a:gd name="connsiteX8" fmla="*/ 206188 w 243838"/>
              <a:gd name="connsiteY8" fmla="*/ 53788 h 162370"/>
              <a:gd name="connsiteX9" fmla="*/ 179294 w 243838"/>
              <a:gd name="connsiteY9" fmla="*/ 71718 h 162370"/>
              <a:gd name="connsiteX10" fmla="*/ 152400 w 243838"/>
              <a:gd name="connsiteY10" fmla="*/ 98612 h 162370"/>
              <a:gd name="connsiteX11" fmla="*/ 125506 w 243838"/>
              <a:gd name="connsiteY11" fmla="*/ 161365 h 16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38" h="162370">
                <a:moveTo>
                  <a:pt x="125506" y="161365"/>
                </a:moveTo>
                <a:cubicBezTo>
                  <a:pt x="113553" y="167341"/>
                  <a:pt x="94436" y="145168"/>
                  <a:pt x="80682" y="134471"/>
                </a:cubicBezTo>
                <a:cubicBezTo>
                  <a:pt x="67339" y="124093"/>
                  <a:pt x="56776" y="110565"/>
                  <a:pt x="44823" y="98612"/>
                </a:cubicBezTo>
                <a:cubicBezTo>
                  <a:pt x="28148" y="81936"/>
                  <a:pt x="20273" y="76404"/>
                  <a:pt x="8965" y="53788"/>
                </a:cubicBezTo>
                <a:cubicBezTo>
                  <a:pt x="4739" y="45336"/>
                  <a:pt x="2988" y="35859"/>
                  <a:pt x="0" y="26894"/>
                </a:cubicBezTo>
                <a:cubicBezTo>
                  <a:pt x="85101" y="-1472"/>
                  <a:pt x="34966" y="10676"/>
                  <a:pt x="152400" y="0"/>
                </a:cubicBezTo>
                <a:cubicBezTo>
                  <a:pt x="182282" y="2988"/>
                  <a:pt x="213928" y="-1580"/>
                  <a:pt x="242047" y="8965"/>
                </a:cubicBezTo>
                <a:cubicBezTo>
                  <a:pt x="249961" y="11933"/>
                  <a:pt x="229397" y="20294"/>
                  <a:pt x="224117" y="26894"/>
                </a:cubicBezTo>
                <a:cubicBezTo>
                  <a:pt x="217386" y="35307"/>
                  <a:pt x="213806" y="46169"/>
                  <a:pt x="206188" y="53788"/>
                </a:cubicBezTo>
                <a:cubicBezTo>
                  <a:pt x="198569" y="61407"/>
                  <a:pt x="187571" y="64820"/>
                  <a:pt x="179294" y="71718"/>
                </a:cubicBezTo>
                <a:cubicBezTo>
                  <a:pt x="169555" y="79834"/>
                  <a:pt x="161365" y="89647"/>
                  <a:pt x="152400" y="98612"/>
                </a:cubicBezTo>
                <a:cubicBezTo>
                  <a:pt x="141322" y="131845"/>
                  <a:pt x="137459" y="155389"/>
                  <a:pt x="125506" y="161365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526026" y="2925402"/>
            <a:ext cx="1574714" cy="1574714"/>
          </a:xfrm>
          <a:prstGeom prst="ellipse">
            <a:avLst/>
          </a:prstGeom>
          <a:noFill/>
          <a:ln w="28575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6252338" y="2836508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>
            <a:off x="6213979" y="2729649"/>
            <a:ext cx="243838" cy="162370"/>
          </a:xfrm>
          <a:custGeom>
            <a:avLst/>
            <a:gdLst>
              <a:gd name="connsiteX0" fmla="*/ 125506 w 243838"/>
              <a:gd name="connsiteY0" fmla="*/ 161365 h 162370"/>
              <a:gd name="connsiteX1" fmla="*/ 80682 w 243838"/>
              <a:gd name="connsiteY1" fmla="*/ 134471 h 162370"/>
              <a:gd name="connsiteX2" fmla="*/ 44823 w 243838"/>
              <a:gd name="connsiteY2" fmla="*/ 98612 h 162370"/>
              <a:gd name="connsiteX3" fmla="*/ 8965 w 243838"/>
              <a:gd name="connsiteY3" fmla="*/ 53788 h 162370"/>
              <a:gd name="connsiteX4" fmla="*/ 0 w 243838"/>
              <a:gd name="connsiteY4" fmla="*/ 26894 h 162370"/>
              <a:gd name="connsiteX5" fmla="*/ 152400 w 243838"/>
              <a:gd name="connsiteY5" fmla="*/ 0 h 162370"/>
              <a:gd name="connsiteX6" fmla="*/ 242047 w 243838"/>
              <a:gd name="connsiteY6" fmla="*/ 8965 h 162370"/>
              <a:gd name="connsiteX7" fmla="*/ 224117 w 243838"/>
              <a:gd name="connsiteY7" fmla="*/ 26894 h 162370"/>
              <a:gd name="connsiteX8" fmla="*/ 206188 w 243838"/>
              <a:gd name="connsiteY8" fmla="*/ 53788 h 162370"/>
              <a:gd name="connsiteX9" fmla="*/ 179294 w 243838"/>
              <a:gd name="connsiteY9" fmla="*/ 71718 h 162370"/>
              <a:gd name="connsiteX10" fmla="*/ 152400 w 243838"/>
              <a:gd name="connsiteY10" fmla="*/ 98612 h 162370"/>
              <a:gd name="connsiteX11" fmla="*/ 125506 w 243838"/>
              <a:gd name="connsiteY11" fmla="*/ 161365 h 16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38" h="162370">
                <a:moveTo>
                  <a:pt x="125506" y="161365"/>
                </a:moveTo>
                <a:cubicBezTo>
                  <a:pt x="113553" y="167341"/>
                  <a:pt x="94436" y="145168"/>
                  <a:pt x="80682" y="134471"/>
                </a:cubicBezTo>
                <a:cubicBezTo>
                  <a:pt x="67339" y="124093"/>
                  <a:pt x="56776" y="110565"/>
                  <a:pt x="44823" y="98612"/>
                </a:cubicBezTo>
                <a:cubicBezTo>
                  <a:pt x="28148" y="81936"/>
                  <a:pt x="20273" y="76404"/>
                  <a:pt x="8965" y="53788"/>
                </a:cubicBezTo>
                <a:cubicBezTo>
                  <a:pt x="4739" y="45336"/>
                  <a:pt x="2988" y="35859"/>
                  <a:pt x="0" y="26894"/>
                </a:cubicBezTo>
                <a:cubicBezTo>
                  <a:pt x="85101" y="-1472"/>
                  <a:pt x="34966" y="10676"/>
                  <a:pt x="152400" y="0"/>
                </a:cubicBezTo>
                <a:cubicBezTo>
                  <a:pt x="182282" y="2988"/>
                  <a:pt x="213928" y="-1580"/>
                  <a:pt x="242047" y="8965"/>
                </a:cubicBezTo>
                <a:cubicBezTo>
                  <a:pt x="249961" y="11933"/>
                  <a:pt x="229397" y="20294"/>
                  <a:pt x="224117" y="26894"/>
                </a:cubicBezTo>
                <a:cubicBezTo>
                  <a:pt x="217386" y="35307"/>
                  <a:pt x="213806" y="46169"/>
                  <a:pt x="206188" y="53788"/>
                </a:cubicBezTo>
                <a:cubicBezTo>
                  <a:pt x="198569" y="61407"/>
                  <a:pt x="187571" y="64820"/>
                  <a:pt x="179294" y="71718"/>
                </a:cubicBezTo>
                <a:cubicBezTo>
                  <a:pt x="169555" y="79834"/>
                  <a:pt x="161365" y="89647"/>
                  <a:pt x="152400" y="98612"/>
                </a:cubicBezTo>
                <a:cubicBezTo>
                  <a:pt x="141322" y="131845"/>
                  <a:pt x="137459" y="155389"/>
                  <a:pt x="125506" y="161365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8210373" y="2836508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>
            <a:off x="8172014" y="2729649"/>
            <a:ext cx="243838" cy="162370"/>
          </a:xfrm>
          <a:custGeom>
            <a:avLst/>
            <a:gdLst>
              <a:gd name="connsiteX0" fmla="*/ 125506 w 243838"/>
              <a:gd name="connsiteY0" fmla="*/ 161365 h 162370"/>
              <a:gd name="connsiteX1" fmla="*/ 80682 w 243838"/>
              <a:gd name="connsiteY1" fmla="*/ 134471 h 162370"/>
              <a:gd name="connsiteX2" fmla="*/ 44823 w 243838"/>
              <a:gd name="connsiteY2" fmla="*/ 98612 h 162370"/>
              <a:gd name="connsiteX3" fmla="*/ 8965 w 243838"/>
              <a:gd name="connsiteY3" fmla="*/ 53788 h 162370"/>
              <a:gd name="connsiteX4" fmla="*/ 0 w 243838"/>
              <a:gd name="connsiteY4" fmla="*/ 26894 h 162370"/>
              <a:gd name="connsiteX5" fmla="*/ 152400 w 243838"/>
              <a:gd name="connsiteY5" fmla="*/ 0 h 162370"/>
              <a:gd name="connsiteX6" fmla="*/ 242047 w 243838"/>
              <a:gd name="connsiteY6" fmla="*/ 8965 h 162370"/>
              <a:gd name="connsiteX7" fmla="*/ 224117 w 243838"/>
              <a:gd name="connsiteY7" fmla="*/ 26894 h 162370"/>
              <a:gd name="connsiteX8" fmla="*/ 206188 w 243838"/>
              <a:gd name="connsiteY8" fmla="*/ 53788 h 162370"/>
              <a:gd name="connsiteX9" fmla="*/ 179294 w 243838"/>
              <a:gd name="connsiteY9" fmla="*/ 71718 h 162370"/>
              <a:gd name="connsiteX10" fmla="*/ 152400 w 243838"/>
              <a:gd name="connsiteY10" fmla="*/ 98612 h 162370"/>
              <a:gd name="connsiteX11" fmla="*/ 125506 w 243838"/>
              <a:gd name="connsiteY11" fmla="*/ 161365 h 16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38" h="162370">
                <a:moveTo>
                  <a:pt x="125506" y="161365"/>
                </a:moveTo>
                <a:cubicBezTo>
                  <a:pt x="113553" y="167341"/>
                  <a:pt x="94436" y="145168"/>
                  <a:pt x="80682" y="134471"/>
                </a:cubicBezTo>
                <a:cubicBezTo>
                  <a:pt x="67339" y="124093"/>
                  <a:pt x="56776" y="110565"/>
                  <a:pt x="44823" y="98612"/>
                </a:cubicBezTo>
                <a:cubicBezTo>
                  <a:pt x="28148" y="81936"/>
                  <a:pt x="20273" y="76404"/>
                  <a:pt x="8965" y="53788"/>
                </a:cubicBezTo>
                <a:cubicBezTo>
                  <a:pt x="4739" y="45336"/>
                  <a:pt x="2988" y="35859"/>
                  <a:pt x="0" y="26894"/>
                </a:cubicBezTo>
                <a:cubicBezTo>
                  <a:pt x="85101" y="-1472"/>
                  <a:pt x="34966" y="10676"/>
                  <a:pt x="152400" y="0"/>
                </a:cubicBezTo>
                <a:cubicBezTo>
                  <a:pt x="182282" y="2988"/>
                  <a:pt x="213928" y="-1580"/>
                  <a:pt x="242047" y="8965"/>
                </a:cubicBezTo>
                <a:cubicBezTo>
                  <a:pt x="249961" y="11933"/>
                  <a:pt x="229397" y="20294"/>
                  <a:pt x="224117" y="26894"/>
                </a:cubicBezTo>
                <a:cubicBezTo>
                  <a:pt x="217386" y="35307"/>
                  <a:pt x="213806" y="46169"/>
                  <a:pt x="206188" y="53788"/>
                </a:cubicBezTo>
                <a:cubicBezTo>
                  <a:pt x="198569" y="61407"/>
                  <a:pt x="187571" y="64820"/>
                  <a:pt x="179294" y="71718"/>
                </a:cubicBezTo>
                <a:cubicBezTo>
                  <a:pt x="169555" y="79834"/>
                  <a:pt x="161365" y="89647"/>
                  <a:pt x="152400" y="98612"/>
                </a:cubicBezTo>
                <a:cubicBezTo>
                  <a:pt x="141322" y="131845"/>
                  <a:pt x="137459" y="155389"/>
                  <a:pt x="125506" y="161365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/>
        </p:nvGrpSpPr>
        <p:grpSpPr>
          <a:xfrm>
            <a:off x="7484061" y="2925402"/>
            <a:ext cx="1733316" cy="1574714"/>
            <a:chOff x="7484061" y="2925402"/>
            <a:chExt cx="1733316" cy="1574714"/>
          </a:xfrm>
        </p:grpSpPr>
        <p:sp>
          <p:nvSpPr>
            <p:cNvPr id="42" name="Овал 41"/>
            <p:cNvSpPr/>
            <p:nvPr/>
          </p:nvSpPr>
          <p:spPr>
            <a:xfrm>
              <a:off x="7484061" y="2925402"/>
              <a:ext cx="1574714" cy="157471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8372540" y="2925402"/>
              <a:ext cx="844837" cy="15521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6" name="Овал 45"/>
          <p:cNvSpPr/>
          <p:nvPr/>
        </p:nvSpPr>
        <p:spPr>
          <a:xfrm>
            <a:off x="10168408" y="2825067"/>
            <a:ext cx="152400" cy="152400"/>
          </a:xfrm>
          <a:prstGeom prst="ellipse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олилиния 46"/>
          <p:cNvSpPr/>
          <p:nvPr/>
        </p:nvSpPr>
        <p:spPr>
          <a:xfrm>
            <a:off x="10130049" y="2718208"/>
            <a:ext cx="243838" cy="162370"/>
          </a:xfrm>
          <a:custGeom>
            <a:avLst/>
            <a:gdLst>
              <a:gd name="connsiteX0" fmla="*/ 125506 w 243838"/>
              <a:gd name="connsiteY0" fmla="*/ 161365 h 162370"/>
              <a:gd name="connsiteX1" fmla="*/ 80682 w 243838"/>
              <a:gd name="connsiteY1" fmla="*/ 134471 h 162370"/>
              <a:gd name="connsiteX2" fmla="*/ 44823 w 243838"/>
              <a:gd name="connsiteY2" fmla="*/ 98612 h 162370"/>
              <a:gd name="connsiteX3" fmla="*/ 8965 w 243838"/>
              <a:gd name="connsiteY3" fmla="*/ 53788 h 162370"/>
              <a:gd name="connsiteX4" fmla="*/ 0 w 243838"/>
              <a:gd name="connsiteY4" fmla="*/ 26894 h 162370"/>
              <a:gd name="connsiteX5" fmla="*/ 152400 w 243838"/>
              <a:gd name="connsiteY5" fmla="*/ 0 h 162370"/>
              <a:gd name="connsiteX6" fmla="*/ 242047 w 243838"/>
              <a:gd name="connsiteY6" fmla="*/ 8965 h 162370"/>
              <a:gd name="connsiteX7" fmla="*/ 224117 w 243838"/>
              <a:gd name="connsiteY7" fmla="*/ 26894 h 162370"/>
              <a:gd name="connsiteX8" fmla="*/ 206188 w 243838"/>
              <a:gd name="connsiteY8" fmla="*/ 53788 h 162370"/>
              <a:gd name="connsiteX9" fmla="*/ 179294 w 243838"/>
              <a:gd name="connsiteY9" fmla="*/ 71718 h 162370"/>
              <a:gd name="connsiteX10" fmla="*/ 152400 w 243838"/>
              <a:gd name="connsiteY10" fmla="*/ 98612 h 162370"/>
              <a:gd name="connsiteX11" fmla="*/ 125506 w 243838"/>
              <a:gd name="connsiteY11" fmla="*/ 161365 h 162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43838" h="162370">
                <a:moveTo>
                  <a:pt x="125506" y="161365"/>
                </a:moveTo>
                <a:cubicBezTo>
                  <a:pt x="113553" y="167341"/>
                  <a:pt x="94436" y="145168"/>
                  <a:pt x="80682" y="134471"/>
                </a:cubicBezTo>
                <a:cubicBezTo>
                  <a:pt x="67339" y="124093"/>
                  <a:pt x="56776" y="110565"/>
                  <a:pt x="44823" y="98612"/>
                </a:cubicBezTo>
                <a:cubicBezTo>
                  <a:pt x="28148" y="81936"/>
                  <a:pt x="20273" y="76404"/>
                  <a:pt x="8965" y="53788"/>
                </a:cubicBezTo>
                <a:cubicBezTo>
                  <a:pt x="4739" y="45336"/>
                  <a:pt x="2988" y="35859"/>
                  <a:pt x="0" y="26894"/>
                </a:cubicBezTo>
                <a:cubicBezTo>
                  <a:pt x="85101" y="-1472"/>
                  <a:pt x="34966" y="10676"/>
                  <a:pt x="152400" y="0"/>
                </a:cubicBezTo>
                <a:cubicBezTo>
                  <a:pt x="182282" y="2988"/>
                  <a:pt x="213928" y="-1580"/>
                  <a:pt x="242047" y="8965"/>
                </a:cubicBezTo>
                <a:cubicBezTo>
                  <a:pt x="249961" y="11933"/>
                  <a:pt x="229397" y="20294"/>
                  <a:pt x="224117" y="26894"/>
                </a:cubicBezTo>
                <a:cubicBezTo>
                  <a:pt x="217386" y="35307"/>
                  <a:pt x="213806" y="46169"/>
                  <a:pt x="206188" y="53788"/>
                </a:cubicBezTo>
                <a:cubicBezTo>
                  <a:pt x="198569" y="61407"/>
                  <a:pt x="187571" y="64820"/>
                  <a:pt x="179294" y="71718"/>
                </a:cubicBezTo>
                <a:cubicBezTo>
                  <a:pt x="169555" y="79834"/>
                  <a:pt x="161365" y="89647"/>
                  <a:pt x="152400" y="98612"/>
                </a:cubicBezTo>
                <a:cubicBezTo>
                  <a:pt x="141322" y="131845"/>
                  <a:pt x="137459" y="155389"/>
                  <a:pt x="125506" y="161365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526026" y="2925402"/>
            <a:ext cx="1574714" cy="157471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/>
          <p:cNvSpPr/>
          <p:nvPr/>
        </p:nvSpPr>
        <p:spPr>
          <a:xfrm>
            <a:off x="7484061" y="2928459"/>
            <a:ext cx="1574714" cy="157471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Овал 48"/>
          <p:cNvSpPr/>
          <p:nvPr/>
        </p:nvSpPr>
        <p:spPr>
          <a:xfrm>
            <a:off x="9442096" y="2923341"/>
            <a:ext cx="1574714" cy="157471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9" y="1781531"/>
            <a:ext cx="2554968" cy="263589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2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 animBg="1"/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4" t="1034" r="2264" b="4900"/>
          <a:stretch/>
        </p:blipFill>
        <p:spPr>
          <a:xfrm>
            <a:off x="4594509" y="1558164"/>
            <a:ext cx="3421257" cy="5163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438400" y="294834"/>
            <a:ext cx="9179002" cy="81550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Що </a:t>
            </a:r>
            <a:r>
              <a:rPr lang="uk-UA" sz="3600" b="1" dirty="0">
                <a:solidFill>
                  <a:schemeClr val="bg1"/>
                </a:solidFill>
              </a:rPr>
              <a:t>зображено </a:t>
            </a:r>
            <a:r>
              <a:rPr lang="uk-UA" sz="3600" b="1" dirty="0" smtClean="0">
                <a:solidFill>
                  <a:schemeClr val="bg1"/>
                </a:solidFill>
              </a:rPr>
              <a:t>внизу </a:t>
            </a:r>
            <a:r>
              <a:rPr lang="uk-UA" sz="3600" b="1" dirty="0">
                <a:solidFill>
                  <a:schemeClr val="bg1"/>
                </a:solidFill>
              </a:rPr>
              <a:t>сторінки </a:t>
            </a:r>
            <a:r>
              <a:rPr lang="uk-UA" sz="3600" b="1" dirty="0" smtClean="0">
                <a:solidFill>
                  <a:schemeClr val="bg1"/>
                </a:solidFill>
              </a:rPr>
              <a:t>зошита? 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53952" y="5727328"/>
            <a:ext cx="110805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02287" y="5333899"/>
            <a:ext cx="3005699" cy="1129430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31" t="72682" r="26231" b="11502"/>
          <a:stretch/>
        </p:blipFill>
        <p:spPr>
          <a:xfrm>
            <a:off x="2899611" y="1915753"/>
            <a:ext cx="8401532" cy="3186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054100" y="1235126"/>
            <a:ext cx="538666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Знайдіть на малюнку однакові кульки.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58569" y="1235125"/>
            <a:ext cx="441992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Наведіть кульки за крапочками</a:t>
            </a:r>
            <a:endParaRPr lang="ru-RU" sz="2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29" y="1885323"/>
            <a:ext cx="8401532" cy="3186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74" y="1635161"/>
            <a:ext cx="2372561" cy="386230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439886" y="5302215"/>
            <a:ext cx="7326086" cy="5964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Розфарбуйте однакові кульки одним кольором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29" y="1865366"/>
            <a:ext cx="8401532" cy="318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98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8" grpId="2" animBg="1"/>
      <p:bldP spid="18" grpId="3" animBg="1"/>
      <p:bldP spid="2" grpId="0" animBg="1"/>
      <p:bldP spid="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148736" y="509276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Словникова робота  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426743"/>
            <a:ext cx="4527932" cy="2677656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я 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 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рхн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я 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я</a:t>
            </a:r>
            <a:endParaRPr lang="uk-UA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жн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я 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я</a:t>
            </a:r>
            <a:endParaRPr lang="uk-UA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б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 р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endParaRPr lang="uk-UA" sz="4000" b="1" dirty="0" smtClean="0">
              <a:solidFill>
                <a:srgbClr val="FF5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13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2174136" y="496465"/>
            <a:ext cx="8811364" cy="5871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2800" b="1" dirty="0">
                <a:solidFill>
                  <a:schemeClr val="bg1"/>
                </a:solidFill>
              </a:rPr>
              <a:t>Online </a:t>
            </a:r>
            <a:r>
              <a:rPr lang="uk-UA" altLang="uk-UA" sz="2800" b="1" dirty="0">
                <a:solidFill>
                  <a:schemeClr val="bg1"/>
                </a:solidFill>
              </a:rPr>
              <a:t>завдання</a:t>
            </a:r>
            <a:endParaRPr lang="en-US" altLang="uk-UA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s://learningapps.org/qrcode.php?id=p5ds3c5pk2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317" y="2225408"/>
            <a:ext cx="1145753" cy="114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Скругленный прямоугольник 32"/>
          <p:cNvSpPr/>
          <p:nvPr/>
        </p:nvSpPr>
        <p:spPr>
          <a:xfrm>
            <a:off x="6440260" y="1835058"/>
            <a:ext cx="5181893" cy="255660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19284" y="479632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Організація класу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19888" y="1978311"/>
            <a:ext cx="48226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Calibri" panose="020F0502020204030204" pitchFamily="34" charset="0"/>
              </a:rPr>
              <a:t>Ми — </a:t>
            </a:r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сімейка невеличка. Усі друзі — я і ти.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Привітаємось, щоб личка Всі усмішками цвіли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.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</a:endParaRP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4" y="3193283"/>
            <a:ext cx="2628114" cy="335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0" y="3080056"/>
            <a:ext cx="2380068" cy="3468824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416201" y="1554741"/>
            <a:ext cx="5681733" cy="3584329"/>
            <a:chOff x="4537582" y="26504"/>
            <a:chExt cx="5689024" cy="3708004"/>
          </a:xfrm>
        </p:grpSpPr>
        <p:pic>
          <p:nvPicPr>
            <p:cNvPr id="16" name="Picture 4" descr="лето gif - Google Търсене | Летние картинки, Природа, Лето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001" y="34363"/>
              <a:ext cx="5317695" cy="3650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Пластиковое окно ПНГ на Прозрачном Фоне • Скачать PNG Пластиковое окно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582" y="26504"/>
              <a:ext cx="5689024" cy="3708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1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5679" y="494529"/>
            <a:ext cx="8732066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2800" b="1" dirty="0" smtClean="0">
                <a:solidFill>
                  <a:schemeClr val="bg1"/>
                </a:solidFill>
              </a:rPr>
              <a:t>»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16100" y="1950653"/>
            <a:ext cx="7505700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Що нового ви сьогодні дізнались?</a:t>
            </a:r>
            <a:endParaRPr lang="uk-UA" sz="28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Чого ви навчились на уроці?</a:t>
            </a:r>
            <a:endParaRPr lang="uk-UA" sz="2800" b="1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</a:rPr>
              <a:t>Що найбільше вас вразило чи здивувало під час уроку?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err="1" smtClean="0">
                <a:solidFill>
                  <a:schemeClr val="bg1"/>
                </a:solidFill>
              </a:rPr>
              <a:t>Продовжіть</a:t>
            </a:r>
            <a:r>
              <a:rPr lang="uk-UA" sz="2800" b="1" dirty="0" smtClean="0">
                <a:solidFill>
                  <a:schemeClr val="bg1"/>
                </a:solidFill>
              </a:rPr>
              <a:t> речення. Тепер я знаю, що…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3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2"/>
          <a:stretch/>
        </p:blipFill>
        <p:spPr bwMode="auto">
          <a:xfrm flipH="1">
            <a:off x="9621822" y="3147237"/>
            <a:ext cx="2230577" cy="318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99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324021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настрій»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1571" y="1714016"/>
            <a:ext cx="5188712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Я</a:t>
            </a:r>
            <a:r>
              <a:rPr lang="uk-UA" sz="2800" b="1" dirty="0" smtClean="0">
                <a:solidFill>
                  <a:schemeClr val="bg1"/>
                </a:solidFill>
              </a:rPr>
              <a:t> втомився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6" y="66188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4" y="2544761"/>
            <a:ext cx="4564048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Було цікаво на </a:t>
            </a:r>
            <a:r>
              <a:rPr lang="uk-UA" sz="2800" b="1" dirty="0" err="1" smtClean="0">
                <a:solidFill>
                  <a:schemeClr val="bg1"/>
                </a:solidFill>
              </a:rPr>
              <a:t>уроці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4" y="3675613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3" y="3637595"/>
            <a:ext cx="5363275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Дуже сподобалось працювати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3" y="4829106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Трохи відпочину і повернуся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50041" y="269448"/>
            <a:ext cx="7546350" cy="7848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Вправа «Всі готові до уроку</a:t>
            </a:r>
            <a:r>
              <a:rPr lang="uk-UA" sz="2800" b="1" dirty="0" smtClean="0">
                <a:solidFill>
                  <a:schemeClr val="bg1"/>
                </a:solidFill>
              </a:rPr>
              <a:t>»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402" y="1409473"/>
            <a:ext cx="5188712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вушка слухати - головою </a:t>
            </a:r>
            <a:r>
              <a:rPr lang="uk-UA" sz="2800" b="1" dirty="0" smtClean="0">
                <a:solidFill>
                  <a:schemeClr val="bg1"/>
                </a:solidFill>
              </a:rPr>
              <a:t>кивніть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 descr="Агрессивный ребенок - это сегодня не редкость». ЯСЛИ - САД № 69 г. Гродно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256" y="661882"/>
            <a:ext cx="2625199" cy="26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13734" y="2544761"/>
            <a:ext cx="456404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очі бачити – оком моргніть.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1644012"/>
            <a:ext cx="1966433" cy="19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174" y="3675613"/>
            <a:ext cx="2142506" cy="1996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923" y="3637595"/>
            <a:ext cx="5363275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ротики відповідати – посміхніться.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8" y="4314800"/>
            <a:ext cx="2317794" cy="1888574"/>
          </a:xfrm>
          <a:prstGeom prst="rect">
            <a:avLst/>
          </a:prstGeom>
          <a:solidFill>
            <a:srgbClr val="7030A0"/>
          </a:solidFill>
          <a:extLst/>
        </p:spPr>
      </p:pic>
      <p:sp>
        <p:nvSpPr>
          <p:cNvPr id="16" name="TextBox 15"/>
          <p:cNvSpPr txBox="1"/>
          <p:nvPr/>
        </p:nvSpPr>
        <p:spPr>
          <a:xfrm>
            <a:off x="3223903" y="4829106"/>
            <a:ext cx="4564048" cy="95410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>
                <a:solidFill>
                  <a:schemeClr val="bg1"/>
                </a:solidFill>
              </a:rPr>
              <a:t>Чи готові ваші ручки писати – рукою махніть.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2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209800" y="380765"/>
            <a:ext cx="9232568" cy="8239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Пригадайте, як правильно сидіти за партою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6" t="6297" r="14222" b="62777"/>
          <a:stretch/>
        </p:blipFill>
        <p:spPr>
          <a:xfrm>
            <a:off x="3463141" y="1550790"/>
            <a:ext cx="7391399" cy="4073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77" t="58230" r="15290" b="12260"/>
          <a:stretch/>
        </p:blipFill>
        <p:spPr>
          <a:xfrm>
            <a:off x="3463141" y="1513210"/>
            <a:ext cx="7693031" cy="4148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245934" y="380765"/>
            <a:ext cx="9196434" cy="802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Пригадайте, </a:t>
            </a:r>
            <a:r>
              <a:rPr lang="uk-UA" sz="3600" b="1" dirty="0" smtClean="0">
                <a:solidFill>
                  <a:schemeClr val="bg1"/>
                </a:solidFill>
              </a:rPr>
              <a:t>як правильно тримати зошит?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8" t="38889" r="14748" b="42408"/>
          <a:stretch/>
        </p:blipFill>
        <p:spPr>
          <a:xfrm>
            <a:off x="3463140" y="1550790"/>
            <a:ext cx="7693031" cy="4073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09800" y="380765"/>
            <a:ext cx="9232568" cy="8026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Пригадайте, </a:t>
            </a:r>
            <a:r>
              <a:rPr lang="uk-UA" sz="2800" b="1" dirty="0" smtClean="0">
                <a:solidFill>
                  <a:schemeClr val="bg1"/>
                </a:solidFill>
              </a:rPr>
              <a:t>як правильно тримати ручку?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63141" y="5662177"/>
            <a:ext cx="1925143" cy="4616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Лівою рукою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988976" y="5662177"/>
            <a:ext cx="2167196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Правою рукою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008872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79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1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800" y="1863160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446920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407693"/>
            <a:ext cx="4527932" cy="2677656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endParaRPr lang="uk-UA" sz="800" b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я 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 </a:t>
            </a: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в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е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рхн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 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я</a:t>
            </a:r>
            <a:endParaRPr lang="uk-UA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жн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 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л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н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і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я</a:t>
            </a:r>
            <a:endParaRPr lang="uk-UA" sz="40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б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ч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и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й р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я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д</a:t>
            </a:r>
            <a:r>
              <a:rPr lang="uk-UA" sz="4000" b="1" dirty="0">
                <a:solidFill>
                  <a:srgbClr val="FF0000"/>
                </a:solidFill>
                <a:latin typeface="Calibri" panose="020F0502020204030204" pitchFamily="34" charset="0"/>
              </a:rPr>
              <a:t>о</a:t>
            </a:r>
            <a:r>
              <a:rPr lang="uk-UA" sz="40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к</a:t>
            </a:r>
            <a:endParaRPr lang="uk-UA" sz="4000" b="1" dirty="0">
              <a:solidFill>
                <a:srgbClr val="FF5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2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6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20825" y="445746"/>
            <a:ext cx="8756193" cy="6434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35788" y="1518332"/>
            <a:ext cx="5342155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 smtClean="0">
                <a:solidFill>
                  <a:schemeClr val="bg1"/>
                </a:solidFill>
              </a:rPr>
              <a:t>Сьогодні на уроці ми продовжимо вчитися орієнтуватися на сторінках зошита</a:t>
            </a:r>
            <a:r>
              <a:rPr lang="uk-UA" sz="2800" b="1" dirty="0">
                <a:solidFill>
                  <a:schemeClr val="bg1"/>
                </a:solidFill>
              </a:rPr>
              <a:t>; складати речення за </a:t>
            </a:r>
            <a:r>
              <a:rPr lang="uk-UA" sz="2800" b="1" dirty="0" smtClean="0">
                <a:solidFill>
                  <a:schemeClr val="bg1"/>
                </a:solidFill>
              </a:rPr>
              <a:t>малюнками; познайомимося із сіткою зошита – місце, де ми будемо вчитися писати букви.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144366" y="1089165"/>
            <a:ext cx="2869362" cy="26538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8854699" y="3902898"/>
            <a:ext cx="2964914" cy="2755597"/>
          </a:xfrm>
          <a:prstGeom prst="rect">
            <a:avLst/>
          </a:prstGeom>
        </p:spPr>
      </p:pic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276654"/>
            <a:ext cx="3060699" cy="315764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14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4" t="1034" r="2264" b="4900"/>
          <a:stretch/>
        </p:blipFill>
        <p:spPr>
          <a:xfrm>
            <a:off x="4318615" y="1558165"/>
            <a:ext cx="3295322" cy="497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255179" y="1262743"/>
            <a:ext cx="2964914" cy="2755597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471058" y="228364"/>
            <a:ext cx="8509530" cy="113235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за сторінкою зошита</a:t>
            </a:r>
            <a:r>
              <a:rPr lang="uk-UA" sz="3600" b="1" dirty="0">
                <a:solidFill>
                  <a:schemeClr val="bg1"/>
                </a:solidFill>
              </a:rPr>
              <a:t>. </a:t>
            </a:r>
            <a:r>
              <a:rPr lang="uk-UA" sz="3600" b="1" dirty="0" smtClean="0">
                <a:solidFill>
                  <a:schemeClr val="bg1"/>
                </a:solidFill>
              </a:rPr>
              <a:t>Розташування в рядок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255179" y="3959707"/>
            <a:ext cx="2875505" cy="265952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577685" y="1558165"/>
            <a:ext cx="3019427" cy="1284187"/>
          </a:xfrm>
          <a:prstGeom prst="rect">
            <a:avLst/>
          </a:prstGeom>
          <a:solidFill>
            <a:schemeClr val="accent4">
              <a:lumMod val="60000"/>
              <a:lumOff val="40000"/>
              <a:alpha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5" t="6406" r="14903" b="73594"/>
          <a:stretch/>
        </p:blipFill>
        <p:spPr>
          <a:xfrm>
            <a:off x="2133601" y="1916922"/>
            <a:ext cx="7751331" cy="2885533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3" y="228364"/>
            <a:ext cx="2133600" cy="220118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916922"/>
            <a:ext cx="7751331" cy="2882424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667752" y="5286679"/>
            <a:ext cx="378436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uk-UA" sz="2400" b="1" dirty="0">
                <a:solidFill>
                  <a:schemeClr val="bg1"/>
                </a:solidFill>
              </a:rPr>
              <a:t>Обведіть штахети </a:t>
            </a:r>
            <a:r>
              <a:rPr lang="uk-UA" sz="2400" b="1" dirty="0" smtClean="0">
                <a:solidFill>
                  <a:schemeClr val="bg1"/>
                </a:solidFill>
              </a:rPr>
              <a:t>паркану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259286" y="5306245"/>
            <a:ext cx="3441930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Розфарбуйте паркан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5753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2" animBg="1"/>
      <p:bldP spid="1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Прямая соединительная линия 20"/>
          <p:cNvCxnSpPr/>
          <p:nvPr/>
        </p:nvCxnSpPr>
        <p:spPr>
          <a:xfrm flipV="1">
            <a:off x="3572358" y="2867212"/>
            <a:ext cx="7971942" cy="8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2402736" y="391650"/>
            <a:ext cx="8732066" cy="8166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Ознайомлення з рядком для письма. </a:t>
            </a:r>
          </a:p>
        </p:txBody>
      </p:sp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Зошит.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4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18620" y="4874044"/>
            <a:ext cx="2079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Нижня лінія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14204" y="1995749"/>
            <a:ext cx="2888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Верхня лінія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3590287" y="4471893"/>
            <a:ext cx="7954013" cy="89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572358" y="3412436"/>
            <a:ext cx="2676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</a:rPr>
              <a:t>Робочий рядок</a:t>
            </a:r>
          </a:p>
        </p:txBody>
      </p:sp>
      <p:pic>
        <p:nvPicPr>
          <p:cNvPr id="1026" name="Picture 2" descr="7 способов улучшить данные | robot_dream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37" y="2158202"/>
            <a:ext cx="3602979" cy="2702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04" y="2562564"/>
            <a:ext cx="2783567" cy="2871734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8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69336" y="437003"/>
            <a:ext cx="8732066" cy="5577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Руханка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558C5B0-4ED2-459B-8532-FA7A458FC4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210" y="2305876"/>
            <a:ext cx="6900032" cy="30728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D7CDBA-1596-4AC8-AE3C-6D967E8106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249271"/>
            <a:ext cx="1834393" cy="19811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91E0AEC-CE4E-438E-8221-FBAB2C23CD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0" y="4229006"/>
            <a:ext cx="2426445" cy="2469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CE0E24-1BDE-49C0-AC0B-09893BF6E9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563" y="5704110"/>
            <a:ext cx="1022350" cy="1104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03FE00A-A62F-431F-9251-0BA96BDF59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436" y="5704110"/>
            <a:ext cx="1022350" cy="11041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B9B7160-7D90-4EEA-87F7-0EC0C6C689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25" y="3410256"/>
            <a:ext cx="3146289" cy="339799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5C855D78-15F6-4087-B931-E39E18F2F4E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2" y="1127662"/>
            <a:ext cx="2440409" cy="263564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FDE6561-8509-4745-A19A-AF8D96ED94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01" y="890780"/>
            <a:ext cx="1441817" cy="155716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BC73600-2430-421C-9032-69FE63BB19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313" y="988057"/>
            <a:ext cx="1220203" cy="131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1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32398</TotalTime>
  <Words>373</Words>
  <Application>Microsoft Office PowerPoint</Application>
  <PresentationFormat>Произвольный</PresentationFormat>
  <Paragraphs>97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1933</cp:revision>
  <dcterms:created xsi:type="dcterms:W3CDTF">2018-01-05T16:38:53Z</dcterms:created>
  <dcterms:modified xsi:type="dcterms:W3CDTF">2023-09-05T07:01:44Z</dcterms:modified>
</cp:coreProperties>
</file>