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540" r:id="rId2"/>
    <p:sldId id="1541" r:id="rId3"/>
    <p:sldId id="1542" r:id="rId4"/>
    <p:sldId id="1300" r:id="rId5"/>
    <p:sldId id="1533" r:id="rId6"/>
    <p:sldId id="1316" r:id="rId7"/>
    <p:sldId id="1301" r:id="rId8"/>
    <p:sldId id="764" r:id="rId9"/>
    <p:sldId id="1527" r:id="rId10"/>
    <p:sldId id="1431" r:id="rId11"/>
    <p:sldId id="1475" r:id="rId12"/>
    <p:sldId id="1479" r:id="rId13"/>
    <p:sldId id="1516" r:id="rId14"/>
    <p:sldId id="1494" r:id="rId15"/>
    <p:sldId id="1536" r:id="rId16"/>
    <p:sldId id="1543" r:id="rId17"/>
    <p:sldId id="1530" r:id="rId18"/>
    <p:sldId id="1534" r:id="rId19"/>
    <p:sldId id="1532" r:id="rId20"/>
    <p:sldId id="151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CDFF"/>
    <a:srgbClr val="FFB7FF"/>
    <a:srgbClr val="FF3399"/>
    <a:srgbClr val="FF99FF"/>
    <a:srgbClr val="ECDAB2"/>
    <a:srgbClr val="E6CEA0"/>
    <a:srgbClr val="354B80"/>
    <a:srgbClr val="CC85BB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gif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44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1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microsoft.com/office/2007/relationships/hdphoto" Target="../media/hdphoto18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17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19.wdp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2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775639" y="4566446"/>
            <a:ext cx="8925018" cy="1736646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Число і цифра 10. 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Поняття «десятий» </a:t>
            </a:r>
            <a:endParaRPr lang="x-none" sz="4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39" y="1279784"/>
            <a:ext cx="4041474" cy="2748203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043029" y="1279785"/>
            <a:ext cx="3450800" cy="1736646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en-US" sz="3200" b="1" dirty="0" smtClean="0">
                <a:solidFill>
                  <a:schemeClr val="bg1"/>
                </a:solidFill>
              </a:rPr>
              <a:t>31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76372" y="585752"/>
            <a:ext cx="8732066" cy="6334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0465" y="3880508"/>
            <a:ext cx="504256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ми будемо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вивчати  число 10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Навчимося писати 10.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790195" y="3107706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60465" y="1441969"/>
            <a:ext cx="504256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Руки </a:t>
            </a:r>
            <a:r>
              <a:rPr lang="ru-RU" sz="2400" b="1" dirty="0" err="1">
                <a:solidFill>
                  <a:schemeClr val="bg1"/>
                </a:solidFill>
              </a:rPr>
              <a:t>вгору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підніми</a:t>
            </a:r>
            <a:r>
              <a:rPr lang="ru-RU" sz="24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Пальці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швидко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полічи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Зліва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п’ять</a:t>
            </a:r>
            <a:r>
              <a:rPr lang="ru-RU" sz="2400" b="1" dirty="0">
                <a:solidFill>
                  <a:schemeClr val="bg1"/>
                </a:solidFill>
              </a:rPr>
              <a:t> і справа </a:t>
            </a:r>
            <a:r>
              <a:rPr lang="ru-RU" sz="2400" b="1" dirty="0" err="1">
                <a:solidFill>
                  <a:schemeClr val="bg1"/>
                </a:solidFill>
              </a:rPr>
              <a:t>п’ять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Скільки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разом, як </a:t>
            </a:r>
            <a:r>
              <a:rPr lang="ru-RU" sz="2400" b="1" dirty="0" smtClean="0">
                <a:solidFill>
                  <a:schemeClr val="bg1"/>
                </a:solidFill>
              </a:rPr>
              <a:t>сказать?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73820" y="3107706"/>
            <a:ext cx="1926238" cy="5843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Десять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2" descr="https://o.remove.bg/downloads/e02a7a80-7371-4e07-b42c-ca5a0fd9cd9d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9"/>
          <a:stretch/>
        </p:blipFill>
        <p:spPr bwMode="auto">
          <a:xfrm>
            <a:off x="8164287" y="1441969"/>
            <a:ext cx="2195440" cy="25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Notebook Png Download Image - Transparent Spiral Notebook Png, Png Download  - kindpng">
            <a:extLst>
              <a:ext uri="{FF2B5EF4-FFF2-40B4-BE49-F238E27FC236}">
                <a16:creationId xmlns="" xmlns:a16="http://schemas.microsoft.com/office/drawing/2014/main" id="{D5AD11DC-84A9-71AA-734F-555DE1D5D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7134" r="7209" b="9736"/>
          <a:stretch/>
        </p:blipFill>
        <p:spPr bwMode="auto">
          <a:xfrm>
            <a:off x="2768381" y="1277532"/>
            <a:ext cx="872143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16517" y="588689"/>
            <a:ext cx="8732066" cy="6087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Математична казка</a:t>
            </a:r>
          </a:p>
        </p:txBody>
      </p:sp>
      <p:pic>
        <p:nvPicPr>
          <p:cNvPr id="13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040A17F-4157-3D7E-8523-2226ABE97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69" y="2197748"/>
            <a:ext cx="1944497" cy="36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A8F2ED4-E9F5-517C-A16D-1435E9630B0E}"/>
              </a:ext>
            </a:extLst>
          </p:cNvPr>
          <p:cNvSpPr txBox="1"/>
          <p:nvPr/>
        </p:nvSpPr>
        <p:spPr>
          <a:xfrm>
            <a:off x="4452583" y="1585575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rgbClr val="7030A0"/>
                </a:solidFill>
              </a:rPr>
              <a:t>Одиниця і нуль були найближчими сусідами, часто ходили в гості одне до одного. Разом пили чай, їли пироги, дивилися телевізор, співали пісні.</a:t>
            </a:r>
          </a:p>
          <a:p>
            <a:pPr algn="just"/>
            <a:r>
              <a:rPr lang="uk-UA" sz="2000" b="1" dirty="0">
                <a:solidFill>
                  <a:srgbClr val="7030A0"/>
                </a:solidFill>
              </a:rPr>
              <a:t>    Одного весняного дня налетів сердитий вітер і своїм холодним подихом зруйнував будиночок нуля. Гірко плакав нулик. Прийшов він до одиниці, розповів їй про нещастя.</a:t>
            </a:r>
          </a:p>
          <a:p>
            <a:pPr algn="just"/>
            <a:r>
              <a:rPr lang="uk-UA" sz="2000" b="1" dirty="0">
                <a:solidFill>
                  <a:srgbClr val="7030A0"/>
                </a:solidFill>
              </a:rPr>
              <a:t>    А одиниця була доброю, тому запропонувала нулеві оселитися у її будиночку.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Нуль подумав-подумав і погодився. Відтоді всі казали, що у цій хатині живуть дві цифри, які становлять число 10</a:t>
            </a:r>
            <a:r>
              <a:rPr lang="uk-UA" sz="2000" b="1" dirty="0" smtClean="0">
                <a:solidFill>
                  <a:srgbClr val="7030A0"/>
                </a:solidFill>
              </a:rPr>
              <a:t>.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26" name="Picture 2" descr="дом, дома, дизайн иконки">
            <a:extLst>
              <a:ext uri="{FF2B5EF4-FFF2-40B4-BE49-F238E27FC236}">
                <a16:creationId xmlns="" xmlns:a16="http://schemas.microsoft.com/office/drawing/2014/main" id="{0E8F10A6-8749-A4FE-E31E-43700AD9C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36858" r="22167"/>
          <a:stretch/>
        </p:blipFill>
        <p:spPr bwMode="auto">
          <a:xfrm>
            <a:off x="7212978" y="5569856"/>
            <a:ext cx="1496453" cy="7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дом, дома, дизайн иконки">
            <a:extLst>
              <a:ext uri="{FF2B5EF4-FFF2-40B4-BE49-F238E27FC236}">
                <a16:creationId xmlns="" xmlns:a16="http://schemas.microsoft.com/office/drawing/2014/main" id="{4CD8F86D-A3A1-6793-0A79-7570CA633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1493" b="62884"/>
          <a:stretch/>
        </p:blipFill>
        <p:spPr bwMode="auto">
          <a:xfrm>
            <a:off x="7129099" y="5046297"/>
            <a:ext cx="1841559" cy="5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ᐈ Картинки цифры векторные, вектор цифры | скачать на Depositphotos®">
            <a:extLst>
              <a:ext uri="{FF2B5EF4-FFF2-40B4-BE49-F238E27FC236}">
                <a16:creationId xmlns="" xmlns:a16="http://schemas.microsoft.com/office/drawing/2014/main" id="{CE2A5852-262B-18BD-11FC-AD0EF017E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26333" l="6897" r="27126">
                        <a14:foregroundMark x1="20920" y1="5500" x2="20920" y2="5500"/>
                        <a14:foregroundMark x1="14023" y1="4833" x2="14023" y2="4833"/>
                        <a14:foregroundMark x1="25057" y1="7333" x2="25057" y2="7333"/>
                        <a14:foregroundMark x1="23448" y1="9167" x2="23448" y2="9167"/>
                        <a14:foregroundMark x1="11954" y1="20500" x2="11954" y2="20500"/>
                        <a14:foregroundMark x1="8736" y1="20667" x2="873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816" r="70276" b="73522"/>
          <a:stretch/>
        </p:blipFill>
        <p:spPr bwMode="auto">
          <a:xfrm>
            <a:off x="7377552" y="5501586"/>
            <a:ext cx="601430" cy="80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ᐈ Картинки цифры векторные, вектор цифры | скачать на Depositphotos®">
            <a:extLst>
              <a:ext uri="{FF2B5EF4-FFF2-40B4-BE49-F238E27FC236}">
                <a16:creationId xmlns="" xmlns:a16="http://schemas.microsoft.com/office/drawing/2014/main" id="{C8A1BCDB-366A-030E-1C47-E1E8D01E2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67" b="99500" l="48046" r="80230">
                        <a14:foregroundMark x1="68046" y1="76167" x2="68046" y2="76167"/>
                        <a14:foregroundMark x1="58851" y1="76667" x2="58851" y2="76667"/>
                        <a14:foregroundMark x1="76322" y1="81333" x2="76322" y2="81333"/>
                        <a14:foregroundMark x1="77011" y1="82333" x2="77011" y2="82333"/>
                        <a14:foregroundMark x1="50345" y1="89333" x2="50345" y2="89333"/>
                        <a14:foregroundMark x1="48736" y1="89833" x2="48736" y2="89833"/>
                        <a14:foregroundMark x1="49655" y1="90500" x2="49655" y2="90500"/>
                        <a14:foregroundMark x1="58851" y1="95667" x2="58851" y2="95667"/>
                        <a14:foregroundMark x1="68276" y1="95500" x2="68276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30" t="74395" r="19876"/>
          <a:stretch/>
        </p:blipFill>
        <p:spPr bwMode="auto">
          <a:xfrm flipH="1">
            <a:off x="7834568" y="5502259"/>
            <a:ext cx="785733" cy="8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8" descr="Пибоди и Шерман">
            <a:extLst>
              <a:ext uri="{FF2B5EF4-FFF2-40B4-BE49-F238E27FC236}">
                <a16:creationId xmlns="" xmlns:a16="http://schemas.microsoft.com/office/drawing/2014/main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9" y="3035456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FEC31ACA-43F4-8B86-9F46-9F667FF0DD91}"/>
              </a:ext>
            </a:extLst>
          </p:cNvPr>
          <p:cNvSpPr/>
          <p:nvPr/>
        </p:nvSpPr>
        <p:spPr>
          <a:xfrm>
            <a:off x="1041306" y="1456402"/>
            <a:ext cx="4129408" cy="79980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Що зображено на малюнку?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4423AE6F-5C79-E1C7-9A67-3971F621B0F5}"/>
              </a:ext>
            </a:extLst>
          </p:cNvPr>
          <p:cNvSpPr/>
          <p:nvPr/>
        </p:nvSpPr>
        <p:spPr>
          <a:xfrm>
            <a:off x="6668643" y="1915187"/>
            <a:ext cx="1774448" cy="180387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7" name="Picture 6" descr="Подбор циферблатов и стрелок">
            <a:extLst>
              <a:ext uri="{FF2B5EF4-FFF2-40B4-BE49-F238E27FC236}">
                <a16:creationId xmlns="" xmlns:a16="http://schemas.microsoft.com/office/drawing/2014/main" id="{9485473E-6DBD-2620-F3D1-485453D1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73" y="1852178"/>
            <a:ext cx="1929887" cy="19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 зі стрілкою 17">
            <a:extLst>
              <a:ext uri="{FF2B5EF4-FFF2-40B4-BE49-F238E27FC236}">
                <a16:creationId xmlns="" xmlns:a16="http://schemas.microsoft.com/office/drawing/2014/main" id="{5D4D8E6C-394E-AC4F-CB75-C1C583D2CC36}"/>
              </a:ext>
            </a:extLst>
          </p:cNvPr>
          <p:cNvCxnSpPr>
            <a:cxnSpLocks/>
          </p:cNvCxnSpPr>
          <p:nvPr/>
        </p:nvCxnSpPr>
        <p:spPr>
          <a:xfrm flipV="1">
            <a:off x="7553989" y="2256208"/>
            <a:ext cx="0" cy="563733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="" xmlns:a16="http://schemas.microsoft.com/office/drawing/2014/main" id="{5C3F7925-C515-1D0C-F2F9-C9F11465FF61}"/>
              </a:ext>
            </a:extLst>
          </p:cNvPr>
          <p:cNvCxnSpPr>
            <a:cxnSpLocks/>
          </p:cNvCxnSpPr>
          <p:nvPr/>
        </p:nvCxnSpPr>
        <p:spPr>
          <a:xfrm flipH="1" flipV="1">
            <a:off x="7173157" y="2638106"/>
            <a:ext cx="376159" cy="141654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4B3948B3-49BD-F23B-0165-B0F82FB300A6}"/>
              </a:ext>
            </a:extLst>
          </p:cNvPr>
          <p:cNvSpPr/>
          <p:nvPr/>
        </p:nvSpPr>
        <p:spPr>
          <a:xfrm>
            <a:off x="7478192" y="2704300"/>
            <a:ext cx="142251" cy="150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ECAB0E-5658-CE8F-45F4-95DCB726B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9" b="95267" l="5322" r="93681">
                        <a14:foregroundMark x1="80044" y1="74280" x2="80044" y2="74280"/>
                        <a14:foregroundMark x1="68404" y1="53498" x2="68404" y2="53498"/>
                      </a14:backgroundRemoval>
                    </a14:imgEffect>
                  </a14:imgLayer>
                </a14:imgProps>
              </a:ext>
            </a:extLst>
          </a:blip>
          <a:srcRect r="45675"/>
          <a:stretch/>
        </p:blipFill>
        <p:spPr>
          <a:xfrm>
            <a:off x="6770977" y="4006270"/>
            <a:ext cx="1828902" cy="181392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80DF2E6-8AF8-CC51-3E88-A2FF396C7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9" b="95267" l="5322" r="93681">
                        <a14:foregroundMark x1="80044" y1="74280" x2="80044" y2="74280"/>
                        <a14:foregroundMark x1="68404" y1="53498" x2="68404" y2="53498"/>
                      </a14:backgroundRemoval>
                    </a14:imgEffect>
                  </a14:imgLayer>
                </a14:imgProps>
              </a:ext>
            </a:extLst>
          </a:blip>
          <a:srcRect r="45675"/>
          <a:stretch/>
        </p:blipFill>
        <p:spPr>
          <a:xfrm flipH="1">
            <a:off x="8705575" y="4006270"/>
            <a:ext cx="1828902" cy="1813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6E9046-7781-63B1-35A4-3591C6B49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895" l="4545" r="90000">
                        <a14:backgroundMark x1="22045" y1="42857" x2="22045" y2="42857"/>
                        <a14:backgroundMark x1="37273" y1="54355" x2="37273" y2="54355"/>
                        <a14:backgroundMark x1="42500" y1="59930" x2="42500" y2="59930"/>
                        <a14:backgroundMark x1="31591" y1="69686" x2="31591" y2="69686"/>
                        <a14:backgroundMark x1="53636" y1="35889" x2="53636" y2="35889"/>
                        <a14:backgroundMark x1="60455" y1="36237" x2="60455" y2="36237"/>
                        <a14:backgroundMark x1="74545" y1="19164" x2="74545" y2="19164"/>
                        <a14:backgroundMark x1="79773" y1="34495" x2="79773" y2="34495"/>
                        <a14:backgroundMark x1="73864" y1="65157" x2="73864" y2="65157"/>
                        <a14:backgroundMark x1="72727" y1="59930" x2="72727" y2="59930"/>
                        <a14:backgroundMark x1="76364" y1="24739" x2="76364" y2="24739"/>
                        <a14:backgroundMark x1="62727" y1="74216" x2="62727" y2="74216"/>
                        <a14:backgroundMark x1="60682" y1="74564" x2="60682" y2="74564"/>
                        <a14:backgroundMark x1="59545" y1="74564" x2="59545" y2="74564"/>
                        <a14:backgroundMark x1="51818" y1="67596" x2="51818" y2="67596"/>
                        <a14:backgroundMark x1="50000" y1="54007" x2="50000" y2="54007"/>
                        <a14:backgroundMark x1="43864" y1="52265" x2="43864" y2="52265"/>
                        <a14:backgroundMark x1="25227" y1="55052" x2="25227" y2="55052"/>
                        <a14:backgroundMark x1="17045" y1="31359" x2="17045" y2="31359"/>
                        <a14:backgroundMark x1="23409" y1="32404" x2="23409" y2="32404"/>
                        <a14:backgroundMark x1="51591" y1="41812" x2="51591" y2="41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5140" y="1731146"/>
            <a:ext cx="2780924" cy="1813921"/>
          </a:xfrm>
          <a:prstGeom prst="rect">
            <a:avLst/>
          </a:prstGeom>
        </p:spPr>
      </p:pic>
      <p:pic>
        <p:nvPicPr>
          <p:cNvPr id="1028" name="Picture 4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4A14C018-BDD0-F8A6-4E92-A497D863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24" y="3035456"/>
            <a:ext cx="1885290" cy="18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63502" y="461872"/>
            <a:ext cx="8732066" cy="68112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820192"/>
            <a:ext cx="1153886" cy="10652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07CFEC04-AD7C-347D-9EBE-BA3B4FE6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90" y="1957901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DB1920-1C08-6C34-3CB5-17A38B1F5D2A}"/>
              </a:ext>
            </a:extLst>
          </p:cNvPr>
          <p:cNvSpPr txBox="1"/>
          <p:nvPr/>
        </p:nvSpPr>
        <p:spPr>
          <a:xfrm>
            <a:off x="2986760" y="1340249"/>
            <a:ext cx="679838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Скільки капустин є? Скільки стане?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 утворюється число 10?</a:t>
            </a:r>
          </a:p>
        </p:txBody>
      </p:sp>
      <p:pic>
        <p:nvPicPr>
          <p:cNvPr id="21" name="Picture 16" descr="Наклейка PNG - AVATAN PLUS">
            <a:extLst>
              <a:ext uri="{FF2B5EF4-FFF2-40B4-BE49-F238E27FC236}">
                <a16:creationId xmlns="" xmlns:a16="http://schemas.microsoft.com/office/drawing/2014/main" id="{5B8CD309-6C1C-2B3B-2DFE-788FADB2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33" y="4951753"/>
            <a:ext cx="2149455" cy="1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Наклейка PNG - AVATAN PLUS">
            <a:extLst>
              <a:ext uri="{FF2B5EF4-FFF2-40B4-BE49-F238E27FC236}">
                <a16:creationId xmlns="" xmlns:a16="http://schemas.microsoft.com/office/drawing/2014/main" id="{BA94F4D1-88C7-A171-A8D7-DDCC21D0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488" y="4947668"/>
            <a:ext cx="2125333" cy="141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="" xmlns:a16="http://schemas.microsoft.com/office/drawing/2014/main" id="{04AF6E45-859D-7CA6-CC77-398F20359146}"/>
              </a:ext>
            </a:extLst>
          </p:cNvPr>
          <p:cNvSpPr/>
          <p:nvPr/>
        </p:nvSpPr>
        <p:spPr>
          <a:xfrm>
            <a:off x="7716421" y="3570132"/>
            <a:ext cx="806834" cy="843379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="" xmlns:a16="http://schemas.microsoft.com/office/drawing/2014/main" id="{DB4AB25E-9EDC-1E66-F0DC-3B356572F531}"/>
              </a:ext>
            </a:extLst>
          </p:cNvPr>
          <p:cNvSpPr/>
          <p:nvPr/>
        </p:nvSpPr>
        <p:spPr>
          <a:xfrm>
            <a:off x="5004939" y="3570131"/>
            <a:ext cx="806834" cy="843379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="" xmlns:a16="http://schemas.microsoft.com/office/drawing/2014/main" id="{05C8DA29-065D-A1B6-208A-CC6ADEEBD1A6}"/>
              </a:ext>
            </a:extLst>
          </p:cNvPr>
          <p:cNvSpPr/>
          <p:nvPr/>
        </p:nvSpPr>
        <p:spPr>
          <a:xfrm>
            <a:off x="4234888" y="5127433"/>
            <a:ext cx="4495116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+ 1 = 10</a:t>
            </a:r>
          </a:p>
        </p:txBody>
      </p:sp>
      <p:pic>
        <p:nvPicPr>
          <p:cNvPr id="2050" name="Picture 2" descr="клипарт | Записи в рубрике клипарт | Дневник rosinka7304 : LiveInternet -  Российский Сервис Онлайн-Дневников | Ilustrações, Coelhos, Contação de  historia infantil">
            <a:extLst>
              <a:ext uri="{FF2B5EF4-FFF2-40B4-BE49-F238E27FC236}">
                <a16:creationId xmlns="" xmlns:a16="http://schemas.microsoft.com/office/drawing/2014/main" id="{FC39EB50-6809-A606-269E-E2EAEA5B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5144" y="1397958"/>
            <a:ext cx="1953467" cy="28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8AAACFA0-B62D-11D2-6BEE-7DE7E9097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563" y="2823184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7F1F4EBF-4053-13C9-093E-D6FE04DA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1382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30D491D3-5108-20A8-668B-8E05D6BD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0" y="2062927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C6BEE795-46C4-B2A1-698A-281FD532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10" y="2000926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40B79D03-B6DB-4DAB-57E3-E6399DA5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0" y="2738150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AA3094BC-4420-21F3-5A8A-2D2E5185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53" y="2805663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F90313A4-74C9-F7A7-9DCC-DD8D5FA8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08" y="3049100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3CFE914F-AFCB-8D0A-522B-161C4AF2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36" y="3225553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Свежая сочная зеленая капуста | Премиум векторы">
            <a:extLst>
              <a:ext uri="{FF2B5EF4-FFF2-40B4-BE49-F238E27FC236}">
                <a16:creationId xmlns="" xmlns:a16="http://schemas.microsoft.com/office/drawing/2014/main" id="{E96FDF21-34EE-49E8-0947-2B9169C9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9" y="3519415"/>
            <a:ext cx="1730567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63502" y="461872"/>
            <a:ext cx="8732066" cy="68112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820192"/>
            <a:ext cx="1153886" cy="10652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ілінія: фігура 11">
            <a:extLst>
              <a:ext uri="{FF2B5EF4-FFF2-40B4-BE49-F238E27FC236}">
                <a16:creationId xmlns="" xmlns:a16="http://schemas.microsoft.com/office/drawing/2014/main" id="{F722D8BF-842E-9CAA-0FE4-D81F9E9C9C8C}"/>
              </a:ext>
            </a:extLst>
          </p:cNvPr>
          <p:cNvSpPr/>
          <p:nvPr/>
        </p:nvSpPr>
        <p:spPr>
          <a:xfrm>
            <a:off x="2334695" y="1339448"/>
            <a:ext cx="9746915" cy="1346188"/>
          </a:xfrm>
          <a:custGeom>
            <a:avLst/>
            <a:gdLst>
              <a:gd name="connsiteX0" fmla="*/ 205305 w 9746915"/>
              <a:gd name="connsiteY0" fmla="*/ 1007512 h 1346188"/>
              <a:gd name="connsiteX1" fmla="*/ 205305 w 9746915"/>
              <a:gd name="connsiteY1" fmla="*/ 1078632 h 1346188"/>
              <a:gd name="connsiteX2" fmla="*/ 2338905 w 9746915"/>
              <a:gd name="connsiteY2" fmla="*/ 1342792 h 1346188"/>
              <a:gd name="connsiteX3" fmla="*/ 5427545 w 9746915"/>
              <a:gd name="connsiteY3" fmla="*/ 1210712 h 1346188"/>
              <a:gd name="connsiteX4" fmla="*/ 8566985 w 9746915"/>
              <a:gd name="connsiteY4" fmla="*/ 956712 h 1346188"/>
              <a:gd name="connsiteX5" fmla="*/ 9633785 w 9746915"/>
              <a:gd name="connsiteY5" fmla="*/ 72792 h 1346188"/>
              <a:gd name="connsiteX6" fmla="*/ 9664265 w 9746915"/>
              <a:gd name="connsiteY6" fmla="*/ 113432 h 134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46915" h="1346188">
                <a:moveTo>
                  <a:pt x="205305" y="1007512"/>
                </a:moveTo>
                <a:cubicBezTo>
                  <a:pt x="27505" y="1015132"/>
                  <a:pt x="-150295" y="1022752"/>
                  <a:pt x="205305" y="1078632"/>
                </a:cubicBezTo>
                <a:cubicBezTo>
                  <a:pt x="560905" y="1134512"/>
                  <a:pt x="1468532" y="1320779"/>
                  <a:pt x="2338905" y="1342792"/>
                </a:cubicBezTo>
                <a:cubicBezTo>
                  <a:pt x="3209278" y="1364805"/>
                  <a:pt x="4389532" y="1275059"/>
                  <a:pt x="5427545" y="1210712"/>
                </a:cubicBezTo>
                <a:cubicBezTo>
                  <a:pt x="6465558" y="1146365"/>
                  <a:pt x="7865945" y="1146365"/>
                  <a:pt x="8566985" y="956712"/>
                </a:cubicBezTo>
                <a:cubicBezTo>
                  <a:pt x="9268025" y="767059"/>
                  <a:pt x="9633785" y="72792"/>
                  <a:pt x="9633785" y="72792"/>
                </a:cubicBezTo>
                <a:cubicBezTo>
                  <a:pt x="9816665" y="-67755"/>
                  <a:pt x="9740465" y="22838"/>
                  <a:pt x="9664265" y="113432"/>
                </a:cubicBezTo>
              </a:path>
            </a:pathLst>
          </a:cu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Полілінія: фігура 12">
            <a:extLst>
              <a:ext uri="{FF2B5EF4-FFF2-40B4-BE49-F238E27FC236}">
                <a16:creationId xmlns="" xmlns:a16="http://schemas.microsoft.com/office/drawing/2014/main" id="{F5DB66E7-5302-26EA-0FCC-05894D6C4C6E}"/>
              </a:ext>
            </a:extLst>
          </p:cNvPr>
          <p:cNvSpPr/>
          <p:nvPr/>
        </p:nvSpPr>
        <p:spPr>
          <a:xfrm>
            <a:off x="2987040" y="2844800"/>
            <a:ext cx="8950960" cy="1379360"/>
          </a:xfrm>
          <a:custGeom>
            <a:avLst/>
            <a:gdLst>
              <a:gd name="connsiteX0" fmla="*/ 0 w 8950960"/>
              <a:gd name="connsiteY0" fmla="*/ 883920 h 1379360"/>
              <a:gd name="connsiteX1" fmla="*/ 1727200 w 8950960"/>
              <a:gd name="connsiteY1" fmla="*/ 1351280 h 1379360"/>
              <a:gd name="connsiteX2" fmla="*/ 3870960 w 8950960"/>
              <a:gd name="connsiteY2" fmla="*/ 1310640 h 1379360"/>
              <a:gd name="connsiteX3" fmla="*/ 6482080 w 8950960"/>
              <a:gd name="connsiteY3" fmla="*/ 1178560 h 1379360"/>
              <a:gd name="connsiteX4" fmla="*/ 8453120 w 8950960"/>
              <a:gd name="connsiteY4" fmla="*/ 528320 h 1379360"/>
              <a:gd name="connsiteX5" fmla="*/ 8950960 w 8950960"/>
              <a:gd name="connsiteY5" fmla="*/ 0 h 13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50960" h="1379360">
                <a:moveTo>
                  <a:pt x="0" y="883920"/>
                </a:moveTo>
                <a:cubicBezTo>
                  <a:pt x="541020" y="1082040"/>
                  <a:pt x="1082040" y="1280160"/>
                  <a:pt x="1727200" y="1351280"/>
                </a:cubicBezTo>
                <a:cubicBezTo>
                  <a:pt x="2372360" y="1422400"/>
                  <a:pt x="3078480" y="1339427"/>
                  <a:pt x="3870960" y="1310640"/>
                </a:cubicBezTo>
                <a:cubicBezTo>
                  <a:pt x="4663440" y="1281853"/>
                  <a:pt x="5718387" y="1308947"/>
                  <a:pt x="6482080" y="1178560"/>
                </a:cubicBezTo>
                <a:cubicBezTo>
                  <a:pt x="7245773" y="1048173"/>
                  <a:pt x="8041640" y="724747"/>
                  <a:pt x="8453120" y="528320"/>
                </a:cubicBezTo>
                <a:cubicBezTo>
                  <a:pt x="8864600" y="331893"/>
                  <a:pt x="8907780" y="165946"/>
                  <a:pt x="8950960" y="0"/>
                </a:cubicBezTo>
              </a:path>
            </a:pathLst>
          </a:cu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олілінія: фігура 13">
            <a:extLst>
              <a:ext uri="{FF2B5EF4-FFF2-40B4-BE49-F238E27FC236}">
                <a16:creationId xmlns="" xmlns:a16="http://schemas.microsoft.com/office/drawing/2014/main" id="{AD86CA67-3D0D-2DA1-327B-5334C1147E63}"/>
              </a:ext>
            </a:extLst>
          </p:cNvPr>
          <p:cNvSpPr/>
          <p:nvPr/>
        </p:nvSpPr>
        <p:spPr>
          <a:xfrm>
            <a:off x="2580640" y="4368800"/>
            <a:ext cx="9418320" cy="1282123"/>
          </a:xfrm>
          <a:custGeom>
            <a:avLst/>
            <a:gdLst>
              <a:gd name="connsiteX0" fmla="*/ 0 w 9418320"/>
              <a:gd name="connsiteY0" fmla="*/ 711200 h 1282123"/>
              <a:gd name="connsiteX1" fmla="*/ 1524000 w 9418320"/>
              <a:gd name="connsiteY1" fmla="*/ 1219200 h 1282123"/>
              <a:gd name="connsiteX2" fmla="*/ 3789680 w 9418320"/>
              <a:gd name="connsiteY2" fmla="*/ 1229360 h 1282123"/>
              <a:gd name="connsiteX3" fmla="*/ 6817360 w 9418320"/>
              <a:gd name="connsiteY3" fmla="*/ 1239520 h 1282123"/>
              <a:gd name="connsiteX4" fmla="*/ 8321040 w 9418320"/>
              <a:gd name="connsiteY4" fmla="*/ 629920 h 1282123"/>
              <a:gd name="connsiteX5" fmla="*/ 9418320 w 9418320"/>
              <a:gd name="connsiteY5" fmla="*/ 0 h 128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8320" h="1282123">
                <a:moveTo>
                  <a:pt x="0" y="711200"/>
                </a:moveTo>
                <a:cubicBezTo>
                  <a:pt x="446193" y="922020"/>
                  <a:pt x="892387" y="1132840"/>
                  <a:pt x="1524000" y="1219200"/>
                </a:cubicBezTo>
                <a:cubicBezTo>
                  <a:pt x="2155613" y="1305560"/>
                  <a:pt x="3789680" y="1229360"/>
                  <a:pt x="3789680" y="1229360"/>
                </a:cubicBezTo>
                <a:cubicBezTo>
                  <a:pt x="4671907" y="1232747"/>
                  <a:pt x="6062133" y="1339427"/>
                  <a:pt x="6817360" y="1239520"/>
                </a:cubicBezTo>
                <a:cubicBezTo>
                  <a:pt x="7572587" y="1139613"/>
                  <a:pt x="7887547" y="836507"/>
                  <a:pt x="8321040" y="629920"/>
                </a:cubicBezTo>
                <a:cubicBezTo>
                  <a:pt x="8754533" y="423333"/>
                  <a:pt x="9086426" y="211666"/>
                  <a:pt x="9418320" y="0"/>
                </a:cubicBezTo>
              </a:path>
            </a:pathLst>
          </a:cu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/>
          <p:cNvSpPr txBox="1"/>
          <p:nvPr/>
        </p:nvSpPr>
        <p:spPr>
          <a:xfrm>
            <a:off x="1858369" y="1155219"/>
            <a:ext cx="8580078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Домалюй стільки грибів, щоб їх стало по 10 на кожній низці.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Кожний </a:t>
            </a:r>
            <a:r>
              <a:rPr lang="uk-UA" sz="2400" b="1" dirty="0">
                <a:solidFill>
                  <a:srgbClr val="7030A0"/>
                </a:solidFill>
              </a:rPr>
              <a:t>десятий гриб обведи.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74498" y="2147534"/>
            <a:ext cx="2154120" cy="2946863"/>
          </a:xfrm>
          <a:prstGeom prst="rect">
            <a:avLst/>
          </a:prstGeom>
        </p:spPr>
      </p:pic>
      <p:pic>
        <p:nvPicPr>
          <p:cNvPr id="5122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E8112D3C-0159-57E6-8DE1-952420DE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866">
            <a:off x="5306950" y="2459761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772D45D5-E5C7-0DA7-8656-B6B06A634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10590664">
            <a:off x="4312096" y="2402474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CB6D7C9A-878B-9203-C827-60DA9DB1B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2745872">
            <a:off x="2515324" y="2230163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4F3039B4-C395-B9BA-8CF9-6CCF36DC1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197473">
            <a:off x="3377497" y="2400460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243954CC-594E-D8A4-8817-7EF3F09BA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197473">
            <a:off x="6371956" y="2390106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E24AD1FF-3152-925D-0269-483B6D276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10590664">
            <a:off x="7274878" y="2307700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EB6FEA55-9422-EC80-1AE5-C1626492E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8734498">
            <a:off x="8070585" y="2201327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476ECFDE-9649-2D7E-5975-2726B2FE9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866">
            <a:off x="9025215" y="2230519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BF4731BD-68BF-6002-64E1-396827DCC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8698887">
            <a:off x="9926295" y="2114875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6187CE35-D097-A64D-116E-77B191B6D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8734498">
            <a:off x="6412820" y="3836028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E44E61F1-D879-B349-4A19-A3A18D7EA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2822255">
            <a:off x="3218754" y="3639046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4AF14C13-62CE-7B6C-51ED-6AE52755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866">
            <a:off x="4052979" y="3930643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97E6F7E8-1D86-5DFE-6383-8ABC545FE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197473">
            <a:off x="2507496" y="4935541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A2642317-5B0A-D4C6-D308-DA7419E7B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10590664">
            <a:off x="4889193" y="3899345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D94705C4-02E6-5058-69D4-72AEFFE0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866">
            <a:off x="5628994" y="4023898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F93EED4F-4CA1-2DDE-FF17-16E630B2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8698887">
            <a:off x="7250061" y="3804351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D224CAB6-050E-A2EF-247D-77DA0026E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529352">
            <a:off x="7990315" y="3845792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6E1C3FB6-9CAB-0949-B204-2CC2639A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10590664">
            <a:off x="8767445" y="3736246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BAE8BE53-BA19-0A2F-DC09-70941EDBD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10590664">
            <a:off x="9497486" y="3674647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F5CC12F2-65AD-96C8-42F8-02F597D6F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197473">
            <a:off x="10542046" y="3348693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28618219-0A8B-293C-896C-C2A8FDD8F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197473">
            <a:off x="3335945" y="5222046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3090A243-D741-DD73-8826-3787E5EDA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866">
            <a:off x="4235954" y="5411025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D41938DA-69DD-3E8E-FBE6-BD228173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866">
            <a:off x="5228700" y="5375941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943BFF45-8277-5651-1C0B-EDF65D7AE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8734498">
            <a:off x="6016671" y="5187512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3D5605DF-9421-0330-AC14-7452F87AD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42" b="100000" l="47743" r="100000">
                        <a14:foregroundMark x1="78188" y1="83906" x2="78188" y2="83906"/>
                        <a14:foregroundMark x1="78005" y1="89153" x2="78005" y2="89153"/>
                        <a14:foregroundMark x1="76571" y1="80362" x2="76571" y2="80362"/>
                        <a14:foregroundMark x1="70805" y1="75753" x2="70805" y2="75753"/>
                        <a14:foregroundMark x1="79256" y1="77419" x2="79256" y2="77419"/>
                        <a14:foregroundMark x1="84137" y1="74903" x2="84137" y2="74903"/>
                        <a14:foregroundMark x1="77456" y1="89968" x2="77456" y2="89968"/>
                        <a14:foregroundMark x1="74588" y1="92485" x2="74588" y2="92485"/>
                        <a14:foregroundMark x1="76022" y1="84119" x2="76022" y2="84119"/>
                        <a14:foregroundMark x1="73337" y1="79724" x2="73337" y2="79724"/>
                        <a14:foregroundMark x1="71873" y1="76781" x2="71873" y2="76781"/>
                        <a14:foregroundMark x1="68273" y1="74690" x2="68273" y2="74690"/>
                        <a14:foregroundMark x1="74222" y1="78057" x2="74222" y2="78057"/>
                        <a14:foregroundMark x1="78554" y1="78057" x2="78554" y2="78057"/>
                        <a14:foregroundMark x1="78737" y1="82666" x2="78737" y2="82666"/>
                        <a14:foregroundMark x1="78737" y1="90181" x2="78737" y2="90181"/>
                        <a14:foregroundMark x1="77822" y1="93336" x2="77822" y2="93336"/>
                        <a14:foregroundMark x1="76205" y1="86211" x2="76205" y2="86211"/>
                        <a14:foregroundMark x1="74771" y1="88302" x2="74771" y2="88302"/>
                        <a14:foregroundMark x1="74771" y1="82878" x2="74771" y2="82878"/>
                        <a14:foregroundMark x1="74771" y1="82453" x2="74039" y2="82453"/>
                        <a14:foregroundMark x1="73856" y1="75966" x2="73856" y2="75966"/>
                        <a14:foregroundMark x1="79988" y1="79511" x2="79988" y2="79511"/>
                        <a14:foregroundMark x1="81605" y1="78057" x2="81605" y2="78057"/>
                        <a14:foregroundMark x1="80537" y1="81815" x2="80537" y2="81815"/>
                        <a14:foregroundMark x1="84320" y1="78873" x2="84320" y2="78873"/>
                        <a14:foregroundMark x1="81971" y1="78270" x2="81971" y2="78270"/>
                        <a14:foregroundMark x1="75290" y1="75753" x2="75290" y2="75753"/>
                        <a14:foregroundMark x1="69890" y1="74477" x2="69890" y2="74477"/>
                        <a14:foregroundMark x1="74405" y1="83694" x2="74405" y2="83694"/>
                        <a14:foregroundMark x1="75839" y1="89365" x2="75839" y2="89365"/>
                        <a14:foregroundMark x1="78554" y1="86636" x2="78554" y2="86636"/>
                        <a14:foregroundMark x1="81605" y1="80964" x2="81605" y2="80964"/>
                        <a14:foregroundMark x1="83038" y1="77207" x2="83038" y2="77207"/>
                        <a14:foregroundMark x1="77273" y1="86211" x2="77273" y2="86211"/>
                        <a14:foregroundMark x1="79073" y1="85183" x2="79073" y2="85183"/>
                        <a14:foregroundMark x1="79073" y1="89755" x2="79073" y2="89755"/>
                        <a14:foregroundMark x1="78554" y1="95002" x2="78554" y2="95002"/>
                        <a14:foregroundMark x1="76937" y1="95853" x2="76937" y2="95853"/>
                        <a14:foregroundMark x1="74222" y1="95640" x2="74222" y2="95640"/>
                        <a14:foregroundMark x1="74588" y1="91244" x2="74588" y2="90606"/>
                        <a14:foregroundMark x1="73856" y1="86849" x2="73856" y2="86849"/>
                        <a14:foregroundMark x1="74954" y1="88089" x2="74954" y2="88089"/>
                        <a14:foregroundMark x1="74954" y1="93123" x2="75473" y2="93974"/>
                        <a14:foregroundMark x1="76022" y1="95427" x2="76022" y2="95427"/>
                        <a14:backgroundMark x1="54057" y1="77419" x2="54057" y2="77419"/>
                        <a14:backgroundMark x1="54057" y1="77419" x2="54057" y2="77419"/>
                        <a14:backgroundMark x1="68639" y1="53775" x2="68639" y2="53775"/>
                        <a14:backgroundMark x1="67755" y1="53350" x2="67755" y2="53350"/>
                        <a14:backgroundMark x1="70073" y1="84757" x2="70073" y2="84757"/>
                        <a14:backgroundMark x1="70073" y1="84757" x2="70073" y2="84757"/>
                        <a14:backgroundMark x1="94753" y1="56079" x2="94753" y2="56079"/>
                        <a14:backgroundMark x1="90787" y1="53988" x2="90787" y2="53988"/>
                        <a14:backgroundMark x1="86669" y1="53350" x2="86669" y2="53350"/>
                        <a14:backgroundMark x1="54942" y1="62992" x2="54942" y2="62992"/>
                        <a14:backgroundMark x1="67938" y1="79546" x2="67938" y2="79546"/>
                        <a14:backgroundMark x1="66656" y1="77419" x2="66656" y2="77419"/>
                        <a14:backgroundMark x1="71354" y1="92308" x2="71354" y2="92308"/>
                        <a14:backgroundMark x1="70988" y1="89365" x2="70988" y2="89365"/>
                        <a14:backgroundMark x1="63240" y1="75541" x2="63240" y2="75541"/>
                        <a14:backgroundMark x1="55857" y1="72421" x2="55857" y2="72421"/>
                        <a14:backgroundMark x1="58542" y1="58384" x2="58542" y2="58384"/>
                        <a14:backgroundMark x1="63606" y1="55654" x2="63606" y2="55654"/>
                        <a14:backgroundMark x1="80171" y1="63417" x2="80171" y2="63417"/>
                        <a14:backgroundMark x1="82154" y1="53988" x2="82154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80" t="46893" b="-3208"/>
          <a:stretch/>
        </p:blipFill>
        <p:spPr bwMode="auto">
          <a:xfrm rot="10590664">
            <a:off x="6803242" y="5269581"/>
            <a:ext cx="1061243" cy="1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DF64EDB4-17EC-568B-0A9C-67A093740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10197473">
            <a:off x="7595342" y="5308629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BE084F0C-9B5A-758B-1569-AB1F87CDF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9189424">
            <a:off x="8422156" y="5246002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Грибы Бесплатно Png Картинку - Clip Art - Free Transparent PNG Clipart  Images Download">
            <a:extLst>
              <a:ext uri="{FF2B5EF4-FFF2-40B4-BE49-F238E27FC236}">
                <a16:creationId xmlns="" xmlns:a16="http://schemas.microsoft.com/office/drawing/2014/main" id="{92A74341-9905-8C2E-8B24-FDD075FDB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3693"/>
          <a:stretch/>
        </p:blipFill>
        <p:spPr bwMode="auto">
          <a:xfrm rot="9189424">
            <a:off x="9300998" y="5158793"/>
            <a:ext cx="905488" cy="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Грибы - коллекция картинок | Началочка">
            <a:extLst>
              <a:ext uri="{FF2B5EF4-FFF2-40B4-BE49-F238E27FC236}">
                <a16:creationId xmlns="" xmlns:a16="http://schemas.microsoft.com/office/drawing/2014/main" id="{CBCFE5A1-4B88-7511-1456-AC0925C8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8263">
            <a:off x="10223069" y="4867267"/>
            <a:ext cx="1006428" cy="8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3189830E-1284-B763-0619-34F41569EA85}"/>
              </a:ext>
            </a:extLst>
          </p:cNvPr>
          <p:cNvSpPr/>
          <p:nvPr/>
        </p:nvSpPr>
        <p:spPr>
          <a:xfrm>
            <a:off x="10745578" y="1570718"/>
            <a:ext cx="1263752" cy="1436134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8FDD2FA1-EE0D-9D51-F1AD-146CFA80E75E}"/>
              </a:ext>
            </a:extLst>
          </p:cNvPr>
          <p:cNvSpPr/>
          <p:nvPr/>
        </p:nvSpPr>
        <p:spPr>
          <a:xfrm>
            <a:off x="10531088" y="3079624"/>
            <a:ext cx="1263752" cy="1436134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9C471F2F-30DF-5D53-33DD-3E44D154C37B}"/>
              </a:ext>
            </a:extLst>
          </p:cNvPr>
          <p:cNvSpPr/>
          <p:nvPr/>
        </p:nvSpPr>
        <p:spPr>
          <a:xfrm>
            <a:off x="10158309" y="4641741"/>
            <a:ext cx="1263752" cy="1436134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E107687-FA97-49F4-AA87-56BAE5AA6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1658" y="1617268"/>
            <a:ext cx="1457070" cy="1438781"/>
          </a:xfrm>
          <a:prstGeom prst="rect">
            <a:avLst/>
          </a:prstGeom>
        </p:spPr>
      </p:pic>
      <p:sp>
        <p:nvSpPr>
          <p:cNvPr id="54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926617"/>
            <a:ext cx="990600" cy="9313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858369" y="408995"/>
            <a:ext cx="8732066" cy="7099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</a:t>
            </a:r>
            <a:r>
              <a:rPr lang="uk-UA" sz="3600" b="1" dirty="0" smtClean="0">
                <a:solidFill>
                  <a:schemeClr val="bg1"/>
                </a:solidFill>
              </a:rPr>
              <a:t>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407032" y="1353174"/>
            <a:ext cx="3780784" cy="1675573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800" dirty="0"/>
              <a:t>Допиши за </a:t>
            </a:r>
            <a:r>
              <a:rPr lang="uk-UA" sz="2800" dirty="0" smtClean="0"/>
              <a:t>зразком</a:t>
            </a:r>
            <a:endParaRPr lang="ru-RU" sz="2800" dirty="0"/>
          </a:p>
        </p:txBody>
      </p:sp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100" name="Скругленный прямоугольник 99"/>
          <p:cNvSpPr/>
          <p:nvPr/>
        </p:nvSpPr>
        <p:spPr>
          <a:xfrm>
            <a:off x="3466596" y="3673780"/>
            <a:ext cx="8388814" cy="27620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59F47DE6-F50B-C390-98B8-BF0DDF6C6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973449" y="4061750"/>
            <a:ext cx="455016" cy="56766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AD2C9641-F078-6F8D-8F16-119167CC90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284805" y="4023252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291FF268-3A57-ABC5-C1EC-B9559C9DA9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117664" y="4061750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118A4A19-276B-86DF-706C-49F230CA0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429020" y="4023252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1BAC4BCA-DC38-DD94-2C38-B5F43FE9C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34299" y="4061750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95A814EC-CC80-859B-40EC-269309142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545655" y="4023252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B925DEE5-576A-D5C2-0E0B-4ABF615F7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368521" y="4061750"/>
            <a:ext cx="455016" cy="56766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43A1C175-2071-96C6-FB3E-D3DDF7A2CC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679877" y="4023252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498F5334-E720-9965-AEEE-1293B187E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8480899" y="4061750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4C0D2F63-B171-B4E5-81FD-E534C34C18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792255" y="4023252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2E2F01FB-B9EE-ADCC-18CA-65B76097E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9610864" y="4061750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C8E66908-61CC-D272-6485-DA486BB1DD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922220" y="4023252"/>
            <a:ext cx="455016" cy="5676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5CCA2665-0C39-B62C-C8B6-C02EDB7EA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0728862" y="4061750"/>
            <a:ext cx="455016" cy="56766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DC64B830-C335-A4C1-AB60-FD3E5966FC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1040218" y="4023252"/>
            <a:ext cx="455016" cy="56766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0F514875-2D56-1D8F-3624-929533197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973449" y="4803428"/>
            <a:ext cx="455016" cy="56766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2C528FD3-E89F-5BC5-0F69-3F04ABA7A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284805" y="4764930"/>
            <a:ext cx="455016" cy="56766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5E67E52A-1596-EA25-1796-F1F2EF928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117664" y="4803428"/>
            <a:ext cx="455016" cy="567661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="" xmlns:a16="http://schemas.microsoft.com/office/drawing/2014/main" id="{B974B9C4-65EC-1A67-2E26-DB66222DAA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429020" y="4764930"/>
            <a:ext cx="455016" cy="56766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131702F4-56E4-3682-90A9-275E432AD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34299" y="4803428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E441E8E7-406B-C4CA-50EB-94D793DBF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545655" y="4764930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5691456C-F807-2660-4A5D-D9678E23F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368521" y="4803428"/>
            <a:ext cx="455016" cy="567661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BEFC177E-1247-6A63-5333-CCD1E76362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679877" y="4764930"/>
            <a:ext cx="455016" cy="56766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B00D55F7-5684-AB1E-A9B1-2E5381A08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8480899" y="4803428"/>
            <a:ext cx="455016" cy="567661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64112ECB-BEA5-E833-29AD-0ADB7C2B30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792255" y="4764930"/>
            <a:ext cx="455016" cy="567661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A6D001D9-FB85-4AB2-A1D1-C286FC23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9610864" y="4803428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817EBE8E-935A-6C35-604C-E38D7074F5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922220" y="4764930"/>
            <a:ext cx="455016" cy="56766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3BE3B021-25B0-414E-5DAE-191B8E2D6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0728862" y="4803428"/>
            <a:ext cx="455016" cy="56766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9F469A92-1A35-BBA7-1531-37817313C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1040218" y="4764930"/>
            <a:ext cx="455016" cy="567661"/>
          </a:xfrm>
          <a:prstGeom prst="rect">
            <a:avLst/>
          </a:prstGeom>
        </p:spPr>
      </p:pic>
      <p:sp>
        <p:nvSpPr>
          <p:cNvPr id="39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926617"/>
            <a:ext cx="990600" cy="9313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182619" y="422212"/>
            <a:ext cx="8732066" cy="7099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</a:t>
            </a:r>
            <a:r>
              <a:rPr lang="uk-UA" sz="3600" b="1" dirty="0" smtClean="0">
                <a:solidFill>
                  <a:schemeClr val="bg1"/>
                </a:solidFill>
              </a:rPr>
              <a:t>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11" y="1440259"/>
            <a:ext cx="1912953" cy="19129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9F08C95E-6825-6792-A000-5BE01707C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/>
          <a:stretch/>
        </p:blipFill>
        <p:spPr>
          <a:xfrm>
            <a:off x="9610864" y="1440260"/>
            <a:ext cx="1743042" cy="19129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573563" y="1245447"/>
            <a:ext cx="7713437" cy="707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«Засели мешканців» у «числовий будинок» </a:t>
            </a:r>
          </a:p>
          <a:p>
            <a:r>
              <a:rPr lang="uk-UA" dirty="0">
                <a:solidFill>
                  <a:srgbClr val="7030A0"/>
                </a:solidFill>
              </a:rPr>
              <a:t>(запиши пропущені числа та домалюй кружечки).</a:t>
            </a:r>
          </a:p>
        </p:txBody>
      </p:sp>
      <p:graphicFrame>
        <p:nvGraphicFramePr>
          <p:cNvPr id="30" name="Таблиця 4">
            <a:extLst>
              <a:ext uri="{FF2B5EF4-FFF2-40B4-BE49-F238E27FC236}">
                <a16:creationId xmlns="" xmlns:a16="http://schemas.microsoft.com/office/drawing/2014/main" id="{C03243DC-33DA-F6C6-DB6A-D3CEF6763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292631"/>
              </p:ext>
            </p:extLst>
          </p:nvPr>
        </p:nvGraphicFramePr>
        <p:xfrm>
          <a:off x="3908422" y="3500120"/>
          <a:ext cx="6668140" cy="28432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018">
                  <a:extLst>
                    <a:ext uri="{9D8B030D-6E8A-4147-A177-3AD203B41FA5}">
                      <a16:colId xmlns="" xmlns:a16="http://schemas.microsoft.com/office/drawing/2014/main" val="505368888"/>
                    </a:ext>
                  </a:extLst>
                </a:gridCol>
                <a:gridCol w="2579052">
                  <a:extLst>
                    <a:ext uri="{9D8B030D-6E8A-4147-A177-3AD203B41FA5}">
                      <a16:colId xmlns="" xmlns:a16="http://schemas.microsoft.com/office/drawing/2014/main" val="3119039134"/>
                    </a:ext>
                  </a:extLst>
                </a:gridCol>
                <a:gridCol w="2582228">
                  <a:extLst>
                    <a:ext uri="{9D8B030D-6E8A-4147-A177-3AD203B41FA5}">
                      <a16:colId xmlns="" xmlns:a16="http://schemas.microsoft.com/office/drawing/2014/main" val="803161651"/>
                    </a:ext>
                  </a:extLst>
                </a:gridCol>
                <a:gridCol w="751842">
                  <a:extLst>
                    <a:ext uri="{9D8B030D-6E8A-4147-A177-3AD203B41FA5}">
                      <a16:colId xmlns="" xmlns:a16="http://schemas.microsoft.com/office/drawing/2014/main" val="392711361"/>
                    </a:ext>
                  </a:extLst>
                </a:gridCol>
              </a:tblGrid>
              <a:tr h="56865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4588132"/>
                  </a:ext>
                </a:extLst>
              </a:tr>
              <a:tr h="56865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2488397"/>
                  </a:ext>
                </a:extLst>
              </a:tr>
              <a:tr h="56865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269238"/>
                  </a:ext>
                </a:extLst>
              </a:tr>
              <a:tr h="56865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7183946"/>
                  </a:ext>
                </a:extLst>
              </a:tr>
              <a:tr h="56865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7958408"/>
                  </a:ext>
                </a:extLst>
              </a:tr>
            </a:tbl>
          </a:graphicData>
        </a:graphic>
      </p:graphicFrame>
      <p:sp>
        <p:nvSpPr>
          <p:cNvPr id="31" name="Рівнобедрений трикутник 4">
            <a:extLst>
              <a:ext uri="{FF2B5EF4-FFF2-40B4-BE49-F238E27FC236}">
                <a16:creationId xmlns="" xmlns:a16="http://schemas.microsoft.com/office/drawing/2014/main" id="{5245AA28-9004-A173-B79B-2F042801EF9D}"/>
              </a:ext>
            </a:extLst>
          </p:cNvPr>
          <p:cNvSpPr/>
          <p:nvPr/>
        </p:nvSpPr>
        <p:spPr>
          <a:xfrm>
            <a:off x="3491862" y="1984332"/>
            <a:ext cx="7728267" cy="151578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2" name="Скругленный прямоугольник 14">
            <a:extLst>
              <a:ext uri="{FF2B5EF4-FFF2-40B4-BE49-F238E27FC236}">
                <a16:creationId xmlns="" xmlns:a16="http://schemas.microsoft.com/office/drawing/2014/main" id="{2EBCC6D0-8327-E48D-00CB-26F23ADA31D3}"/>
              </a:ext>
            </a:extLst>
          </p:cNvPr>
          <p:cNvSpPr/>
          <p:nvPr/>
        </p:nvSpPr>
        <p:spPr>
          <a:xfrm>
            <a:off x="6818833" y="2333865"/>
            <a:ext cx="1074323" cy="53476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7F5EEBD9-BB4C-9D97-2118-3EF5DC93ADD7}"/>
              </a:ext>
            </a:extLst>
          </p:cNvPr>
          <p:cNvSpPr/>
          <p:nvPr/>
        </p:nvSpPr>
        <p:spPr>
          <a:xfrm>
            <a:off x="6818833" y="29844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993DEF70-1087-392C-70B3-DED3A910084F}"/>
              </a:ext>
            </a:extLst>
          </p:cNvPr>
          <p:cNvSpPr/>
          <p:nvPr/>
        </p:nvSpPr>
        <p:spPr>
          <a:xfrm>
            <a:off x="7058979" y="29844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310705CF-A292-1B32-D497-22C85850D13C}"/>
              </a:ext>
            </a:extLst>
          </p:cNvPr>
          <p:cNvSpPr/>
          <p:nvPr/>
        </p:nvSpPr>
        <p:spPr>
          <a:xfrm>
            <a:off x="7299125" y="29844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A5D6ADE0-142A-11F7-19D0-16F2A377B33D}"/>
              </a:ext>
            </a:extLst>
          </p:cNvPr>
          <p:cNvSpPr/>
          <p:nvPr/>
        </p:nvSpPr>
        <p:spPr>
          <a:xfrm>
            <a:off x="7539271" y="29844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9D44C21F-E533-7C54-A796-B3A640B5F96E}"/>
              </a:ext>
            </a:extLst>
          </p:cNvPr>
          <p:cNvSpPr/>
          <p:nvPr/>
        </p:nvSpPr>
        <p:spPr>
          <a:xfrm>
            <a:off x="7776208" y="29844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71C425B4-7CA0-400F-4EDE-232DAE121C84}"/>
              </a:ext>
            </a:extLst>
          </p:cNvPr>
          <p:cNvSpPr/>
          <p:nvPr/>
        </p:nvSpPr>
        <p:spPr>
          <a:xfrm>
            <a:off x="6818833" y="3211781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FEEC9E71-92CF-D6C1-F81F-AD076BB37566}"/>
              </a:ext>
            </a:extLst>
          </p:cNvPr>
          <p:cNvSpPr/>
          <p:nvPr/>
        </p:nvSpPr>
        <p:spPr>
          <a:xfrm>
            <a:off x="7058979" y="3211781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97A2C092-C5D8-A495-E1E8-2AC61DDA11DA}"/>
              </a:ext>
            </a:extLst>
          </p:cNvPr>
          <p:cNvSpPr/>
          <p:nvPr/>
        </p:nvSpPr>
        <p:spPr>
          <a:xfrm>
            <a:off x="7299125" y="3211781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4A41BF27-3F61-9CA8-8C20-8239FACD7D25}"/>
              </a:ext>
            </a:extLst>
          </p:cNvPr>
          <p:cNvSpPr/>
          <p:nvPr/>
        </p:nvSpPr>
        <p:spPr>
          <a:xfrm>
            <a:off x="7539271" y="3211781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E5991E5C-2A5A-398F-D511-F9444C1D37BB}"/>
              </a:ext>
            </a:extLst>
          </p:cNvPr>
          <p:cNvSpPr/>
          <p:nvPr/>
        </p:nvSpPr>
        <p:spPr>
          <a:xfrm>
            <a:off x="7776208" y="3211781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9A0981DE-B8BE-468E-0F38-8B227905EC94}"/>
              </a:ext>
            </a:extLst>
          </p:cNvPr>
          <p:cNvSpPr/>
          <p:nvPr/>
        </p:nvSpPr>
        <p:spPr>
          <a:xfrm>
            <a:off x="8527890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659785C-5227-F4A8-171C-C4E7B04AD8D8}"/>
              </a:ext>
            </a:extLst>
          </p:cNvPr>
          <p:cNvSpPr/>
          <p:nvPr/>
        </p:nvSpPr>
        <p:spPr>
          <a:xfrm>
            <a:off x="8768036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9ACF3830-C29B-81EE-06C9-199995F6AF58}"/>
              </a:ext>
            </a:extLst>
          </p:cNvPr>
          <p:cNvSpPr/>
          <p:nvPr/>
        </p:nvSpPr>
        <p:spPr>
          <a:xfrm>
            <a:off x="9008182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8658E5BE-63DE-EAA4-37A3-0B6F0AF4827E}"/>
              </a:ext>
            </a:extLst>
          </p:cNvPr>
          <p:cNvSpPr/>
          <p:nvPr/>
        </p:nvSpPr>
        <p:spPr>
          <a:xfrm>
            <a:off x="9248328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24E4971C-3F72-743D-EDDB-BC440245B1B9}"/>
              </a:ext>
            </a:extLst>
          </p:cNvPr>
          <p:cNvSpPr/>
          <p:nvPr/>
        </p:nvSpPr>
        <p:spPr>
          <a:xfrm>
            <a:off x="9485265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5633730-8269-2A84-CA7A-7B86DBF24DB6}"/>
              </a:ext>
            </a:extLst>
          </p:cNvPr>
          <p:cNvSpPr/>
          <p:nvPr/>
        </p:nvSpPr>
        <p:spPr>
          <a:xfrm>
            <a:off x="6386519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924E58E0-1A6C-BCE2-AC74-1B49BE94F1BB}"/>
              </a:ext>
            </a:extLst>
          </p:cNvPr>
          <p:cNvSpPr/>
          <p:nvPr/>
        </p:nvSpPr>
        <p:spPr>
          <a:xfrm>
            <a:off x="6626665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CC388233-9123-CE58-B467-780DD40EC61A}"/>
              </a:ext>
            </a:extLst>
          </p:cNvPr>
          <p:cNvSpPr/>
          <p:nvPr/>
        </p:nvSpPr>
        <p:spPr>
          <a:xfrm>
            <a:off x="6863602" y="361593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42B9A9D5-868A-76A7-565E-7C4934E0D810}"/>
              </a:ext>
            </a:extLst>
          </p:cNvPr>
          <p:cNvSpPr/>
          <p:nvPr/>
        </p:nvSpPr>
        <p:spPr>
          <a:xfrm>
            <a:off x="5906227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A176D2F3-BF18-FEB3-0FE9-96EAC27FF728}"/>
              </a:ext>
            </a:extLst>
          </p:cNvPr>
          <p:cNvSpPr/>
          <p:nvPr/>
        </p:nvSpPr>
        <p:spPr>
          <a:xfrm>
            <a:off x="6146373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DA3D940E-A241-D2B4-C884-1E6696DAF74D}"/>
              </a:ext>
            </a:extLst>
          </p:cNvPr>
          <p:cNvSpPr/>
          <p:nvPr/>
        </p:nvSpPr>
        <p:spPr>
          <a:xfrm>
            <a:off x="6386519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ABE828CF-DE9B-9F6F-D189-E014CB763534}"/>
              </a:ext>
            </a:extLst>
          </p:cNvPr>
          <p:cNvSpPr/>
          <p:nvPr/>
        </p:nvSpPr>
        <p:spPr>
          <a:xfrm>
            <a:off x="6626665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712A0459-B494-E608-69B4-2456192DAD11}"/>
              </a:ext>
            </a:extLst>
          </p:cNvPr>
          <p:cNvSpPr/>
          <p:nvPr/>
        </p:nvSpPr>
        <p:spPr>
          <a:xfrm>
            <a:off x="6863602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D6C01241-7C84-1909-7608-B542306AD1E2}"/>
              </a:ext>
            </a:extLst>
          </p:cNvPr>
          <p:cNvSpPr/>
          <p:nvPr/>
        </p:nvSpPr>
        <p:spPr>
          <a:xfrm>
            <a:off x="6386519" y="4407948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92FA1717-E51E-6B04-A564-56305629D3D4}"/>
              </a:ext>
            </a:extLst>
          </p:cNvPr>
          <p:cNvSpPr/>
          <p:nvPr/>
        </p:nvSpPr>
        <p:spPr>
          <a:xfrm>
            <a:off x="6626665" y="4407948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674428A0-4E8F-1CE5-7AE1-2047AF522A8B}"/>
              </a:ext>
            </a:extLst>
          </p:cNvPr>
          <p:cNvSpPr/>
          <p:nvPr/>
        </p:nvSpPr>
        <p:spPr>
          <a:xfrm>
            <a:off x="6863602" y="4407948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F6108245-B90B-5517-DAD8-F3D7C7A29345}"/>
              </a:ext>
            </a:extLst>
          </p:cNvPr>
          <p:cNvSpPr/>
          <p:nvPr/>
        </p:nvSpPr>
        <p:spPr>
          <a:xfrm>
            <a:off x="5906227" y="4727064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99C4E7C8-EC05-A8A8-4F1C-CAA958626602}"/>
              </a:ext>
            </a:extLst>
          </p:cNvPr>
          <p:cNvSpPr/>
          <p:nvPr/>
        </p:nvSpPr>
        <p:spPr>
          <a:xfrm>
            <a:off x="6146373" y="4727064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9EA7EEE2-8437-07DF-14E7-B99756AFC9D8}"/>
              </a:ext>
            </a:extLst>
          </p:cNvPr>
          <p:cNvSpPr/>
          <p:nvPr/>
        </p:nvSpPr>
        <p:spPr>
          <a:xfrm>
            <a:off x="6386519" y="4727064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DA6C523C-E1AD-5229-9292-B309AA0BB0CE}"/>
              </a:ext>
            </a:extLst>
          </p:cNvPr>
          <p:cNvSpPr/>
          <p:nvPr/>
        </p:nvSpPr>
        <p:spPr>
          <a:xfrm>
            <a:off x="6626665" y="4727064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C6760897-56BF-31FE-3477-4641364FAFE6}"/>
              </a:ext>
            </a:extLst>
          </p:cNvPr>
          <p:cNvSpPr/>
          <p:nvPr/>
        </p:nvSpPr>
        <p:spPr>
          <a:xfrm>
            <a:off x="6863602" y="4727064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3CE55470-7810-48A7-3F55-D6DE41593BB5}"/>
              </a:ext>
            </a:extLst>
          </p:cNvPr>
          <p:cNvSpPr/>
          <p:nvPr/>
        </p:nvSpPr>
        <p:spPr>
          <a:xfrm>
            <a:off x="6863602" y="4976439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0F4B43F1-C4DD-416A-9D2E-C908FF3064D7}"/>
              </a:ext>
            </a:extLst>
          </p:cNvPr>
          <p:cNvSpPr/>
          <p:nvPr/>
        </p:nvSpPr>
        <p:spPr>
          <a:xfrm>
            <a:off x="5906227" y="52983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2442EED0-4A80-471A-B6C0-5F2429F63A57}"/>
              </a:ext>
            </a:extLst>
          </p:cNvPr>
          <p:cNvSpPr/>
          <p:nvPr/>
        </p:nvSpPr>
        <p:spPr>
          <a:xfrm>
            <a:off x="6146373" y="52983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8A7534D8-D1A0-EB6D-F341-7738CC5D74A9}"/>
              </a:ext>
            </a:extLst>
          </p:cNvPr>
          <p:cNvSpPr/>
          <p:nvPr/>
        </p:nvSpPr>
        <p:spPr>
          <a:xfrm>
            <a:off x="6386519" y="52983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6A11416C-3F9F-C7DD-8519-50AD2BC01198}"/>
              </a:ext>
            </a:extLst>
          </p:cNvPr>
          <p:cNvSpPr/>
          <p:nvPr/>
        </p:nvSpPr>
        <p:spPr>
          <a:xfrm>
            <a:off x="6626665" y="52983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BDD83BD6-5C60-711D-4469-0B69ED55D415}"/>
              </a:ext>
            </a:extLst>
          </p:cNvPr>
          <p:cNvSpPr/>
          <p:nvPr/>
        </p:nvSpPr>
        <p:spPr>
          <a:xfrm>
            <a:off x="6863602" y="529834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BD8B7955-A13C-1832-171D-29BB72EF8E7E}"/>
              </a:ext>
            </a:extLst>
          </p:cNvPr>
          <p:cNvSpPr/>
          <p:nvPr/>
        </p:nvSpPr>
        <p:spPr>
          <a:xfrm>
            <a:off x="5906227" y="586397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1984B19-E258-36FF-D952-50AC5E6D20CF}"/>
              </a:ext>
            </a:extLst>
          </p:cNvPr>
          <p:cNvSpPr/>
          <p:nvPr/>
        </p:nvSpPr>
        <p:spPr>
          <a:xfrm>
            <a:off x="6146373" y="586397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DA504642-4214-F72F-4746-0A74013DEC5C}"/>
              </a:ext>
            </a:extLst>
          </p:cNvPr>
          <p:cNvSpPr/>
          <p:nvPr/>
        </p:nvSpPr>
        <p:spPr>
          <a:xfrm>
            <a:off x="6386519" y="586397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35DE65D3-9062-2671-FD83-C306CAA1810E}"/>
              </a:ext>
            </a:extLst>
          </p:cNvPr>
          <p:cNvSpPr/>
          <p:nvPr/>
        </p:nvSpPr>
        <p:spPr>
          <a:xfrm>
            <a:off x="6626665" y="586397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9CEE32EB-C57D-FA88-15F8-40C611F767ED}"/>
              </a:ext>
            </a:extLst>
          </p:cNvPr>
          <p:cNvSpPr/>
          <p:nvPr/>
        </p:nvSpPr>
        <p:spPr>
          <a:xfrm>
            <a:off x="6863602" y="586397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D44C2EA5-F575-3D35-4D7E-355F086B354E}"/>
              </a:ext>
            </a:extLst>
          </p:cNvPr>
          <p:cNvSpPr/>
          <p:nvPr/>
        </p:nvSpPr>
        <p:spPr>
          <a:xfrm>
            <a:off x="6146373" y="608426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8102A08A-9DE1-6C93-8595-D7B4EBB1E506}"/>
              </a:ext>
            </a:extLst>
          </p:cNvPr>
          <p:cNvSpPr/>
          <p:nvPr/>
        </p:nvSpPr>
        <p:spPr>
          <a:xfrm>
            <a:off x="6386519" y="608426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1" name="Овал 90">
            <a:extLst>
              <a:ext uri="{FF2B5EF4-FFF2-40B4-BE49-F238E27FC236}">
                <a16:creationId xmlns="" xmlns:a16="http://schemas.microsoft.com/office/drawing/2014/main" id="{754DA4D5-0D75-5577-2B32-E80D37E770E6}"/>
              </a:ext>
            </a:extLst>
          </p:cNvPr>
          <p:cNvSpPr/>
          <p:nvPr/>
        </p:nvSpPr>
        <p:spPr>
          <a:xfrm>
            <a:off x="6626665" y="608426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Овал 91">
            <a:extLst>
              <a:ext uri="{FF2B5EF4-FFF2-40B4-BE49-F238E27FC236}">
                <a16:creationId xmlns="" xmlns:a16="http://schemas.microsoft.com/office/drawing/2014/main" id="{65C5A30D-7D6C-64F6-D461-45202C9A0C33}"/>
              </a:ext>
            </a:extLst>
          </p:cNvPr>
          <p:cNvSpPr/>
          <p:nvPr/>
        </p:nvSpPr>
        <p:spPr>
          <a:xfrm>
            <a:off x="6863602" y="608426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Овал 92">
            <a:extLst>
              <a:ext uri="{FF2B5EF4-FFF2-40B4-BE49-F238E27FC236}">
                <a16:creationId xmlns="" xmlns:a16="http://schemas.microsoft.com/office/drawing/2014/main" id="{92D0BD07-83FE-22ED-1933-7A24A0EA8637}"/>
              </a:ext>
            </a:extLst>
          </p:cNvPr>
          <p:cNvSpPr/>
          <p:nvPr/>
        </p:nvSpPr>
        <p:spPr>
          <a:xfrm>
            <a:off x="9248328" y="384202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4" name="Овал 93">
            <a:extLst>
              <a:ext uri="{FF2B5EF4-FFF2-40B4-BE49-F238E27FC236}">
                <a16:creationId xmlns="" xmlns:a16="http://schemas.microsoft.com/office/drawing/2014/main" id="{1ECD5D95-260B-BA35-7E3E-A0E0BDE59F1C}"/>
              </a:ext>
            </a:extLst>
          </p:cNvPr>
          <p:cNvSpPr/>
          <p:nvPr/>
        </p:nvSpPr>
        <p:spPr>
          <a:xfrm>
            <a:off x="9485265" y="3842020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Овал 94">
            <a:extLst>
              <a:ext uri="{FF2B5EF4-FFF2-40B4-BE49-F238E27FC236}">
                <a16:creationId xmlns="" xmlns:a16="http://schemas.microsoft.com/office/drawing/2014/main" id="{6C3751D6-7771-C1A1-9634-9FA231A553DA}"/>
              </a:ext>
            </a:extLst>
          </p:cNvPr>
          <p:cNvSpPr/>
          <p:nvPr/>
        </p:nvSpPr>
        <p:spPr>
          <a:xfrm>
            <a:off x="9248328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Овал 95">
            <a:extLst>
              <a:ext uri="{FF2B5EF4-FFF2-40B4-BE49-F238E27FC236}">
                <a16:creationId xmlns="" xmlns:a16="http://schemas.microsoft.com/office/drawing/2014/main" id="{A8C3BAEC-8EEF-8A00-6A3A-847006DE5A70}"/>
              </a:ext>
            </a:extLst>
          </p:cNvPr>
          <p:cNvSpPr/>
          <p:nvPr/>
        </p:nvSpPr>
        <p:spPr>
          <a:xfrm>
            <a:off x="9485265" y="4187652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Овал 96">
            <a:extLst>
              <a:ext uri="{FF2B5EF4-FFF2-40B4-BE49-F238E27FC236}">
                <a16:creationId xmlns="" xmlns:a16="http://schemas.microsoft.com/office/drawing/2014/main" id="{CA0BD0AA-253A-4F67-E9CE-52EC7D0A370E}"/>
              </a:ext>
            </a:extLst>
          </p:cNvPr>
          <p:cNvSpPr/>
          <p:nvPr/>
        </p:nvSpPr>
        <p:spPr>
          <a:xfrm>
            <a:off x="8768036" y="4759369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Овал 97">
            <a:extLst>
              <a:ext uri="{FF2B5EF4-FFF2-40B4-BE49-F238E27FC236}">
                <a16:creationId xmlns="" xmlns:a16="http://schemas.microsoft.com/office/drawing/2014/main" id="{A6C5D54E-E9E1-9C89-7EA4-6C9B4339C914}"/>
              </a:ext>
            </a:extLst>
          </p:cNvPr>
          <p:cNvSpPr/>
          <p:nvPr/>
        </p:nvSpPr>
        <p:spPr>
          <a:xfrm>
            <a:off x="9008182" y="4759369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9" name="Овал 98">
            <a:extLst>
              <a:ext uri="{FF2B5EF4-FFF2-40B4-BE49-F238E27FC236}">
                <a16:creationId xmlns="" xmlns:a16="http://schemas.microsoft.com/office/drawing/2014/main" id="{6B82F929-82C8-8D52-AA07-197E85CC182F}"/>
              </a:ext>
            </a:extLst>
          </p:cNvPr>
          <p:cNvSpPr/>
          <p:nvPr/>
        </p:nvSpPr>
        <p:spPr>
          <a:xfrm>
            <a:off x="9248328" y="4759369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473AB691-421A-759A-2C08-DA0852F549D4}"/>
              </a:ext>
            </a:extLst>
          </p:cNvPr>
          <p:cNvSpPr/>
          <p:nvPr/>
        </p:nvSpPr>
        <p:spPr>
          <a:xfrm>
            <a:off x="9485265" y="4759369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4" name="Овал 113">
            <a:extLst>
              <a:ext uri="{FF2B5EF4-FFF2-40B4-BE49-F238E27FC236}">
                <a16:creationId xmlns="" xmlns:a16="http://schemas.microsoft.com/office/drawing/2014/main" id="{C957D40A-9B5B-AFB6-A251-7D9A21D8F661}"/>
              </a:ext>
            </a:extLst>
          </p:cNvPr>
          <p:cNvSpPr/>
          <p:nvPr/>
        </p:nvSpPr>
        <p:spPr>
          <a:xfrm>
            <a:off x="8527890" y="533108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5" name="Овал 114">
            <a:extLst>
              <a:ext uri="{FF2B5EF4-FFF2-40B4-BE49-F238E27FC236}">
                <a16:creationId xmlns="" xmlns:a16="http://schemas.microsoft.com/office/drawing/2014/main" id="{11179CE6-428D-4586-0F66-EB80C529880F}"/>
              </a:ext>
            </a:extLst>
          </p:cNvPr>
          <p:cNvSpPr/>
          <p:nvPr/>
        </p:nvSpPr>
        <p:spPr>
          <a:xfrm>
            <a:off x="8768036" y="533108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Овал 115">
            <a:extLst>
              <a:ext uri="{FF2B5EF4-FFF2-40B4-BE49-F238E27FC236}">
                <a16:creationId xmlns="" xmlns:a16="http://schemas.microsoft.com/office/drawing/2014/main" id="{2EBF70A1-3AA2-A0ED-B402-04BD72124D9D}"/>
              </a:ext>
            </a:extLst>
          </p:cNvPr>
          <p:cNvSpPr/>
          <p:nvPr/>
        </p:nvSpPr>
        <p:spPr>
          <a:xfrm>
            <a:off x="9008182" y="533108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Овал 116">
            <a:extLst>
              <a:ext uri="{FF2B5EF4-FFF2-40B4-BE49-F238E27FC236}">
                <a16:creationId xmlns="" xmlns:a16="http://schemas.microsoft.com/office/drawing/2014/main" id="{E4D95774-5038-028B-80FA-4B27EA62C440}"/>
              </a:ext>
            </a:extLst>
          </p:cNvPr>
          <p:cNvSpPr/>
          <p:nvPr/>
        </p:nvSpPr>
        <p:spPr>
          <a:xfrm>
            <a:off x="9248328" y="533108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8" name="Овал 117">
            <a:extLst>
              <a:ext uri="{FF2B5EF4-FFF2-40B4-BE49-F238E27FC236}">
                <a16:creationId xmlns="" xmlns:a16="http://schemas.microsoft.com/office/drawing/2014/main" id="{936DC613-87D0-6243-535F-89B43FADA4CF}"/>
              </a:ext>
            </a:extLst>
          </p:cNvPr>
          <p:cNvSpPr/>
          <p:nvPr/>
        </p:nvSpPr>
        <p:spPr>
          <a:xfrm>
            <a:off x="9485265" y="5331086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Овал 118">
            <a:extLst>
              <a:ext uri="{FF2B5EF4-FFF2-40B4-BE49-F238E27FC236}">
                <a16:creationId xmlns="" xmlns:a16="http://schemas.microsoft.com/office/drawing/2014/main" id="{0AE12390-BDE7-A0D1-732A-DFA4DE979CA0}"/>
              </a:ext>
            </a:extLst>
          </p:cNvPr>
          <p:cNvSpPr/>
          <p:nvPr/>
        </p:nvSpPr>
        <p:spPr>
          <a:xfrm>
            <a:off x="9485265" y="5880497"/>
            <a:ext cx="195377" cy="16053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47CAB4E3-D7F9-1D03-698F-71B9A15CC6E9}"/>
              </a:ext>
            </a:extLst>
          </p:cNvPr>
          <p:cNvSpPr txBox="1"/>
          <p:nvPr/>
        </p:nvSpPr>
        <p:spPr>
          <a:xfrm>
            <a:off x="4068822" y="3487215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6F49E9F8-FC44-4882-EE7D-8B30EF73781C}"/>
              </a:ext>
            </a:extLst>
          </p:cNvPr>
          <p:cNvSpPr txBox="1"/>
          <p:nvPr/>
        </p:nvSpPr>
        <p:spPr>
          <a:xfrm>
            <a:off x="4068822" y="4076065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2954127C-CAB1-2188-E645-3532FC2F605D}"/>
              </a:ext>
            </a:extLst>
          </p:cNvPr>
          <p:cNvSpPr txBox="1"/>
          <p:nvPr/>
        </p:nvSpPr>
        <p:spPr>
          <a:xfrm>
            <a:off x="4068822" y="4620887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75FF365C-5CC1-0962-7525-C434280F66B0}"/>
              </a:ext>
            </a:extLst>
          </p:cNvPr>
          <p:cNvSpPr txBox="1"/>
          <p:nvPr/>
        </p:nvSpPr>
        <p:spPr>
          <a:xfrm>
            <a:off x="4068822" y="5168450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5B001074-4075-EF38-6082-3805C2506C58}"/>
              </a:ext>
            </a:extLst>
          </p:cNvPr>
          <p:cNvSpPr txBox="1"/>
          <p:nvPr/>
        </p:nvSpPr>
        <p:spPr>
          <a:xfrm>
            <a:off x="4068822" y="5740913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C99C7F1F-30B2-2582-386B-9D03CECFC452}"/>
              </a:ext>
            </a:extLst>
          </p:cNvPr>
          <p:cNvSpPr txBox="1"/>
          <p:nvPr/>
        </p:nvSpPr>
        <p:spPr>
          <a:xfrm>
            <a:off x="9913301" y="3500120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A718EDC0-7E2B-EC1D-BC59-68E06C27FD30}"/>
              </a:ext>
            </a:extLst>
          </p:cNvPr>
          <p:cNvSpPr txBox="1"/>
          <p:nvPr/>
        </p:nvSpPr>
        <p:spPr>
          <a:xfrm>
            <a:off x="9913301" y="4084782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BAA2231B-ADD1-990D-A172-8DC374682C8B}"/>
              </a:ext>
            </a:extLst>
          </p:cNvPr>
          <p:cNvSpPr txBox="1"/>
          <p:nvPr/>
        </p:nvSpPr>
        <p:spPr>
          <a:xfrm>
            <a:off x="9913301" y="4620886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8AC06159-3BF9-E896-880C-B6EEBFBF3001}"/>
              </a:ext>
            </a:extLst>
          </p:cNvPr>
          <p:cNvSpPr txBox="1"/>
          <p:nvPr/>
        </p:nvSpPr>
        <p:spPr>
          <a:xfrm>
            <a:off x="9913301" y="5197295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650B61EC-452D-A307-B98A-99190A1BEDE2}"/>
              </a:ext>
            </a:extLst>
          </p:cNvPr>
          <p:cNvSpPr txBox="1"/>
          <p:nvPr/>
        </p:nvSpPr>
        <p:spPr>
          <a:xfrm>
            <a:off x="9913301" y="5761100"/>
            <a:ext cx="59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0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8" y="1039563"/>
            <a:ext cx="2126680" cy="47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926617"/>
            <a:ext cx="990600" cy="9313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2182619" y="422212"/>
            <a:ext cx="8732066" cy="7099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</a:t>
            </a:r>
            <a:r>
              <a:rPr lang="uk-UA" sz="3600" b="1" dirty="0" smtClean="0">
                <a:solidFill>
                  <a:schemeClr val="bg1"/>
                </a:solidFill>
              </a:rPr>
              <a:t>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5" grpId="0" animBg="1"/>
      <p:bldP spid="96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1" grpId="0"/>
      <p:bldP spid="123" grpId="0"/>
      <p:bldP spid="127" grpId="0"/>
      <p:bldP spid="1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72861" y="1287283"/>
            <a:ext cx="6168514" cy="7078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chemeClr val="bg1"/>
                </a:solidFill>
              </a:rPr>
              <a:t>Постав точки в таблиці праворуч так, </a:t>
            </a:r>
          </a:p>
          <a:p>
            <a:r>
              <a:rPr lang="uk-UA" dirty="0">
                <a:solidFill>
                  <a:schemeClr val="bg1"/>
                </a:solidFill>
              </a:rPr>
              <a:t>як розміщено квіти в таблиці ліворуч.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graphicFrame>
        <p:nvGraphicFramePr>
          <p:cNvPr id="2" name="Таблиця 4">
            <a:extLst>
              <a:ext uri="{FF2B5EF4-FFF2-40B4-BE49-F238E27FC236}">
                <a16:creationId xmlns="" xmlns:a16="http://schemas.microsoft.com/office/drawing/2014/main" id="{5E8B48ED-87AC-93BA-D3C8-0BD44639E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337382"/>
              </p:ext>
            </p:extLst>
          </p:nvPr>
        </p:nvGraphicFramePr>
        <p:xfrm>
          <a:off x="3003898" y="2569976"/>
          <a:ext cx="3864985" cy="3000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997">
                  <a:extLst>
                    <a:ext uri="{9D8B030D-6E8A-4147-A177-3AD203B41FA5}">
                      <a16:colId xmlns="" xmlns:a16="http://schemas.microsoft.com/office/drawing/2014/main" val="4159536464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679625393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3170985623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830586005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4145861442"/>
                    </a:ext>
                  </a:extLst>
                </a:gridCol>
              </a:tblGrid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1913142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9548816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113630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991573"/>
                  </a:ext>
                </a:extLst>
              </a:tr>
            </a:tbl>
          </a:graphicData>
        </a:graphic>
      </p:graphicFrame>
      <p:graphicFrame>
        <p:nvGraphicFramePr>
          <p:cNvPr id="13" name="Таблиця 4">
            <a:extLst>
              <a:ext uri="{FF2B5EF4-FFF2-40B4-BE49-F238E27FC236}">
                <a16:creationId xmlns="" xmlns:a16="http://schemas.microsoft.com/office/drawing/2014/main" id="{7B1F7FA7-59A2-4F9A-0026-29DA42CB1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337382"/>
              </p:ext>
            </p:extLst>
          </p:nvPr>
        </p:nvGraphicFramePr>
        <p:xfrm>
          <a:off x="7575898" y="2569976"/>
          <a:ext cx="3864985" cy="3000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997">
                  <a:extLst>
                    <a:ext uri="{9D8B030D-6E8A-4147-A177-3AD203B41FA5}">
                      <a16:colId xmlns="" xmlns:a16="http://schemas.microsoft.com/office/drawing/2014/main" val="4159536464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679625393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3170985623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830586005"/>
                    </a:ext>
                  </a:extLst>
                </a:gridCol>
                <a:gridCol w="772997">
                  <a:extLst>
                    <a:ext uri="{9D8B030D-6E8A-4147-A177-3AD203B41FA5}">
                      <a16:colId xmlns="" xmlns:a16="http://schemas.microsoft.com/office/drawing/2014/main" val="4145861442"/>
                    </a:ext>
                  </a:extLst>
                </a:gridCol>
              </a:tblGrid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1913142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9548816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113630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991573"/>
                  </a:ext>
                </a:extLst>
              </a:tr>
            </a:tbl>
          </a:graphicData>
        </a:graphic>
      </p:graphicFrame>
      <p:pic>
        <p:nvPicPr>
          <p:cNvPr id="7170" name="Picture 2" descr="ромашки рисунки для фотошопа">
            <a:extLst>
              <a:ext uri="{FF2B5EF4-FFF2-40B4-BE49-F238E27FC236}">
                <a16:creationId xmlns="" xmlns:a16="http://schemas.microsoft.com/office/drawing/2014/main" id="{7624B050-C94F-D655-CBFE-E898A2E0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0000" l="75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62" y="3054078"/>
            <a:ext cx="620773" cy="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ромашки рисунки для фотошопа">
            <a:extLst>
              <a:ext uri="{FF2B5EF4-FFF2-40B4-BE49-F238E27FC236}">
                <a16:creationId xmlns="" xmlns:a16="http://schemas.microsoft.com/office/drawing/2014/main" id="{66A21621-3D79-EBF5-0A74-4486E702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0000" l="75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12" y="3054078"/>
            <a:ext cx="620773" cy="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ромашки рисунки для фотошопа">
            <a:extLst>
              <a:ext uri="{FF2B5EF4-FFF2-40B4-BE49-F238E27FC236}">
                <a16:creationId xmlns="" xmlns:a16="http://schemas.microsoft.com/office/drawing/2014/main" id="{0841081F-B97C-E4B4-F3D3-C316FBE0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0000" l="75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13" y="3054078"/>
            <a:ext cx="620773" cy="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ромашки рисунки для фотошопа">
            <a:extLst>
              <a:ext uri="{FF2B5EF4-FFF2-40B4-BE49-F238E27FC236}">
                <a16:creationId xmlns="" xmlns:a16="http://schemas.microsoft.com/office/drawing/2014/main" id="{6B574E0A-A46A-0ED9-50B3-BF0E0799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0000" l="75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13" y="3835797"/>
            <a:ext cx="620773" cy="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ромашки рисунки для фотошопа">
            <a:extLst>
              <a:ext uri="{FF2B5EF4-FFF2-40B4-BE49-F238E27FC236}">
                <a16:creationId xmlns="" xmlns:a16="http://schemas.microsoft.com/office/drawing/2014/main" id="{2D7557F1-F61C-1D33-40A5-D9B285EF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0000" l="75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13" y="4594855"/>
            <a:ext cx="620773" cy="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ромашки рисунки для фотошопа">
            <a:extLst>
              <a:ext uri="{FF2B5EF4-FFF2-40B4-BE49-F238E27FC236}">
                <a16:creationId xmlns="" xmlns:a16="http://schemas.microsoft.com/office/drawing/2014/main" id="{5CAB4DE9-5F8D-5288-5F02-F6F3583E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0000" l="75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12" y="3759981"/>
            <a:ext cx="620773" cy="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69F84F6F-8921-4BDD-EE27-0B994FE5FD1F}"/>
              </a:ext>
            </a:extLst>
          </p:cNvPr>
          <p:cNvSpPr/>
          <p:nvPr/>
        </p:nvSpPr>
        <p:spPr>
          <a:xfrm>
            <a:off x="8246655" y="3268470"/>
            <a:ext cx="195377" cy="16053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AAD25CA9-EFA8-C016-DFA9-0F10C29F35D3}"/>
              </a:ext>
            </a:extLst>
          </p:cNvPr>
          <p:cNvSpPr/>
          <p:nvPr/>
        </p:nvSpPr>
        <p:spPr>
          <a:xfrm>
            <a:off x="9015100" y="3268470"/>
            <a:ext cx="195377" cy="16053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E9C709A6-2E24-6EE3-F39D-D5FF719159B7}"/>
              </a:ext>
            </a:extLst>
          </p:cNvPr>
          <p:cNvSpPr/>
          <p:nvPr/>
        </p:nvSpPr>
        <p:spPr>
          <a:xfrm>
            <a:off x="10571757" y="3268470"/>
            <a:ext cx="195377" cy="16053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91ECFBF5-80A6-6F33-036D-EC5FC1A964DD}"/>
              </a:ext>
            </a:extLst>
          </p:cNvPr>
          <p:cNvSpPr/>
          <p:nvPr/>
        </p:nvSpPr>
        <p:spPr>
          <a:xfrm>
            <a:off x="10571757" y="3990102"/>
            <a:ext cx="195377" cy="16053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55812983-ADEA-8CC4-A9D9-0C3257CCE2E8}"/>
              </a:ext>
            </a:extLst>
          </p:cNvPr>
          <p:cNvSpPr/>
          <p:nvPr/>
        </p:nvSpPr>
        <p:spPr>
          <a:xfrm>
            <a:off x="10571757" y="4711734"/>
            <a:ext cx="195377" cy="16053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4D8E125A-346F-7D57-B893-8624AC3CB1AC}"/>
              </a:ext>
            </a:extLst>
          </p:cNvPr>
          <p:cNvSpPr/>
          <p:nvPr/>
        </p:nvSpPr>
        <p:spPr>
          <a:xfrm>
            <a:off x="9015100" y="3966964"/>
            <a:ext cx="195377" cy="16053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926617"/>
            <a:ext cx="990600" cy="9313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82619" y="422212"/>
            <a:ext cx="8732066" cy="7099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</a:t>
            </a:r>
            <a:r>
              <a:rPr lang="uk-UA" sz="3600" b="1" dirty="0" smtClean="0">
                <a:solidFill>
                  <a:schemeClr val="bg1"/>
                </a:solidFill>
              </a:rPr>
              <a:t>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48542" y="546183"/>
            <a:ext cx="8707026" cy="7306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Порівняння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3389" y="2520327"/>
            <a:ext cx="4835552" cy="317134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увати 9">
            <a:extLst>
              <a:ext uri="{FF2B5EF4-FFF2-40B4-BE49-F238E27FC236}">
                <a16:creationId xmlns="" xmlns:a16="http://schemas.microsoft.com/office/drawing/2014/main" id="{8525B836-231D-D06A-AB15-1CB602C72D12}"/>
              </a:ext>
            </a:extLst>
          </p:cNvPr>
          <p:cNvGrpSpPr/>
          <p:nvPr/>
        </p:nvGrpSpPr>
        <p:grpSpPr>
          <a:xfrm>
            <a:off x="1430767" y="1320441"/>
            <a:ext cx="1867862" cy="961332"/>
            <a:chOff x="1431329" y="1406802"/>
            <a:chExt cx="2049920" cy="1094243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8968B06B-7033-EABF-F314-2DDE095EB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071"/>
            <a:stretch/>
          </p:blipFill>
          <p:spPr>
            <a:xfrm>
              <a:off x="2356821" y="1456402"/>
              <a:ext cx="1124428" cy="90462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066697BE-16FF-3B38-ECD7-59C2F5B3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4690"/>
            <a:stretch/>
          </p:blipFill>
          <p:spPr>
            <a:xfrm>
              <a:off x="1431329" y="1573177"/>
              <a:ext cx="1124428" cy="927783"/>
            </a:xfrm>
            <a:prstGeom prst="rect">
              <a:avLst/>
            </a:prstGeom>
          </p:spPr>
        </p:pic>
        <p:sp>
          <p:nvSpPr>
            <p:cNvPr id="16" name="Прямокутник: округлені кути 15">
              <a:extLst>
                <a:ext uri="{FF2B5EF4-FFF2-40B4-BE49-F238E27FC236}">
                  <a16:creationId xmlns="" xmlns:a16="http://schemas.microsoft.com/office/drawing/2014/main" id="{3C7FA446-9650-169B-332D-B7D84C7A1B8E}"/>
                </a:ext>
              </a:extLst>
            </p:cNvPr>
            <p:cNvSpPr/>
            <p:nvPr/>
          </p:nvSpPr>
          <p:spPr>
            <a:xfrm>
              <a:off x="1475615" y="1406802"/>
              <a:ext cx="1906777" cy="1094243"/>
            </a:xfrm>
            <a:prstGeom prst="roundRect">
              <a:avLst/>
            </a:prstGeom>
            <a:noFill/>
            <a:ln w="57150">
              <a:solidFill>
                <a:srgbClr val="FF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Скругленный прямоугольник 10">
            <a:extLst>
              <a:ext uri="{FF2B5EF4-FFF2-40B4-BE49-F238E27FC236}">
                <a16:creationId xmlns="" xmlns:a16="http://schemas.microsoft.com/office/drawing/2014/main" id="{85C15C4F-50F1-F8E3-F036-B1A65E073E60}"/>
              </a:ext>
            </a:extLst>
          </p:cNvPr>
          <p:cNvSpPr/>
          <p:nvPr/>
        </p:nvSpPr>
        <p:spPr>
          <a:xfrm>
            <a:off x="6782303" y="2520327"/>
            <a:ext cx="4835552" cy="317134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="" xmlns:a16="http://schemas.microsoft.com/office/drawing/2014/main" id="{68266C06-A852-2E60-EB41-43B4B9A736D1}"/>
              </a:ext>
            </a:extLst>
          </p:cNvPr>
          <p:cNvCxnSpPr>
            <a:cxnSpLocks/>
            <a:stCxn id="11" idx="0"/>
            <a:endCxn id="11" idx="2"/>
          </p:cNvCxnSpPr>
          <p:nvPr/>
        </p:nvCxnSpPr>
        <p:spPr>
          <a:xfrm>
            <a:off x="3191165" y="2520327"/>
            <a:ext cx="0" cy="317134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="" xmlns:a16="http://schemas.microsoft.com/office/drawing/2014/main" id="{68D4937A-5EB1-7D15-6512-11FF565BCB5D}"/>
              </a:ext>
            </a:extLst>
          </p:cNvPr>
          <p:cNvCxnSpPr>
            <a:cxnSpLocks/>
          </p:cNvCxnSpPr>
          <p:nvPr/>
        </p:nvCxnSpPr>
        <p:spPr>
          <a:xfrm>
            <a:off x="9265393" y="2520327"/>
            <a:ext cx="0" cy="317134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9B2DDBEB-F8E0-17F0-2CB9-DE0D913A7DB9}"/>
              </a:ext>
            </a:extLst>
          </p:cNvPr>
          <p:cNvSpPr/>
          <p:nvPr/>
        </p:nvSpPr>
        <p:spPr>
          <a:xfrm>
            <a:off x="1194318" y="2920482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0C682694-F2C2-CC48-2A03-4CECA3B7FFD2}"/>
              </a:ext>
            </a:extLst>
          </p:cNvPr>
          <p:cNvSpPr/>
          <p:nvPr/>
        </p:nvSpPr>
        <p:spPr>
          <a:xfrm>
            <a:off x="1141500" y="3711129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7CD90499-5D06-16F8-4863-2DFC659FD7B0}"/>
              </a:ext>
            </a:extLst>
          </p:cNvPr>
          <p:cNvSpPr/>
          <p:nvPr/>
        </p:nvSpPr>
        <p:spPr>
          <a:xfrm>
            <a:off x="2166333" y="2920482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C9F9A012-8D63-5CFB-D00E-FD743147154C}"/>
              </a:ext>
            </a:extLst>
          </p:cNvPr>
          <p:cNvSpPr/>
          <p:nvPr/>
        </p:nvSpPr>
        <p:spPr>
          <a:xfrm>
            <a:off x="1813042" y="3509454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F8D2AB8B-CB41-2223-AC48-6FDDD9037D1D}"/>
              </a:ext>
            </a:extLst>
          </p:cNvPr>
          <p:cNvSpPr/>
          <p:nvPr/>
        </p:nvSpPr>
        <p:spPr>
          <a:xfrm>
            <a:off x="2364698" y="4241912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49719253-481A-B4F6-8590-977EF042CAC6}"/>
              </a:ext>
            </a:extLst>
          </p:cNvPr>
          <p:cNvSpPr/>
          <p:nvPr/>
        </p:nvSpPr>
        <p:spPr>
          <a:xfrm>
            <a:off x="1239270" y="4496171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571AF89-2F59-A931-578F-44F1DDC417D8}"/>
              </a:ext>
            </a:extLst>
          </p:cNvPr>
          <p:cNvSpPr/>
          <p:nvPr/>
        </p:nvSpPr>
        <p:spPr>
          <a:xfrm>
            <a:off x="2364698" y="4973138"/>
            <a:ext cx="538747" cy="508518"/>
          </a:xfrm>
          <a:prstGeom prst="ellips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A09693FC-7948-8C23-DDEF-D7DB589319DA}"/>
              </a:ext>
            </a:extLst>
          </p:cNvPr>
          <p:cNvSpPr/>
          <p:nvPr/>
        </p:nvSpPr>
        <p:spPr>
          <a:xfrm>
            <a:off x="4334940" y="2661354"/>
            <a:ext cx="538747" cy="508518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1D54A243-E075-9A7A-3AD0-FC706DA2800F}"/>
              </a:ext>
            </a:extLst>
          </p:cNvPr>
          <p:cNvSpPr/>
          <p:nvPr/>
        </p:nvSpPr>
        <p:spPr>
          <a:xfrm>
            <a:off x="3495563" y="3851741"/>
            <a:ext cx="538747" cy="508518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2C1217DA-41EF-A50D-83A1-CB07F9F2EA4F}"/>
              </a:ext>
            </a:extLst>
          </p:cNvPr>
          <p:cNvSpPr/>
          <p:nvPr/>
        </p:nvSpPr>
        <p:spPr>
          <a:xfrm>
            <a:off x="4769565" y="3405879"/>
            <a:ext cx="538747" cy="508518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18ED6F1E-1953-8BCF-C280-816A3B0E76FC}"/>
              </a:ext>
            </a:extLst>
          </p:cNvPr>
          <p:cNvSpPr/>
          <p:nvPr/>
        </p:nvSpPr>
        <p:spPr>
          <a:xfrm>
            <a:off x="4732638" y="4169720"/>
            <a:ext cx="538747" cy="508518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661E1930-8AD9-BFAB-4BD3-0AD5B7CB7F2C}"/>
              </a:ext>
            </a:extLst>
          </p:cNvPr>
          <p:cNvSpPr/>
          <p:nvPr/>
        </p:nvSpPr>
        <p:spPr>
          <a:xfrm>
            <a:off x="3926419" y="4738675"/>
            <a:ext cx="538747" cy="508518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="" xmlns:a16="http://schemas.microsoft.com/office/drawing/2014/main" id="{18A8C026-E802-87D4-6449-17574578AF39}"/>
              </a:ext>
            </a:extLst>
          </p:cNvPr>
          <p:cNvSpPr/>
          <p:nvPr/>
        </p:nvSpPr>
        <p:spPr>
          <a:xfrm>
            <a:off x="1508643" y="5817601"/>
            <a:ext cx="953825" cy="662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="" xmlns:a16="http://schemas.microsoft.com/office/drawing/2014/main" id="{AFFCC654-5981-FCEE-353F-42DCF45A05CE}"/>
              </a:ext>
            </a:extLst>
          </p:cNvPr>
          <p:cNvSpPr/>
          <p:nvPr/>
        </p:nvSpPr>
        <p:spPr>
          <a:xfrm>
            <a:off x="3815740" y="5817601"/>
            <a:ext cx="953825" cy="662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="" xmlns:a16="http://schemas.microsoft.com/office/drawing/2014/main" id="{1DCBE00C-4D17-7AD0-06BE-2BDA444745E4}"/>
              </a:ext>
            </a:extLst>
          </p:cNvPr>
          <p:cNvSpPr/>
          <p:nvPr/>
        </p:nvSpPr>
        <p:spPr>
          <a:xfrm>
            <a:off x="2714252" y="5817601"/>
            <a:ext cx="953825" cy="662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="" xmlns:a16="http://schemas.microsoft.com/office/drawing/2014/main" id="{E2FC19F6-1FCF-AB23-595D-1DC83093F4FE}"/>
              </a:ext>
            </a:extLst>
          </p:cNvPr>
          <p:cNvSpPr/>
          <p:nvPr/>
        </p:nvSpPr>
        <p:spPr>
          <a:xfrm>
            <a:off x="7704169" y="5817601"/>
            <a:ext cx="953825" cy="662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="" xmlns:a16="http://schemas.microsoft.com/office/drawing/2014/main" id="{66EB0C7E-930D-B933-BE84-427A8064F422}"/>
              </a:ext>
            </a:extLst>
          </p:cNvPr>
          <p:cNvSpPr/>
          <p:nvPr/>
        </p:nvSpPr>
        <p:spPr>
          <a:xfrm>
            <a:off x="10011266" y="5817601"/>
            <a:ext cx="953825" cy="662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="" xmlns:a16="http://schemas.microsoft.com/office/drawing/2014/main" id="{C4FAC8FB-11E7-88FE-81CD-89539911044F}"/>
              </a:ext>
            </a:extLst>
          </p:cNvPr>
          <p:cNvSpPr/>
          <p:nvPr/>
        </p:nvSpPr>
        <p:spPr>
          <a:xfrm>
            <a:off x="8909778" y="5817601"/>
            <a:ext cx="953825" cy="662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Прямокутник 37">
            <a:extLst>
              <a:ext uri="{FF2B5EF4-FFF2-40B4-BE49-F238E27FC236}">
                <a16:creationId xmlns="" xmlns:a16="http://schemas.microsoft.com/office/drawing/2014/main" id="{8AB514D3-9E8B-2D6A-7C06-2D60AE77513D}"/>
              </a:ext>
            </a:extLst>
          </p:cNvPr>
          <p:cNvSpPr/>
          <p:nvPr/>
        </p:nvSpPr>
        <p:spPr>
          <a:xfrm>
            <a:off x="7455159" y="2836506"/>
            <a:ext cx="811763" cy="755780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Прямокутник 38">
            <a:extLst>
              <a:ext uri="{FF2B5EF4-FFF2-40B4-BE49-F238E27FC236}">
                <a16:creationId xmlns="" xmlns:a16="http://schemas.microsoft.com/office/drawing/2014/main" id="{244798A8-DF85-DCBD-C64E-36B68AEF6B27}"/>
              </a:ext>
            </a:extLst>
          </p:cNvPr>
          <p:cNvSpPr/>
          <p:nvPr/>
        </p:nvSpPr>
        <p:spPr>
          <a:xfrm>
            <a:off x="7187340" y="3886199"/>
            <a:ext cx="811763" cy="755780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рямокутник 39">
            <a:extLst>
              <a:ext uri="{FF2B5EF4-FFF2-40B4-BE49-F238E27FC236}">
                <a16:creationId xmlns="" xmlns:a16="http://schemas.microsoft.com/office/drawing/2014/main" id="{07D28D51-0F00-0929-355D-9954CCB2A5E5}"/>
              </a:ext>
            </a:extLst>
          </p:cNvPr>
          <p:cNvSpPr/>
          <p:nvPr/>
        </p:nvSpPr>
        <p:spPr>
          <a:xfrm>
            <a:off x="8266922" y="4443624"/>
            <a:ext cx="811763" cy="755780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Прямокутник 40">
            <a:extLst>
              <a:ext uri="{FF2B5EF4-FFF2-40B4-BE49-F238E27FC236}">
                <a16:creationId xmlns="" xmlns:a16="http://schemas.microsoft.com/office/drawing/2014/main" id="{41BB8DD3-EE04-F708-6615-13B297179EE1}"/>
              </a:ext>
            </a:extLst>
          </p:cNvPr>
          <p:cNvSpPr/>
          <p:nvPr/>
        </p:nvSpPr>
        <p:spPr>
          <a:xfrm>
            <a:off x="9533213" y="2920481"/>
            <a:ext cx="646486" cy="657711"/>
          </a:xfrm>
          <a:prstGeom prst="rect">
            <a:avLst/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Прямокутник 41">
            <a:extLst>
              <a:ext uri="{FF2B5EF4-FFF2-40B4-BE49-F238E27FC236}">
                <a16:creationId xmlns="" xmlns:a16="http://schemas.microsoft.com/office/drawing/2014/main" id="{D92D0DFD-E1BF-76D7-7C13-8B694292909E}"/>
              </a:ext>
            </a:extLst>
          </p:cNvPr>
          <p:cNvSpPr/>
          <p:nvPr/>
        </p:nvSpPr>
        <p:spPr>
          <a:xfrm>
            <a:off x="10531684" y="3448289"/>
            <a:ext cx="646486" cy="657711"/>
          </a:xfrm>
          <a:prstGeom prst="rect">
            <a:avLst/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Прямокутник 42">
            <a:extLst>
              <a:ext uri="{FF2B5EF4-FFF2-40B4-BE49-F238E27FC236}">
                <a16:creationId xmlns="" xmlns:a16="http://schemas.microsoft.com/office/drawing/2014/main" id="{1524E880-472D-5016-5961-E354C2ECAAED}"/>
              </a:ext>
            </a:extLst>
          </p:cNvPr>
          <p:cNvSpPr/>
          <p:nvPr/>
        </p:nvSpPr>
        <p:spPr>
          <a:xfrm>
            <a:off x="9533213" y="3891069"/>
            <a:ext cx="646486" cy="657711"/>
          </a:xfrm>
          <a:prstGeom prst="rect">
            <a:avLst/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Прямокутник 43">
            <a:extLst>
              <a:ext uri="{FF2B5EF4-FFF2-40B4-BE49-F238E27FC236}">
                <a16:creationId xmlns="" xmlns:a16="http://schemas.microsoft.com/office/drawing/2014/main" id="{F7AC42E0-85EB-6CC6-80B2-EF0FAA489C4C}"/>
              </a:ext>
            </a:extLst>
          </p:cNvPr>
          <p:cNvSpPr/>
          <p:nvPr/>
        </p:nvSpPr>
        <p:spPr>
          <a:xfrm>
            <a:off x="10531684" y="4592345"/>
            <a:ext cx="646486" cy="657711"/>
          </a:xfrm>
          <a:prstGeom prst="rect">
            <a:avLst/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35B5691-C590-E1A9-B3B9-EB5836BFAE93}"/>
              </a:ext>
            </a:extLst>
          </p:cNvPr>
          <p:cNvSpPr txBox="1"/>
          <p:nvPr/>
        </p:nvSpPr>
        <p:spPr>
          <a:xfrm>
            <a:off x="1776166" y="5739557"/>
            <a:ext cx="552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7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4352A36-0A30-E739-02BA-9B856F120130}"/>
              </a:ext>
            </a:extLst>
          </p:cNvPr>
          <p:cNvSpPr txBox="1"/>
          <p:nvPr/>
        </p:nvSpPr>
        <p:spPr>
          <a:xfrm>
            <a:off x="4034310" y="5739557"/>
            <a:ext cx="552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B90240F-A506-2A2D-5A20-533E1AE5D41C}"/>
              </a:ext>
            </a:extLst>
          </p:cNvPr>
          <p:cNvSpPr txBox="1"/>
          <p:nvPr/>
        </p:nvSpPr>
        <p:spPr>
          <a:xfrm>
            <a:off x="7955538" y="5739557"/>
            <a:ext cx="552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332F86C-A55C-2DC1-6CE1-C558679D3134}"/>
              </a:ext>
            </a:extLst>
          </p:cNvPr>
          <p:cNvSpPr txBox="1"/>
          <p:nvPr/>
        </p:nvSpPr>
        <p:spPr>
          <a:xfrm>
            <a:off x="10255568" y="5739557"/>
            <a:ext cx="552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B6D4DE3-7231-D123-BB92-53A28B031954}"/>
              </a:ext>
            </a:extLst>
          </p:cNvPr>
          <p:cNvSpPr txBox="1"/>
          <p:nvPr/>
        </p:nvSpPr>
        <p:spPr>
          <a:xfrm>
            <a:off x="2980952" y="5764116"/>
            <a:ext cx="552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</a:rPr>
              <a:t>&gt;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A87E883-695B-EAD4-2AF6-F915D4D293A8}"/>
              </a:ext>
            </a:extLst>
          </p:cNvPr>
          <p:cNvSpPr txBox="1"/>
          <p:nvPr/>
        </p:nvSpPr>
        <p:spPr>
          <a:xfrm>
            <a:off x="9180665" y="5764116"/>
            <a:ext cx="552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Мальчик ест красные яблоки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009"/>
          <a:stretch/>
        </p:blipFill>
        <p:spPr bwMode="auto">
          <a:xfrm>
            <a:off x="430544" y="1771650"/>
            <a:ext cx="2700000" cy="3847911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ультфильм маленькая девочка ест яблоки |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20827"/>
          <a:stretch/>
        </p:blipFill>
        <p:spPr bwMode="auto">
          <a:xfrm>
            <a:off x="8530974" y="1771649"/>
            <a:ext cx="2134036" cy="4226269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32944" y="456502"/>
            <a:ext cx="8732066" cy="67561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31212" y="1393293"/>
            <a:ext cx="4321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Дев'ять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яблук з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їв Семенко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І </a:t>
            </a: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одне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– мала Оленка.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Друзі, ви б не полічили,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яблук діти з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їли?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2" descr="Лего-цифры и знаки препинания. -клипарт пнг). Обсуждение на LiveInternet -  Российский Сервис Онлайн-Дневников">
            <a:extLst>
              <a:ext uri="{FF2B5EF4-FFF2-40B4-BE49-F238E27FC236}">
                <a16:creationId xmlns="" xmlns:a16="http://schemas.microsoft.com/office/drawing/2014/main" id="{3B20FC4C-C2FF-0D72-F5F5-BC266A7A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30" y="2962953"/>
            <a:ext cx="1807832" cy="33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Цифри з ЛЕГО. Матеріал для уроку математики.">
            <a:extLst>
              <a:ext uri="{FF2B5EF4-FFF2-40B4-BE49-F238E27FC236}">
                <a16:creationId xmlns="" xmlns:a16="http://schemas.microsoft.com/office/drawing/2014/main" id="{058084ED-CDA4-B0DB-E52A-6E5B2AB37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99" t="4252" r="5035" b="10415"/>
          <a:stretch/>
        </p:blipFill>
        <p:spPr bwMode="auto">
          <a:xfrm>
            <a:off x="5117088" y="3164577"/>
            <a:ext cx="1653825" cy="26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7046" y="447354"/>
            <a:ext cx="8732066" cy="7174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1" name="Picture 8" descr="Клипарты на прозрачном фоне кни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89" y="4184216"/>
            <a:ext cx="4743739" cy="22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405" y="1609345"/>
            <a:ext cx="3412166" cy="4252310"/>
          </a:xfrm>
          <a:prstGeom prst="rect">
            <a:avLst/>
          </a:prstGeom>
        </p:spPr>
      </p:pic>
      <p:pic>
        <p:nvPicPr>
          <p:cNvPr id="1026" name="Picture 2" descr="Vektorcartoonillustration Von Einem Bleistiftmaskottchen Zeichen Stock  Vektor Art und mehr Bilder von Arbeitszimmer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76"/>
          <a:stretch/>
        </p:blipFill>
        <p:spPr bwMode="auto">
          <a:xfrm>
            <a:off x="9372766" y="1491016"/>
            <a:ext cx="2472691" cy="232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4334603" y="1491016"/>
            <a:ext cx="4888771" cy="2657727"/>
          </a:xfrm>
          <a:prstGeom prst="cloudCallout">
            <a:avLst>
              <a:gd name="adj1" fmla="val 65431"/>
              <a:gd name="adj2" fmla="val 10734"/>
            </a:avLst>
          </a:prstGeom>
          <a:solidFill>
            <a:schemeClr val="accent4">
              <a:lumMod val="60000"/>
              <a:lumOff val="4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Добрий день, дорогі друзі!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Добрий день!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На вас чекає гарний день.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Бачу, всі веселі і здорові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 уроку всі готові!</a:t>
            </a:r>
          </a:p>
        </p:txBody>
      </p:sp>
    </p:spTree>
    <p:extLst>
      <p:ext uri="{BB962C8B-B14F-4D97-AF65-F5344CB8AC3E}">
        <p14:creationId xmlns:p14="http://schemas.microsoft.com/office/powerpoint/2010/main" val="20629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822817" y="454855"/>
            <a:ext cx="8732066" cy="7938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Рефлексійна</a:t>
            </a:r>
            <a:r>
              <a:rPr lang="uk-UA" sz="3600" b="1" dirty="0">
                <a:solidFill>
                  <a:schemeClr val="bg1"/>
                </a:solidFill>
              </a:rPr>
              <a:t> вправа «Дерево зростання»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8"/>
            <a:ext cx="5944969" cy="52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19346794">
            <a:off x="1188603" y="4073355"/>
            <a:ext cx="2731466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дуже сподобалось</a:t>
            </a:r>
          </a:p>
        </p:txBody>
      </p:sp>
      <p:sp>
        <p:nvSpPr>
          <p:cNvPr id="15" name="TextBox 14"/>
          <p:cNvSpPr txBox="1"/>
          <p:nvPr/>
        </p:nvSpPr>
        <p:spPr>
          <a:xfrm rot="21361312">
            <a:off x="2576426" y="2167011"/>
            <a:ext cx="2328441" cy="5107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не сподобалось</a:t>
            </a:r>
          </a:p>
        </p:txBody>
      </p:sp>
      <p:sp>
        <p:nvSpPr>
          <p:cNvPr id="16" name="TextBox 15"/>
          <p:cNvSpPr txBox="1"/>
          <p:nvPr/>
        </p:nvSpPr>
        <p:spPr>
          <a:xfrm rot="2350801">
            <a:off x="3873261" y="3806714"/>
            <a:ext cx="1950825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сподобалось</a:t>
            </a:r>
          </a:p>
        </p:txBody>
      </p:sp>
      <p:pic>
        <p:nvPicPr>
          <p:cNvPr id="17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6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8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0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8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4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3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8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4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4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1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2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71" y="1098780"/>
            <a:ext cx="1312253" cy="15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9074128" y="4512308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531478" y="2690693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98828" y="2546936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271881" y="2680351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314" y="4601935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052617" y="3160079"/>
            <a:ext cx="1844007" cy="33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93" y="3671338"/>
            <a:ext cx="1325035" cy="14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450" y="4667684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руки, ноги не рухаються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0981" y="2743836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очі дивляться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5842" y="2513639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ротик мовчить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5544" y="2797300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вуха слухають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76777" y="4629256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голова працює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087416" y="3135585"/>
            <a:ext cx="1816573" cy="32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073699" y="3190286"/>
            <a:ext cx="1844006" cy="31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251872">
            <a:off x="5159229" y="3189893"/>
            <a:ext cx="1636969" cy="30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5060637" y="3269416"/>
            <a:ext cx="1996255" cy="324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4999202" y="3133348"/>
            <a:ext cx="2404136" cy="33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615" y="1466248"/>
            <a:ext cx="904807" cy="11444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8762803" y="1792840"/>
            <a:ext cx="1297428" cy="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78715" y="5412707"/>
            <a:ext cx="2790825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19" y="3671339"/>
            <a:ext cx="1681939" cy="1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2" y="4025124"/>
            <a:ext cx="2414004" cy="16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040737" y="427671"/>
            <a:ext cx="8732066" cy="6711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Правила </a:t>
            </a:r>
            <a:r>
              <a:rPr lang="uk-UA" sz="2800" b="1" dirty="0">
                <a:solidFill>
                  <a:schemeClr val="bg1"/>
                </a:solidFill>
              </a:rPr>
              <a:t>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32144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5029" y="455123"/>
            <a:ext cx="10047514" cy="6334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Числова розминка. Лічба </a:t>
            </a:r>
            <a:r>
              <a:rPr lang="uk-UA" sz="3600" b="1" dirty="0" smtClean="0">
                <a:solidFill>
                  <a:schemeClr val="bg1"/>
                </a:solidFill>
              </a:rPr>
              <a:t>в </a:t>
            </a:r>
            <a:r>
              <a:rPr lang="uk-UA" sz="3600" b="1" dirty="0">
                <a:solidFill>
                  <a:schemeClr val="bg1"/>
                </a:solidFill>
              </a:rPr>
              <a:t>порядку зростання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816" r="70276" b="73522"/>
          <a:stretch/>
        </p:blipFill>
        <p:spPr bwMode="auto">
          <a:xfrm>
            <a:off x="2495068" y="1314662"/>
            <a:ext cx="1477953" cy="19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0" t="49733" b="27014"/>
          <a:stretch/>
        </p:blipFill>
        <p:spPr bwMode="auto">
          <a:xfrm>
            <a:off x="5083734" y="3950610"/>
            <a:ext cx="2106139" cy="19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72986" r="52233"/>
          <a:stretch/>
        </p:blipFill>
        <p:spPr bwMode="auto">
          <a:xfrm>
            <a:off x="7221388" y="3846438"/>
            <a:ext cx="1976865" cy="22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t="50437" r="36020" b="27249"/>
          <a:stretch/>
        </p:blipFill>
        <p:spPr bwMode="auto">
          <a:xfrm>
            <a:off x="3098358" y="4026472"/>
            <a:ext cx="1953861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7" r="66561" b="27484"/>
          <a:stretch/>
        </p:blipFill>
        <p:spPr bwMode="auto">
          <a:xfrm>
            <a:off x="723185" y="4106791"/>
            <a:ext cx="2019765" cy="18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4" t="26244" r="21297" b="49563"/>
          <a:stretch/>
        </p:blipFill>
        <p:spPr bwMode="auto">
          <a:xfrm>
            <a:off x="9897762" y="1314662"/>
            <a:ext cx="1799712" cy="18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26949" r="55325" b="50033"/>
          <a:stretch/>
        </p:blipFill>
        <p:spPr bwMode="auto">
          <a:xfrm>
            <a:off x="8021923" y="1331982"/>
            <a:ext cx="1817577" cy="19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2756" r="2819" b="73521"/>
          <a:stretch/>
        </p:blipFill>
        <p:spPr bwMode="auto">
          <a:xfrm>
            <a:off x="5995671" y="1331982"/>
            <a:ext cx="1863286" cy="19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7" t="2991" r="36841" b="73756"/>
          <a:stretch/>
        </p:blipFill>
        <p:spPr bwMode="auto">
          <a:xfrm>
            <a:off x="4214995" y="1424288"/>
            <a:ext cx="1674449" cy="18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0" t="74395" r="19876"/>
          <a:stretch/>
        </p:blipFill>
        <p:spPr bwMode="auto">
          <a:xfrm>
            <a:off x="472418" y="1423352"/>
            <a:ext cx="1837832" cy="20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увати 5">
            <a:extLst>
              <a:ext uri="{FF2B5EF4-FFF2-40B4-BE49-F238E27FC236}">
                <a16:creationId xmlns="" xmlns:a16="http://schemas.microsoft.com/office/drawing/2014/main" id="{835A6529-6063-428E-7493-16DB0DE4116D}"/>
              </a:ext>
            </a:extLst>
          </p:cNvPr>
          <p:cNvGrpSpPr/>
          <p:nvPr/>
        </p:nvGrpSpPr>
        <p:grpSpPr>
          <a:xfrm>
            <a:off x="9322170" y="3846438"/>
            <a:ext cx="2492473" cy="2173616"/>
            <a:chOff x="9322170" y="3846438"/>
            <a:chExt cx="2492473" cy="2173616"/>
          </a:xfrm>
        </p:grpSpPr>
        <p:pic>
          <p:nvPicPr>
            <p:cNvPr id="17" name="Picture 2" descr="ᐈ Картинки цифры векторные, вектор цифры | скачать на Depositphotos®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68" t="74395" r="16919"/>
            <a:stretch/>
          </p:blipFill>
          <p:spPr bwMode="auto">
            <a:xfrm flipH="1">
              <a:off x="9766982" y="3945840"/>
              <a:ext cx="2047661" cy="207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ᐈ Картинки цифры векторные, вектор цифры | скачать на Depositphotos®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3" t="1816" r="79150" b="73522"/>
            <a:stretch/>
          </p:blipFill>
          <p:spPr bwMode="auto">
            <a:xfrm>
              <a:off x="9322170" y="3846438"/>
              <a:ext cx="958996" cy="198955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Хорда 1"/>
            <p:cNvSpPr/>
            <p:nvPr/>
          </p:nvSpPr>
          <p:spPr>
            <a:xfrm rot="15080117" flipH="1">
              <a:off x="10292561" y="5586424"/>
              <a:ext cx="112873" cy="242747"/>
            </a:xfrm>
            <a:prstGeom prst="chor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16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816" r="70276" b="73522"/>
          <a:stretch/>
        </p:blipFill>
        <p:spPr bwMode="auto">
          <a:xfrm>
            <a:off x="8217554" y="3787378"/>
            <a:ext cx="1477953" cy="19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0" t="49733" b="27014"/>
          <a:stretch/>
        </p:blipFill>
        <p:spPr bwMode="auto">
          <a:xfrm>
            <a:off x="5394359" y="1381020"/>
            <a:ext cx="2106139" cy="19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72986" r="52233"/>
          <a:stretch/>
        </p:blipFill>
        <p:spPr bwMode="auto">
          <a:xfrm>
            <a:off x="3001243" y="1314662"/>
            <a:ext cx="1976865" cy="22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t="50437" r="36020" b="27249"/>
          <a:stretch/>
        </p:blipFill>
        <p:spPr bwMode="auto">
          <a:xfrm>
            <a:off x="7500498" y="1381020"/>
            <a:ext cx="1953861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7" r="66561" b="27484"/>
          <a:stretch/>
        </p:blipFill>
        <p:spPr bwMode="auto">
          <a:xfrm>
            <a:off x="9462107" y="1364956"/>
            <a:ext cx="2019765" cy="18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4" t="26244" r="21297" b="49563"/>
          <a:stretch/>
        </p:blipFill>
        <p:spPr bwMode="auto">
          <a:xfrm>
            <a:off x="124505" y="3927411"/>
            <a:ext cx="1852384" cy="19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26949" r="55325" b="50033"/>
          <a:stretch/>
        </p:blipFill>
        <p:spPr bwMode="auto">
          <a:xfrm>
            <a:off x="2174895" y="3927411"/>
            <a:ext cx="1817577" cy="19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2756" r="2819" b="73521"/>
          <a:stretch/>
        </p:blipFill>
        <p:spPr bwMode="auto">
          <a:xfrm>
            <a:off x="4097184" y="3752244"/>
            <a:ext cx="1978240" cy="20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7" t="2991" r="36841" b="73756"/>
          <a:stretch/>
        </p:blipFill>
        <p:spPr bwMode="auto">
          <a:xfrm>
            <a:off x="6331352" y="3871327"/>
            <a:ext cx="1751614" cy="19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0" t="74395" r="19876"/>
          <a:stretch/>
        </p:blipFill>
        <p:spPr bwMode="auto">
          <a:xfrm flipH="1">
            <a:off x="9830095" y="3787378"/>
            <a:ext cx="1912214" cy="21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увати 5">
            <a:extLst>
              <a:ext uri="{FF2B5EF4-FFF2-40B4-BE49-F238E27FC236}">
                <a16:creationId xmlns="" xmlns:a16="http://schemas.microsoft.com/office/drawing/2014/main" id="{4FB137BF-31D0-7A00-A97E-C9EE9E1BC34E}"/>
              </a:ext>
            </a:extLst>
          </p:cNvPr>
          <p:cNvGrpSpPr/>
          <p:nvPr/>
        </p:nvGrpSpPr>
        <p:grpSpPr>
          <a:xfrm>
            <a:off x="417440" y="1343033"/>
            <a:ext cx="2680918" cy="2178386"/>
            <a:chOff x="417440" y="1343033"/>
            <a:chExt cx="2680918" cy="2178386"/>
          </a:xfrm>
        </p:grpSpPr>
        <p:pic>
          <p:nvPicPr>
            <p:cNvPr id="17" name="Picture 2" descr="ᐈ Картинки цифры векторные, вектор цифры | скачать на Depositphotos®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68" t="74395" r="16919"/>
            <a:stretch/>
          </p:blipFill>
          <p:spPr bwMode="auto">
            <a:xfrm>
              <a:off x="1050697" y="1447205"/>
              <a:ext cx="2047661" cy="207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ᐈ Картинки цифры векторные, вектор цифры | скачать на Depositphotos®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3" t="1816" r="79150" b="73522"/>
            <a:stretch/>
          </p:blipFill>
          <p:spPr bwMode="auto">
            <a:xfrm>
              <a:off x="417440" y="1343033"/>
              <a:ext cx="958996" cy="198955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Хорда 1"/>
            <p:cNvSpPr/>
            <p:nvPr/>
          </p:nvSpPr>
          <p:spPr>
            <a:xfrm rot="15080117" flipH="1">
              <a:off x="1387831" y="3083019"/>
              <a:ext cx="112873" cy="242747"/>
            </a:xfrm>
            <a:prstGeom prst="chor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045029" y="455123"/>
            <a:ext cx="10047514" cy="6334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Числова розминка. Лічба </a:t>
            </a:r>
            <a:r>
              <a:rPr lang="uk-UA" sz="3600" b="1" dirty="0" smtClean="0">
                <a:solidFill>
                  <a:schemeClr val="bg1"/>
                </a:solidFill>
              </a:rPr>
              <a:t>в </a:t>
            </a:r>
            <a:r>
              <a:rPr lang="uk-UA" sz="3600" b="1" dirty="0">
                <a:solidFill>
                  <a:schemeClr val="bg1"/>
                </a:solidFill>
              </a:rPr>
              <a:t>порядку </a:t>
            </a:r>
            <a:r>
              <a:rPr lang="uk-UA" sz="3600" b="1" dirty="0" smtClean="0">
                <a:solidFill>
                  <a:schemeClr val="bg1"/>
                </a:solidFill>
              </a:rPr>
              <a:t>спадання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Счастье клипарт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834" y="4403710"/>
            <a:ext cx="1896995" cy="21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липарт человек (57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r="33942"/>
          <a:stretch/>
        </p:blipFill>
        <p:spPr bwMode="auto">
          <a:xfrm>
            <a:off x="5052473" y="3543895"/>
            <a:ext cx="1428214" cy="308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618942" y="530809"/>
            <a:ext cx="8732066" cy="6557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Віршована задача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Бабушка испекла торт иллюстрация вектора. иллюстрации насчитывающей дом -  504872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008" y="4065642"/>
            <a:ext cx="1373677" cy="25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16457" y="508553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29488" y="1710276"/>
            <a:ext cx="4245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із Рима,</a:t>
            </a:r>
          </a:p>
          <a:p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внучка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з Луцька,</a:t>
            </a:r>
          </a:p>
          <a:p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внук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з Прилук,</a:t>
            </a:r>
          </a:p>
          <a:p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а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із Вінниці.</a:t>
            </a:r>
          </a:p>
          <a:p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Баба Зіна — іменинниця!</a:t>
            </a:r>
            <a:endParaRPr lang="uk-UA" sz="2800" b="1" i="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4787" y="1659446"/>
            <a:ext cx="28998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До бабусі Зіни</a:t>
            </a:r>
          </a:p>
          <a:p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з’їхалась родина:</a:t>
            </a:r>
          </a:p>
          <a:p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з Карпат,</a:t>
            </a:r>
          </a:p>
          <a:p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сестра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з Остра,</a:t>
            </a:r>
          </a:p>
          <a:p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дочка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з Криму,</a:t>
            </a:r>
          </a:p>
        </p:txBody>
      </p:sp>
      <p:pic>
        <p:nvPicPr>
          <p:cNvPr id="4100" name="Picture 4" descr="Векторный рисунок бабушка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08" y="4065642"/>
            <a:ext cx="2348320" cy="25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Дедушка мультяшный (46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9" b="98654" l="10000" r="90000">
                        <a14:foregroundMark x1="34889" y1="12404" x2="34889" y2="12404"/>
                        <a14:foregroundMark x1="67889" y1="11154" x2="67889" y2="1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3" y="3974593"/>
            <a:ext cx="1975759" cy="262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липарт женщина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35" y="3928886"/>
            <a:ext cx="2449760" cy="27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oy Vector Art, Icons, and Graphics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r="22267"/>
          <a:stretch/>
        </p:blipFill>
        <p:spPr bwMode="auto">
          <a:xfrm>
            <a:off x="7587632" y="4744902"/>
            <a:ext cx="108508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Сказочные герои - женский образ - клипарт - Всем учителям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236" y="4403709"/>
            <a:ext cx="897653" cy="21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6204" y="1248611"/>
            <a:ext cx="83368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Скільки </a:t>
            </a:r>
            <a:r>
              <a:rPr lang="uk-UA" sz="2400" b="1" dirty="0" smtClean="0">
                <a:solidFill>
                  <a:schemeClr val="bg1"/>
                </a:solidFill>
              </a:rPr>
              <a:t>гостей привітали бабусю? Звідки приїхали родичі?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ᐈ Картинки цифры векторные, вектор цифры | скачать на Depositphotos®">
            <a:extLst>
              <a:ext uri="{FF2B5EF4-FFF2-40B4-BE49-F238E27FC236}">
                <a16:creationId xmlns="" xmlns:a16="http://schemas.microsoft.com/office/drawing/2014/main" id="{A25AAFD1-E173-A6B7-A572-77DFA7338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t="50437" r="36020" b="27249"/>
          <a:stretch/>
        </p:blipFill>
        <p:spPr bwMode="auto">
          <a:xfrm>
            <a:off x="10234418" y="1479443"/>
            <a:ext cx="1664284" cy="16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Емоції Олівці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56" y="4077154"/>
            <a:ext cx="1271942" cy="227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25708" y="1281797"/>
            <a:ext cx="62387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У Оксаночки в руці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Є </a:t>
            </a: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 олівці,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А в її подружки Віри,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Ось, погляньте, теж </a:t>
            </a: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Полічіть-но всі оці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Кольорові олівці.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 descr="Pencil clipart colored pencil, Picture #1859985 pencil clipart colored  penc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4503" y="4077154"/>
            <a:ext cx="1895024" cy="23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евочка с карандашом - Люди - Отрисовки - Оформление детского са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150" y="1187352"/>
            <a:ext cx="2341678" cy="32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ᐈ Картинки цифры векторные, вектор цифры | скачать на Depositphotos®">
            <a:extLst>
              <a:ext uri="{FF2B5EF4-FFF2-40B4-BE49-F238E27FC236}">
                <a16:creationId xmlns="" xmlns:a16="http://schemas.microsoft.com/office/drawing/2014/main" id="{90595142-D26A-3883-8CEA-EBEC7131E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0" t="49733" b="27014"/>
          <a:stretch/>
        </p:blipFill>
        <p:spPr bwMode="auto">
          <a:xfrm>
            <a:off x="9962115" y="1364495"/>
            <a:ext cx="1753485" cy="16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18942" y="530809"/>
            <a:ext cx="8732066" cy="6557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Віршована задача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Емоції Олівці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29" y="4781066"/>
            <a:ext cx="1477057" cy="17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encil clipart colored pencil, Picture #1859985 pencil clipart colored  penc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0903" y="4371617"/>
            <a:ext cx="1895024" cy="23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864791" y="513736"/>
            <a:ext cx="8732066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«Яка кулька наступна?»</a:t>
            </a:r>
          </a:p>
        </p:txBody>
      </p:sp>
      <p:pic>
        <p:nvPicPr>
          <p:cNvPr id="33" name="Picture 8" descr="Купить зеленый шарик — интернет-магазин Доставка Цветов Харьков - Цветочный  Город - Заказать Букет | . Купить Сладости и Подарки Воздушные шары с  доставкой по Харькову, Зеленый шарик">
            <a:extLst>
              <a:ext uri="{FF2B5EF4-FFF2-40B4-BE49-F238E27FC236}">
                <a16:creationId xmlns="" xmlns:a16="http://schemas.microsoft.com/office/drawing/2014/main" id="{5B5666C4-4B21-EDDF-9F9A-CBCEA2818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r="25625"/>
          <a:stretch/>
        </p:blipFill>
        <p:spPr bwMode="auto">
          <a:xfrm>
            <a:off x="3608184" y="1219232"/>
            <a:ext cx="1645331" cy="31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Воздушный Шар Фиолетовый Блестящий - Бесплатная векторная графика на Pixabay">
            <a:extLst>
              <a:ext uri="{FF2B5EF4-FFF2-40B4-BE49-F238E27FC236}">
                <a16:creationId xmlns="" xmlns:a16="http://schemas.microsoft.com/office/drawing/2014/main" id="{5E505FE1-8CA9-0B65-CC7E-8D0AD70C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89" y="1197396"/>
            <a:ext cx="1559878" cy="30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иний воздушный шарик PNG фото">
            <a:extLst>
              <a:ext uri="{FF2B5EF4-FFF2-40B4-BE49-F238E27FC236}">
                <a16:creationId xmlns="" xmlns:a16="http://schemas.microsoft.com/office/drawing/2014/main" id="{689C31BD-4F16-FF22-B07E-4818BDD5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989">
            <a:off x="7047162" y="3887830"/>
            <a:ext cx="1933637" cy="35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ownload HD Red Balloon Transparent Background - Красный Шарик Пнг  Transparent PNG Image - NicePNG.com">
            <a:extLst>
              <a:ext uri="{FF2B5EF4-FFF2-40B4-BE49-F238E27FC236}">
                <a16:creationId xmlns="" xmlns:a16="http://schemas.microsoft.com/office/drawing/2014/main" id="{5E5B0B6B-7496-1A72-3C73-5D098D20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53" y="3962589"/>
            <a:ext cx="1516107" cy="318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Воздушный шар PNG картинки для бесплатного скачивания - CrazyPNG-PNG  изображение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38" y="1301391"/>
            <a:ext cx="1440112" cy="26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Воздушный шар #2 скачать клипарт бесплатно - Clipart-DB">
            <a:extLst>
              <a:ext uri="{FF2B5EF4-FFF2-40B4-BE49-F238E27FC236}">
                <a16:creationId xmlns="" xmlns:a16="http://schemas.microsoft.com/office/drawing/2014/main" id="{0E26DD4C-A67B-52A6-4348-D3C423DFE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45" y="3449641"/>
            <a:ext cx="1406203" cy="314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Купить зеленый шарик — интернет-магазин Доставка Цветов Харьков - Цветочный  Город - Заказать Букет | . Купить Сладости и Подарки Воздушные шары с  доставкой по Харькову, Зеленый шарик">
            <a:extLst>
              <a:ext uri="{FF2B5EF4-FFF2-40B4-BE49-F238E27FC236}">
                <a16:creationId xmlns="" xmlns:a16="http://schemas.microsoft.com/office/drawing/2014/main" id="{6E0CF08C-0131-6664-6907-AC2ECD1F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r="25625"/>
          <a:stretch/>
        </p:blipFill>
        <p:spPr bwMode="auto">
          <a:xfrm>
            <a:off x="9709174" y="994737"/>
            <a:ext cx="1992888" cy="37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288989">
            <a:off x="7648194" y="4442790"/>
            <a:ext cx="891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0764" y="1521030"/>
            <a:ext cx="73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61465" y="1647079"/>
            <a:ext cx="43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43680" y="1408372"/>
            <a:ext cx="1221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10" descr="Воздушный шар PNG картинки для бесплатного скачивания - CrazyPNG-PNG  изображение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572" y="3725316"/>
            <a:ext cx="1685468" cy="309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596857" y="4404593"/>
            <a:ext cx="914827" cy="101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84629" y="4507023"/>
            <a:ext cx="123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10511" y="3832911"/>
            <a:ext cx="79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7" name="Прямая со стрелкой 36"/>
          <p:cNvCxnSpPr>
            <a:cxnSpLocks/>
          </p:cNvCxnSpPr>
          <p:nvPr/>
        </p:nvCxnSpPr>
        <p:spPr>
          <a:xfrm>
            <a:off x="4799175" y="2362138"/>
            <a:ext cx="789485" cy="1751761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CF397756-1C2F-2684-5B0C-2C24D4971C06}"/>
              </a:ext>
            </a:extLst>
          </p:cNvPr>
          <p:cNvSpPr/>
          <p:nvPr/>
        </p:nvSpPr>
        <p:spPr>
          <a:xfrm>
            <a:off x="302528" y="1385797"/>
            <a:ext cx="3430170" cy="1362723"/>
          </a:xfrm>
          <a:prstGeom prst="wedgeRoundRectCallout">
            <a:avLst>
              <a:gd name="adj1" fmla="val 1785"/>
              <a:gd name="adj2" fmla="val 104385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Вибери для кожного числа у верхньому рядку кульок, </a:t>
            </a:r>
          </a:p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наступне число у </a:t>
            </a:r>
          </a:p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нижньому рядку.</a:t>
            </a:r>
          </a:p>
        </p:txBody>
      </p:sp>
      <p:pic>
        <p:nvPicPr>
          <p:cNvPr id="27" name="Picture 6" descr="Mr Peabody Stickers | Redbubble">
            <a:extLst>
              <a:ext uri="{FF2B5EF4-FFF2-40B4-BE49-F238E27FC236}">
                <a16:creationId xmlns="" xmlns:a16="http://schemas.microsoft.com/office/drawing/2014/main" id="{485CD927-6113-E7E1-DEC4-4B007294C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62646" y="2731702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44BAB2B-4E7F-0DBB-BFEE-2F111F7D00DE}"/>
              </a:ext>
            </a:extLst>
          </p:cNvPr>
          <p:cNvSpPr txBox="1"/>
          <p:nvPr/>
        </p:nvSpPr>
        <p:spPr>
          <a:xfrm>
            <a:off x="4211021" y="1521030"/>
            <a:ext cx="43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Прямая со стрелкой 36">
            <a:extLst>
              <a:ext uri="{FF2B5EF4-FFF2-40B4-BE49-F238E27FC236}">
                <a16:creationId xmlns="" xmlns:a16="http://schemas.microsoft.com/office/drawing/2014/main" id="{CBEAA97B-21CE-CF25-FFA7-054CF9D48BA4}"/>
              </a:ext>
            </a:extLst>
          </p:cNvPr>
          <p:cNvCxnSpPr>
            <a:cxnSpLocks/>
          </p:cNvCxnSpPr>
          <p:nvPr/>
        </p:nvCxnSpPr>
        <p:spPr>
          <a:xfrm>
            <a:off x="6797788" y="2848653"/>
            <a:ext cx="3380116" cy="1441821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6">
            <a:extLst>
              <a:ext uri="{FF2B5EF4-FFF2-40B4-BE49-F238E27FC236}">
                <a16:creationId xmlns="" xmlns:a16="http://schemas.microsoft.com/office/drawing/2014/main" id="{DE2D3401-50DA-0AC7-8D25-9A6F44383534}"/>
              </a:ext>
            </a:extLst>
          </p:cNvPr>
          <p:cNvCxnSpPr>
            <a:cxnSpLocks/>
          </p:cNvCxnSpPr>
          <p:nvPr/>
        </p:nvCxnSpPr>
        <p:spPr>
          <a:xfrm flipH="1">
            <a:off x="4002991" y="2785383"/>
            <a:ext cx="4010989" cy="1328516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36">
            <a:extLst>
              <a:ext uri="{FF2B5EF4-FFF2-40B4-BE49-F238E27FC236}">
                <a16:creationId xmlns="" xmlns:a16="http://schemas.microsoft.com/office/drawing/2014/main" id="{DC2678A3-1762-8145-9A90-B2719B895698}"/>
              </a:ext>
            </a:extLst>
          </p:cNvPr>
          <p:cNvCxnSpPr>
            <a:cxnSpLocks/>
          </p:cNvCxnSpPr>
          <p:nvPr/>
        </p:nvCxnSpPr>
        <p:spPr>
          <a:xfrm flipH="1">
            <a:off x="8583781" y="2716709"/>
            <a:ext cx="1683178" cy="163114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8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-847204" y="1678678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nsparent Cartoon Desk Png - Transparent Background Desk Cartoon Png, Png  Download , Transparent Png Image - PNGitem">
            <a:extLst>
              <a:ext uri="{FF2B5EF4-FFF2-40B4-BE49-F238E27FC236}">
                <a16:creationId xmlns="" xmlns:a16="http://schemas.microsoft.com/office/drawing/2014/main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" y="3409601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7">
            <a:extLst>
              <a:ext uri="{FF2B5EF4-FFF2-40B4-BE49-F238E27FC236}">
                <a16:creationId xmlns="" xmlns:a16="http://schemas.microsoft.com/office/drawing/2014/main" id="{84196B2B-A369-D8F2-8123-2FCB91BE35C8}"/>
              </a:ext>
            </a:extLst>
          </p:cNvPr>
          <p:cNvSpPr/>
          <p:nvPr/>
        </p:nvSpPr>
        <p:spPr>
          <a:xfrm>
            <a:off x="1710396" y="461799"/>
            <a:ext cx="8732066" cy="68350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prstClr val="white"/>
                </a:solidFill>
                <a:latin typeface="Calibri" panose="020F0502020204030204"/>
              </a:rPr>
              <a:t>Формування </a:t>
            </a:r>
            <a:r>
              <a:rPr lang="uk-UA" sz="3200" b="1" dirty="0">
                <a:solidFill>
                  <a:prstClr val="white"/>
                </a:solidFill>
                <a:latin typeface="Calibri" panose="020F0502020204030204"/>
              </a:rPr>
              <a:t>поняття про число 10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11ED7E05-1066-B073-FBCC-E8E097EAAC01}"/>
              </a:ext>
            </a:extLst>
          </p:cNvPr>
          <p:cNvSpPr/>
          <p:nvPr/>
        </p:nvSpPr>
        <p:spPr>
          <a:xfrm>
            <a:off x="2134312" y="1349342"/>
            <a:ext cx="8340385" cy="6414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 smtClean="0">
                <a:solidFill>
                  <a:schemeClr val="bg1"/>
                </a:solidFill>
              </a:rPr>
              <a:t>Порахуй, скільки трикутників зображено</a:t>
            </a:r>
            <a:r>
              <a:rPr lang="uk-UA" sz="2000" b="1" dirty="0">
                <a:solidFill>
                  <a:schemeClr val="bg1"/>
                </a:solidFill>
              </a:rPr>
              <a:t>. Що отримаємо поклавши ще один трикутник?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Як отримати наступне число? </a:t>
            </a:r>
            <a:endParaRPr kumimoji="0" lang="uk-UA" sz="20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Рівнобедрений трикутник 4">
            <a:extLst>
              <a:ext uri="{FF2B5EF4-FFF2-40B4-BE49-F238E27FC236}">
                <a16:creationId xmlns="" xmlns:a16="http://schemas.microsoft.com/office/drawing/2014/main" id="{B4A6043C-A3D3-0387-16B8-CE36E499EC6F}"/>
              </a:ext>
            </a:extLst>
          </p:cNvPr>
          <p:cNvSpPr/>
          <p:nvPr/>
        </p:nvSpPr>
        <p:spPr>
          <a:xfrm>
            <a:off x="5264460" y="2205546"/>
            <a:ext cx="355106" cy="517603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Рівнобедрений трикутник 30">
            <a:extLst>
              <a:ext uri="{FF2B5EF4-FFF2-40B4-BE49-F238E27FC236}">
                <a16:creationId xmlns="" xmlns:a16="http://schemas.microsoft.com/office/drawing/2014/main" id="{7BCDEE72-4B77-EACB-EE6A-8087AD70D195}"/>
              </a:ext>
            </a:extLst>
          </p:cNvPr>
          <p:cNvSpPr/>
          <p:nvPr/>
        </p:nvSpPr>
        <p:spPr>
          <a:xfrm>
            <a:off x="5918447" y="2205544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Рівнобедрений трикутник 33">
            <a:extLst>
              <a:ext uri="{FF2B5EF4-FFF2-40B4-BE49-F238E27FC236}">
                <a16:creationId xmlns="" xmlns:a16="http://schemas.microsoft.com/office/drawing/2014/main" id="{3BDED8C9-CDF5-E0B1-2141-947218B9350D}"/>
              </a:ext>
            </a:extLst>
          </p:cNvPr>
          <p:cNvSpPr/>
          <p:nvPr/>
        </p:nvSpPr>
        <p:spPr>
          <a:xfrm>
            <a:off x="6572434" y="2205544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Рівнобедрений трикутник 34">
            <a:extLst>
              <a:ext uri="{FF2B5EF4-FFF2-40B4-BE49-F238E27FC236}">
                <a16:creationId xmlns="" xmlns:a16="http://schemas.microsoft.com/office/drawing/2014/main" id="{ACE91B06-E631-C775-A370-AD478C5EFBDA}"/>
              </a:ext>
            </a:extLst>
          </p:cNvPr>
          <p:cNvSpPr/>
          <p:nvPr/>
        </p:nvSpPr>
        <p:spPr>
          <a:xfrm>
            <a:off x="7229379" y="2205541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Рівнобедрений трикутник 35">
            <a:extLst>
              <a:ext uri="{FF2B5EF4-FFF2-40B4-BE49-F238E27FC236}">
                <a16:creationId xmlns="" xmlns:a16="http://schemas.microsoft.com/office/drawing/2014/main" id="{882DDA87-741E-CA5A-B57C-A4897B0BBCB0}"/>
              </a:ext>
            </a:extLst>
          </p:cNvPr>
          <p:cNvSpPr/>
          <p:nvPr/>
        </p:nvSpPr>
        <p:spPr>
          <a:xfrm>
            <a:off x="7854743" y="2208712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Рівнобедрений трикутник 41">
            <a:extLst>
              <a:ext uri="{FF2B5EF4-FFF2-40B4-BE49-F238E27FC236}">
                <a16:creationId xmlns="" xmlns:a16="http://schemas.microsoft.com/office/drawing/2014/main" id="{B0705FC8-4D80-6ACE-F4E2-5FD249C2A049}"/>
              </a:ext>
            </a:extLst>
          </p:cNvPr>
          <p:cNvSpPr/>
          <p:nvPr/>
        </p:nvSpPr>
        <p:spPr>
          <a:xfrm>
            <a:off x="8444563" y="2205546"/>
            <a:ext cx="355106" cy="517603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Рівнобедрений трикутник 42">
            <a:extLst>
              <a:ext uri="{FF2B5EF4-FFF2-40B4-BE49-F238E27FC236}">
                <a16:creationId xmlns="" xmlns:a16="http://schemas.microsoft.com/office/drawing/2014/main" id="{C9798AAA-655E-54FE-8350-F6B834D2FB59}"/>
              </a:ext>
            </a:extLst>
          </p:cNvPr>
          <p:cNvSpPr/>
          <p:nvPr/>
        </p:nvSpPr>
        <p:spPr>
          <a:xfrm>
            <a:off x="9098550" y="2205544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Рівнобедрений трикутник 43">
            <a:extLst>
              <a:ext uri="{FF2B5EF4-FFF2-40B4-BE49-F238E27FC236}">
                <a16:creationId xmlns="" xmlns:a16="http://schemas.microsoft.com/office/drawing/2014/main" id="{D72ACC22-296C-3F98-3966-9447138AD02A}"/>
              </a:ext>
            </a:extLst>
          </p:cNvPr>
          <p:cNvSpPr/>
          <p:nvPr/>
        </p:nvSpPr>
        <p:spPr>
          <a:xfrm>
            <a:off x="9752537" y="2205544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Рівнобедрений трикутник 44">
            <a:extLst>
              <a:ext uri="{FF2B5EF4-FFF2-40B4-BE49-F238E27FC236}">
                <a16:creationId xmlns="" xmlns:a16="http://schemas.microsoft.com/office/drawing/2014/main" id="{A263E6D7-8EFD-AF8D-0B57-B8CC364EB836}"/>
              </a:ext>
            </a:extLst>
          </p:cNvPr>
          <p:cNvSpPr/>
          <p:nvPr/>
        </p:nvSpPr>
        <p:spPr>
          <a:xfrm>
            <a:off x="10409482" y="2205541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Рівнобедрений трикутник 45">
            <a:extLst>
              <a:ext uri="{FF2B5EF4-FFF2-40B4-BE49-F238E27FC236}">
                <a16:creationId xmlns="" xmlns:a16="http://schemas.microsoft.com/office/drawing/2014/main" id="{D1D8B7B3-3E46-FEA4-FDB9-CFEF65103EE6}"/>
              </a:ext>
            </a:extLst>
          </p:cNvPr>
          <p:cNvSpPr/>
          <p:nvPr/>
        </p:nvSpPr>
        <p:spPr>
          <a:xfrm>
            <a:off x="11063469" y="2205541"/>
            <a:ext cx="355106" cy="517606"/>
          </a:xfrm>
          <a:prstGeom prst="triangle">
            <a:avLst/>
          </a:prstGeom>
          <a:solidFill>
            <a:srgbClr val="FFB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9" name="Пряма зі стрілкою 8">
            <a:extLst>
              <a:ext uri="{FF2B5EF4-FFF2-40B4-BE49-F238E27FC236}">
                <a16:creationId xmlns="" xmlns:a16="http://schemas.microsoft.com/office/drawing/2014/main" id="{EC2E814B-2AA1-4773-6577-869ADBB50700}"/>
              </a:ext>
            </a:extLst>
          </p:cNvPr>
          <p:cNvCxnSpPr>
            <a:cxnSpLocks/>
          </p:cNvCxnSpPr>
          <p:nvPr/>
        </p:nvCxnSpPr>
        <p:spPr>
          <a:xfrm>
            <a:off x="4898571" y="2956264"/>
            <a:ext cx="6948436" cy="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="" xmlns:a16="http://schemas.microsoft.com/office/drawing/2014/main" id="{98765C42-A02D-2375-A8E8-581AB5CD7EED}"/>
              </a:ext>
            </a:extLst>
          </p:cNvPr>
          <p:cNvCxnSpPr/>
          <p:nvPr/>
        </p:nvCxnSpPr>
        <p:spPr>
          <a:xfrm>
            <a:off x="5442963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сполучна лінія 47">
            <a:extLst>
              <a:ext uri="{FF2B5EF4-FFF2-40B4-BE49-F238E27FC236}">
                <a16:creationId xmlns="" xmlns:a16="http://schemas.microsoft.com/office/drawing/2014/main" id="{EEFB951B-8ADA-AAB1-786A-093DF4E846C7}"/>
              </a:ext>
            </a:extLst>
          </p:cNvPr>
          <p:cNvCxnSpPr/>
          <p:nvPr/>
        </p:nvCxnSpPr>
        <p:spPr>
          <a:xfrm>
            <a:off x="4898571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сполучна лінія 48">
            <a:extLst>
              <a:ext uri="{FF2B5EF4-FFF2-40B4-BE49-F238E27FC236}">
                <a16:creationId xmlns="" xmlns:a16="http://schemas.microsoft.com/office/drawing/2014/main" id="{0C914A49-8E52-2582-A0AD-151429C77D15}"/>
              </a:ext>
            </a:extLst>
          </p:cNvPr>
          <p:cNvCxnSpPr/>
          <p:nvPr/>
        </p:nvCxnSpPr>
        <p:spPr>
          <a:xfrm>
            <a:off x="6089468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сполучна лінія 49">
            <a:extLst>
              <a:ext uri="{FF2B5EF4-FFF2-40B4-BE49-F238E27FC236}">
                <a16:creationId xmlns="" xmlns:a16="http://schemas.microsoft.com/office/drawing/2014/main" id="{D73E95CA-402A-A70F-8C7D-519B76FED2A0}"/>
              </a:ext>
            </a:extLst>
          </p:cNvPr>
          <p:cNvCxnSpPr/>
          <p:nvPr/>
        </p:nvCxnSpPr>
        <p:spPr>
          <a:xfrm>
            <a:off x="6755674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сполучна лінія 50">
            <a:extLst>
              <a:ext uri="{FF2B5EF4-FFF2-40B4-BE49-F238E27FC236}">
                <a16:creationId xmlns="" xmlns:a16="http://schemas.microsoft.com/office/drawing/2014/main" id="{05F5C0E7-2FC9-798E-A82D-A211DCC73C53}"/>
              </a:ext>
            </a:extLst>
          </p:cNvPr>
          <p:cNvCxnSpPr/>
          <p:nvPr/>
        </p:nvCxnSpPr>
        <p:spPr>
          <a:xfrm>
            <a:off x="7408817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 сполучна лінія 51">
            <a:extLst>
              <a:ext uri="{FF2B5EF4-FFF2-40B4-BE49-F238E27FC236}">
                <a16:creationId xmlns="" xmlns:a16="http://schemas.microsoft.com/office/drawing/2014/main" id="{FF4D6576-A531-63B6-4ED9-1D9AA113952C}"/>
              </a:ext>
            </a:extLst>
          </p:cNvPr>
          <p:cNvCxnSpPr/>
          <p:nvPr/>
        </p:nvCxnSpPr>
        <p:spPr>
          <a:xfrm>
            <a:off x="8032296" y="281589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сполучна лінія 52">
            <a:extLst>
              <a:ext uri="{FF2B5EF4-FFF2-40B4-BE49-F238E27FC236}">
                <a16:creationId xmlns="" xmlns:a16="http://schemas.microsoft.com/office/drawing/2014/main" id="{12FC097A-5176-8109-800A-2C471E17DFDE}"/>
              </a:ext>
            </a:extLst>
          </p:cNvPr>
          <p:cNvCxnSpPr/>
          <p:nvPr/>
        </p:nvCxnSpPr>
        <p:spPr>
          <a:xfrm>
            <a:off x="8610600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сполучна лінія 53">
            <a:extLst>
              <a:ext uri="{FF2B5EF4-FFF2-40B4-BE49-F238E27FC236}">
                <a16:creationId xmlns="" xmlns:a16="http://schemas.microsoft.com/office/drawing/2014/main" id="{FE719BA9-0592-35E8-82F2-94AFD6F3D619}"/>
              </a:ext>
            </a:extLst>
          </p:cNvPr>
          <p:cNvCxnSpPr/>
          <p:nvPr/>
        </p:nvCxnSpPr>
        <p:spPr>
          <a:xfrm>
            <a:off x="9276806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 сполучна лінія 54">
            <a:extLst>
              <a:ext uri="{FF2B5EF4-FFF2-40B4-BE49-F238E27FC236}">
                <a16:creationId xmlns="" xmlns:a16="http://schemas.microsoft.com/office/drawing/2014/main" id="{92D6AB41-2807-2EA6-0880-8EC5241B4579}"/>
              </a:ext>
            </a:extLst>
          </p:cNvPr>
          <p:cNvCxnSpPr/>
          <p:nvPr/>
        </p:nvCxnSpPr>
        <p:spPr>
          <a:xfrm>
            <a:off x="9923418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 сполучна лінія 55">
            <a:extLst>
              <a:ext uri="{FF2B5EF4-FFF2-40B4-BE49-F238E27FC236}">
                <a16:creationId xmlns="" xmlns:a16="http://schemas.microsoft.com/office/drawing/2014/main" id="{A180EF93-0D18-3DD8-986B-748ECF420102}"/>
              </a:ext>
            </a:extLst>
          </p:cNvPr>
          <p:cNvCxnSpPr/>
          <p:nvPr/>
        </p:nvCxnSpPr>
        <p:spPr>
          <a:xfrm>
            <a:off x="10589624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 сполучна лінія 56">
            <a:extLst>
              <a:ext uri="{FF2B5EF4-FFF2-40B4-BE49-F238E27FC236}">
                <a16:creationId xmlns="" xmlns:a16="http://schemas.microsoft.com/office/drawing/2014/main" id="{DC9F161D-590F-BFF1-F1D8-06D85250866C}"/>
              </a:ext>
            </a:extLst>
          </p:cNvPr>
          <p:cNvCxnSpPr/>
          <p:nvPr/>
        </p:nvCxnSpPr>
        <p:spPr>
          <a:xfrm>
            <a:off x="11255830" y="2818660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2D0E0F-6CA4-BF02-823F-E0A9CD9605C9}"/>
              </a:ext>
            </a:extLst>
          </p:cNvPr>
          <p:cNvSpPr txBox="1"/>
          <p:nvPr/>
        </p:nvSpPr>
        <p:spPr>
          <a:xfrm>
            <a:off x="4714258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64953C0-3C71-8388-FFE7-15091E53005F}"/>
              </a:ext>
            </a:extLst>
          </p:cNvPr>
          <p:cNvSpPr txBox="1"/>
          <p:nvPr/>
        </p:nvSpPr>
        <p:spPr>
          <a:xfrm>
            <a:off x="5262262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2DA80F9-6666-70C9-9D82-744205D5551A}"/>
              </a:ext>
            </a:extLst>
          </p:cNvPr>
          <p:cNvSpPr txBox="1"/>
          <p:nvPr/>
        </p:nvSpPr>
        <p:spPr>
          <a:xfrm>
            <a:off x="5893528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FE741AC7-B530-C83E-00DF-76F572A91E50}"/>
              </a:ext>
            </a:extLst>
          </p:cNvPr>
          <p:cNvSpPr txBox="1"/>
          <p:nvPr/>
        </p:nvSpPr>
        <p:spPr>
          <a:xfrm>
            <a:off x="6574844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331198E-357B-8B26-5617-28374945705F}"/>
              </a:ext>
            </a:extLst>
          </p:cNvPr>
          <p:cNvSpPr txBox="1"/>
          <p:nvPr/>
        </p:nvSpPr>
        <p:spPr>
          <a:xfrm>
            <a:off x="7227435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51D6BAB4-C898-750D-3EBC-05DB8E8379A7}"/>
              </a:ext>
            </a:extLst>
          </p:cNvPr>
          <p:cNvSpPr txBox="1"/>
          <p:nvPr/>
        </p:nvSpPr>
        <p:spPr>
          <a:xfrm>
            <a:off x="7843076" y="3086436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40111FF-E2CF-BDC4-C7DC-42885E533AFC}"/>
              </a:ext>
            </a:extLst>
          </p:cNvPr>
          <p:cNvSpPr txBox="1"/>
          <p:nvPr/>
        </p:nvSpPr>
        <p:spPr>
          <a:xfrm>
            <a:off x="8453847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34FE5CD-F8CC-6408-A966-5FE9E0B9EAA1}"/>
              </a:ext>
            </a:extLst>
          </p:cNvPr>
          <p:cNvSpPr txBox="1"/>
          <p:nvPr/>
        </p:nvSpPr>
        <p:spPr>
          <a:xfrm>
            <a:off x="9100458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118CC96-BB82-156C-143B-A7FBE6A3C546}"/>
              </a:ext>
            </a:extLst>
          </p:cNvPr>
          <p:cNvSpPr txBox="1"/>
          <p:nvPr/>
        </p:nvSpPr>
        <p:spPr>
          <a:xfrm>
            <a:off x="9753742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D758EF7-6798-2F38-4CC1-F2A134B9871D}"/>
              </a:ext>
            </a:extLst>
          </p:cNvPr>
          <p:cNvSpPr txBox="1"/>
          <p:nvPr/>
        </p:nvSpPr>
        <p:spPr>
          <a:xfrm>
            <a:off x="10419947" y="3093868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5C2E9474-929D-44D6-6B92-07BA6301203A}"/>
              </a:ext>
            </a:extLst>
          </p:cNvPr>
          <p:cNvSpPr txBox="1"/>
          <p:nvPr/>
        </p:nvSpPr>
        <p:spPr>
          <a:xfrm>
            <a:off x="10942320" y="3091098"/>
            <a:ext cx="68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трілка: вигнута вгору 13">
            <a:extLst>
              <a:ext uri="{FF2B5EF4-FFF2-40B4-BE49-F238E27FC236}">
                <a16:creationId xmlns="" xmlns:a16="http://schemas.microsoft.com/office/drawing/2014/main" id="{4E66588F-81AC-DB91-7147-1A2712D2A4F3}"/>
              </a:ext>
            </a:extLst>
          </p:cNvPr>
          <p:cNvSpPr/>
          <p:nvPr/>
        </p:nvSpPr>
        <p:spPr>
          <a:xfrm>
            <a:off x="5438610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F4FDEFD-0DD6-CB35-8DCD-388425524F49}"/>
              </a:ext>
            </a:extLst>
          </p:cNvPr>
          <p:cNvSpPr txBox="1"/>
          <p:nvPr/>
        </p:nvSpPr>
        <p:spPr>
          <a:xfrm>
            <a:off x="5585668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Стрілка: вигнута вгору 68">
            <a:extLst>
              <a:ext uri="{FF2B5EF4-FFF2-40B4-BE49-F238E27FC236}">
                <a16:creationId xmlns="" xmlns:a16="http://schemas.microsoft.com/office/drawing/2014/main" id="{3FB234E9-1AD6-926D-8C46-19749F0A8D22}"/>
              </a:ext>
            </a:extLst>
          </p:cNvPr>
          <p:cNvSpPr/>
          <p:nvPr/>
        </p:nvSpPr>
        <p:spPr>
          <a:xfrm>
            <a:off x="6095961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62BE119E-20DD-FDB7-2C47-542358E2EFE4}"/>
              </a:ext>
            </a:extLst>
          </p:cNvPr>
          <p:cNvSpPr txBox="1"/>
          <p:nvPr/>
        </p:nvSpPr>
        <p:spPr>
          <a:xfrm>
            <a:off x="6243019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Стрілка: вигнута вгору 70">
            <a:extLst>
              <a:ext uri="{FF2B5EF4-FFF2-40B4-BE49-F238E27FC236}">
                <a16:creationId xmlns="" xmlns:a16="http://schemas.microsoft.com/office/drawing/2014/main" id="{656B4E52-D035-D422-F599-AFA8E21C41D6}"/>
              </a:ext>
            </a:extLst>
          </p:cNvPr>
          <p:cNvSpPr/>
          <p:nvPr/>
        </p:nvSpPr>
        <p:spPr>
          <a:xfrm>
            <a:off x="6760489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7E79C2D3-0C3A-3141-9E86-11A00A43D600}"/>
              </a:ext>
            </a:extLst>
          </p:cNvPr>
          <p:cNvSpPr txBox="1"/>
          <p:nvPr/>
        </p:nvSpPr>
        <p:spPr>
          <a:xfrm>
            <a:off x="6907547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Стрілка: вигнута вгору 72">
            <a:extLst>
              <a:ext uri="{FF2B5EF4-FFF2-40B4-BE49-F238E27FC236}">
                <a16:creationId xmlns="" xmlns:a16="http://schemas.microsoft.com/office/drawing/2014/main" id="{ECAC4AC1-C371-2A0C-ADDB-01F3B1A6CD4F}"/>
              </a:ext>
            </a:extLst>
          </p:cNvPr>
          <p:cNvSpPr/>
          <p:nvPr/>
        </p:nvSpPr>
        <p:spPr>
          <a:xfrm>
            <a:off x="7424136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41364123-92D8-C775-B699-63C047D024BC}"/>
              </a:ext>
            </a:extLst>
          </p:cNvPr>
          <p:cNvSpPr txBox="1"/>
          <p:nvPr/>
        </p:nvSpPr>
        <p:spPr>
          <a:xfrm>
            <a:off x="7571194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Стрілка: вигнута вгору 74">
            <a:extLst>
              <a:ext uri="{FF2B5EF4-FFF2-40B4-BE49-F238E27FC236}">
                <a16:creationId xmlns="" xmlns:a16="http://schemas.microsoft.com/office/drawing/2014/main" id="{1ACA0EC9-D5DF-22CD-6342-02CD552D3C24}"/>
              </a:ext>
            </a:extLst>
          </p:cNvPr>
          <p:cNvSpPr/>
          <p:nvPr/>
        </p:nvSpPr>
        <p:spPr>
          <a:xfrm>
            <a:off x="8044694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2266029D-3C36-442E-BBEE-7ACBEB8AB3DE}"/>
              </a:ext>
            </a:extLst>
          </p:cNvPr>
          <p:cNvSpPr txBox="1"/>
          <p:nvPr/>
        </p:nvSpPr>
        <p:spPr>
          <a:xfrm>
            <a:off x="8191752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Стрілка: вигнута вгору 76">
            <a:extLst>
              <a:ext uri="{FF2B5EF4-FFF2-40B4-BE49-F238E27FC236}">
                <a16:creationId xmlns="" xmlns:a16="http://schemas.microsoft.com/office/drawing/2014/main" id="{76FA2764-9975-C3C3-70D5-B90A4637B359}"/>
              </a:ext>
            </a:extLst>
          </p:cNvPr>
          <p:cNvSpPr/>
          <p:nvPr/>
        </p:nvSpPr>
        <p:spPr>
          <a:xfrm>
            <a:off x="8689742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16955A7-BE63-DD12-503E-952C2EE815D4}"/>
              </a:ext>
            </a:extLst>
          </p:cNvPr>
          <p:cNvSpPr txBox="1"/>
          <p:nvPr/>
        </p:nvSpPr>
        <p:spPr>
          <a:xfrm>
            <a:off x="8836800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Стрілка: вигнута вгору 78">
            <a:extLst>
              <a:ext uri="{FF2B5EF4-FFF2-40B4-BE49-F238E27FC236}">
                <a16:creationId xmlns="" xmlns:a16="http://schemas.microsoft.com/office/drawing/2014/main" id="{5188319B-4792-064E-D75C-1B406D2E3A43}"/>
              </a:ext>
            </a:extLst>
          </p:cNvPr>
          <p:cNvSpPr/>
          <p:nvPr/>
        </p:nvSpPr>
        <p:spPr>
          <a:xfrm>
            <a:off x="9324082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1CC0797A-06E1-5B6F-EEF2-D2020DC020AE}"/>
              </a:ext>
            </a:extLst>
          </p:cNvPr>
          <p:cNvSpPr txBox="1"/>
          <p:nvPr/>
        </p:nvSpPr>
        <p:spPr>
          <a:xfrm>
            <a:off x="9471140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Стрілка: вигнута вгору 80">
            <a:extLst>
              <a:ext uri="{FF2B5EF4-FFF2-40B4-BE49-F238E27FC236}">
                <a16:creationId xmlns="" xmlns:a16="http://schemas.microsoft.com/office/drawing/2014/main" id="{297BE1A9-B53A-5F4C-844B-740A199A554D}"/>
              </a:ext>
            </a:extLst>
          </p:cNvPr>
          <p:cNvSpPr/>
          <p:nvPr/>
        </p:nvSpPr>
        <p:spPr>
          <a:xfrm>
            <a:off x="9998224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A545FA20-287C-E76B-B11B-77D2B5BD2190}"/>
              </a:ext>
            </a:extLst>
          </p:cNvPr>
          <p:cNvSpPr txBox="1"/>
          <p:nvPr/>
        </p:nvSpPr>
        <p:spPr>
          <a:xfrm>
            <a:off x="10145282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Стрілка: вигнута вгору 82">
            <a:extLst>
              <a:ext uri="{FF2B5EF4-FFF2-40B4-BE49-F238E27FC236}">
                <a16:creationId xmlns="" xmlns:a16="http://schemas.microsoft.com/office/drawing/2014/main" id="{6BCA7060-4DF5-B31F-A518-F346F3F668D1}"/>
              </a:ext>
            </a:extLst>
          </p:cNvPr>
          <p:cNvSpPr/>
          <p:nvPr/>
        </p:nvSpPr>
        <p:spPr>
          <a:xfrm>
            <a:off x="10672366" y="3678856"/>
            <a:ext cx="733590" cy="22940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41C89BC-F2C5-5B89-1AC4-87397085BC90}"/>
              </a:ext>
            </a:extLst>
          </p:cNvPr>
          <p:cNvSpPr txBox="1"/>
          <p:nvPr/>
        </p:nvSpPr>
        <p:spPr>
          <a:xfrm>
            <a:off x="10819424" y="3860444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2BCCFCA3-AFC9-A2BE-6BF9-1B8DE2845239}"/>
              </a:ext>
            </a:extLst>
          </p:cNvPr>
          <p:cNvSpPr/>
          <p:nvPr/>
        </p:nvSpPr>
        <p:spPr>
          <a:xfrm>
            <a:off x="3105337" y="4441895"/>
            <a:ext cx="7900683" cy="11492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bg1"/>
                </a:solidFill>
              </a:rPr>
              <a:t>Прочитайте ряд чисел. Чим </a:t>
            </a:r>
            <a:r>
              <a:rPr lang="uk-UA" sz="2000" b="1" dirty="0">
                <a:solidFill>
                  <a:schemeClr val="bg1"/>
                </a:solidFill>
              </a:rPr>
              <a:t>він цікавий? У ньому всі числа впорядковані </a:t>
            </a:r>
            <a:r>
              <a:rPr lang="ru-RU" sz="2000" b="1" dirty="0">
                <a:solidFill>
                  <a:schemeClr val="bg1"/>
                </a:solidFill>
              </a:rPr>
              <a:t>так, </a:t>
            </a:r>
            <a:r>
              <a:rPr lang="uk-UA" sz="2000" b="1" dirty="0">
                <a:solidFill>
                  <a:schemeClr val="bg1"/>
                </a:solidFill>
              </a:rPr>
              <a:t>що кожне наступне </a:t>
            </a:r>
            <a:r>
              <a:rPr lang="ru-RU" sz="2000" b="1" dirty="0">
                <a:solidFill>
                  <a:schemeClr val="bg1"/>
                </a:solidFill>
              </a:rPr>
              <a:t>число на </a:t>
            </a:r>
            <a:r>
              <a:rPr lang="uk-UA" sz="2000" b="1" dirty="0">
                <a:solidFill>
                  <a:schemeClr val="bg1"/>
                </a:solidFill>
              </a:rPr>
              <a:t>одиницю більше попереднього</a:t>
            </a:r>
            <a:r>
              <a:rPr lang="ru-RU" sz="2000" b="1" dirty="0">
                <a:solidFill>
                  <a:schemeClr val="bg1"/>
                </a:solidFill>
              </a:rPr>
              <a:t>,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такий ряд називають </a:t>
            </a:r>
            <a:r>
              <a:rPr lang="uk-UA" sz="2000" b="1" i="1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натуральним</a:t>
            </a:r>
            <a:r>
              <a:rPr lang="uk-UA" sz="2000" b="1" dirty="0">
                <a:solidFill>
                  <a:srgbClr val="CCFF66"/>
                </a:solidFill>
              </a:rPr>
              <a:t>.</a:t>
            </a:r>
            <a:endParaRPr kumimoji="0" lang="uk-UA" sz="2000" b="1" i="0" u="none" strike="noStrike" kern="1200" cap="none" spc="0" normalizeH="0" baseline="0" dirty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6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58F6FBCA-5572-1035-809E-8C28E260D43C}"/>
              </a:ext>
            </a:extLst>
          </p:cNvPr>
          <p:cNvSpPr/>
          <p:nvPr/>
        </p:nvSpPr>
        <p:spPr>
          <a:xfrm>
            <a:off x="3368067" y="5591164"/>
            <a:ext cx="7518431" cy="7761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 smtClean="0">
                <a:solidFill>
                  <a:schemeClr val="bg1"/>
                </a:solidFill>
              </a:rPr>
              <a:t>Число </a:t>
            </a:r>
            <a:r>
              <a:rPr lang="uk-UA" sz="2000" b="1" dirty="0">
                <a:solidFill>
                  <a:srgbClr val="FF0000"/>
                </a:solidFill>
              </a:rPr>
              <a:t>10</a:t>
            </a:r>
            <a:r>
              <a:rPr lang="uk-UA" sz="2000" b="1" dirty="0">
                <a:solidFill>
                  <a:schemeClr val="bg1"/>
                </a:solidFill>
              </a:rPr>
              <a:t> записується двома </a:t>
            </a:r>
            <a:r>
              <a:rPr lang="uk-UA" sz="2000" b="1" dirty="0" smtClean="0">
                <a:solidFill>
                  <a:schemeClr val="bg1"/>
                </a:solidFill>
              </a:rPr>
              <a:t>цифрами. Воно </a:t>
            </a:r>
            <a:r>
              <a:rPr lang="uk-UA" sz="2000" b="1" dirty="0">
                <a:solidFill>
                  <a:schemeClr val="bg1"/>
                </a:solidFill>
              </a:rPr>
              <a:t>є першим та найменшим двоцифровим. </a:t>
            </a:r>
            <a:r>
              <a:rPr lang="uk-UA" sz="2000" b="1" dirty="0" smtClean="0">
                <a:solidFill>
                  <a:schemeClr val="bg1"/>
                </a:solidFill>
              </a:rPr>
              <a:t>Бо </a:t>
            </a:r>
            <a:r>
              <a:rPr lang="uk-UA" sz="2000" b="1" dirty="0">
                <a:solidFill>
                  <a:schemeClr val="bg1"/>
                </a:solidFill>
              </a:rPr>
              <a:t>позначається двома цифрами.</a:t>
            </a:r>
            <a:endParaRPr kumimoji="0" lang="uk-UA" sz="20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45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14" grpId="0" animBg="1"/>
      <p:bldP spid="15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  <p:bldP spid="79" grpId="0" animBg="1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7427</TotalTime>
  <Words>596</Words>
  <Application>Microsoft Office PowerPoint</Application>
  <PresentationFormat>Произвольный</PresentationFormat>
  <Paragraphs>153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652</cp:revision>
  <dcterms:created xsi:type="dcterms:W3CDTF">2018-01-05T16:38:53Z</dcterms:created>
  <dcterms:modified xsi:type="dcterms:W3CDTF">2023-10-31T14:06:07Z</dcterms:modified>
</cp:coreProperties>
</file>