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39" r:id="rId3"/>
    <p:sldId id="1521" r:id="rId4"/>
    <p:sldId id="1525" r:id="rId5"/>
    <p:sldId id="1537" r:id="rId6"/>
    <p:sldId id="1543" r:id="rId7"/>
    <p:sldId id="1554" r:id="rId8"/>
    <p:sldId id="1553" r:id="rId9"/>
    <p:sldId id="1550" r:id="rId10"/>
    <p:sldId id="1552" r:id="rId11"/>
    <p:sldId id="1555" r:id="rId12"/>
    <p:sldId id="1515" r:id="rId13"/>
    <p:sldId id="1547" r:id="rId14"/>
    <p:sldId id="1551" r:id="rId15"/>
    <p:sldId id="1549" r:id="rId16"/>
    <p:sldId id="155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B03300-2A49-42D6-98B0-0EDF5C3C131A}">
          <p14:sldIdLst>
            <p14:sldId id="258"/>
            <p14:sldId id="339"/>
            <p14:sldId id="1521"/>
            <p14:sldId id="1525"/>
            <p14:sldId id="1537"/>
            <p14:sldId id="1543"/>
            <p14:sldId id="1554"/>
            <p14:sldId id="1553"/>
            <p14:sldId id="1550"/>
            <p14:sldId id="1552"/>
            <p14:sldId id="1555"/>
            <p14:sldId id="1515"/>
            <p14:sldId id="1547"/>
            <p14:sldId id="1551"/>
            <p14:sldId id="1549"/>
          </p14:sldIdLst>
        </p14:section>
        <p14:section name="Раздел без заголовка" id="{CB48C80D-DC91-4783-A8A0-D5874584A97D}">
          <p14:sldIdLst>
            <p14:sldId id="155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CDAB2"/>
    <a:srgbClr val="FF3399"/>
    <a:srgbClr val="CC85BB"/>
    <a:srgbClr val="FF3300"/>
    <a:srgbClr val="FFCCFF"/>
    <a:srgbClr val="354B80"/>
    <a:srgbClr val="E6CEA0"/>
    <a:srgbClr val="CC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356282" y="4586215"/>
            <a:ext cx="8925018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Числа 1-10. </a:t>
            </a:r>
            <a:r>
              <a:rPr lang="uk-UA" sz="4800" b="1" dirty="0" smtClean="0">
                <a:solidFill>
                  <a:schemeClr val="bg1"/>
                </a:solidFill>
              </a:rPr>
              <a:t>Порівняння </a:t>
            </a:r>
            <a:r>
              <a:rPr lang="uk-UA" sz="4800" b="1" dirty="0">
                <a:solidFill>
                  <a:schemeClr val="bg1"/>
                </a:solidFill>
              </a:rPr>
              <a:t>чисел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78946" y="1533414"/>
            <a:ext cx="3907094" cy="2488946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633354" y="1909564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uk-UA" sz="3200" b="1" dirty="0" smtClean="0">
                <a:solidFill>
                  <a:schemeClr val="bg1"/>
                </a:solidFill>
              </a:rPr>
              <a:t>3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62225" y="494529"/>
            <a:ext cx="8732066" cy="6920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Математичний диктант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3480043" y="1311613"/>
            <a:ext cx="4921222" cy="52322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исло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яку </a:t>
            </a:r>
            <a:r>
              <a:rPr lang="ru-RU" sz="2800" b="1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передує</a:t>
            </a:r>
            <a:r>
              <a:rPr lang="ru-RU" sz="28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числу 5</a:t>
            </a:r>
            <a:endParaRPr lang="ru-RU" sz="28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3480043" y="1885863"/>
            <a:ext cx="4921222" cy="52322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Наступне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за числом 5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3480047" y="2500565"/>
            <a:ext cx="4575097" cy="523220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7 додай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80046" y="3135085"/>
            <a:ext cx="4575097" cy="523220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відніми 4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65939" y="3756815"/>
            <a:ext cx="4575094" cy="523220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Число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3.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1423518" y="5320831"/>
            <a:ext cx="814493" cy="58477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2583558" y="5320831"/>
            <a:ext cx="896486" cy="5847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3788041" y="5320831"/>
            <a:ext cx="936744" cy="584775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5072171" y="5323862"/>
            <a:ext cx="838772" cy="58477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328258" y="5323862"/>
            <a:ext cx="936744" cy="584775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7586772" y="5343665"/>
            <a:ext cx="814493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465936" y="4420827"/>
            <a:ext cx="4575097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Сума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49345" y="3354414"/>
            <a:ext cx="2699324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ці числа в 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порядку 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спад</a:t>
            </a:r>
            <a:r>
              <a:rPr lang="uk-UA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ання</a:t>
            </a:r>
            <a:endParaRPr lang="uk-UA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6328258" y="6080839"/>
            <a:ext cx="875619" cy="584775"/>
          </a:xfrm>
          <a:prstGeom prst="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3788041" y="6056784"/>
            <a:ext cx="936744" cy="584775"/>
          </a:xfrm>
          <a:prstGeom prst="rect">
            <a:avLst/>
          </a:prstGeom>
          <a:solidFill>
            <a:srgbClr val="FF3399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15662EB-0BD0-4DD8-486E-A32048CAFB29}"/>
              </a:ext>
            </a:extLst>
          </p:cNvPr>
          <p:cNvSpPr txBox="1"/>
          <p:nvPr/>
        </p:nvSpPr>
        <p:spPr>
          <a:xfrm>
            <a:off x="2529192" y="6072460"/>
            <a:ext cx="936744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CD60DB0-4EBE-E9F3-0BD1-DA60F45FDDA4}"/>
              </a:ext>
            </a:extLst>
          </p:cNvPr>
          <p:cNvSpPr txBox="1"/>
          <p:nvPr/>
        </p:nvSpPr>
        <p:spPr>
          <a:xfrm>
            <a:off x="5043314" y="6080840"/>
            <a:ext cx="896486" cy="584775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18C8D6-2FBE-212D-DF0E-1A626366FEEB}"/>
              </a:ext>
            </a:extLst>
          </p:cNvPr>
          <p:cNvSpPr txBox="1"/>
          <p:nvPr/>
        </p:nvSpPr>
        <p:spPr>
          <a:xfrm>
            <a:off x="1423516" y="6072459"/>
            <a:ext cx="814493" cy="584775"/>
          </a:xfrm>
          <a:prstGeom prst="rect">
            <a:avLst/>
          </a:prstGeom>
          <a:solidFill>
            <a:schemeClr val="accent6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359FF545-05CE-BA9B-5F66-6CAD5FAC7B44}"/>
              </a:ext>
            </a:extLst>
          </p:cNvPr>
          <p:cNvSpPr txBox="1"/>
          <p:nvPr/>
        </p:nvSpPr>
        <p:spPr>
          <a:xfrm>
            <a:off x="7586772" y="6056785"/>
            <a:ext cx="814493" cy="58477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6" y="1469178"/>
            <a:ext cx="2200904" cy="310921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6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2806264" y="2015521"/>
            <a:ext cx="8388814" cy="2762008"/>
          </a:xfrm>
          <a:prstGeom prst="roundRect">
            <a:avLst/>
          </a:prstGeom>
        </p:spPr>
      </p:pic>
      <p:sp>
        <p:nvSpPr>
          <p:cNvPr id="100" name="Скругленный прямоугольник 99"/>
          <p:cNvSpPr/>
          <p:nvPr/>
        </p:nvSpPr>
        <p:spPr>
          <a:xfrm>
            <a:off x="2806264" y="2004513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61171" y="422212"/>
            <a:ext cx="9353514" cy="7099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</a:t>
            </a:r>
            <a:r>
              <a:rPr lang="uk-UA" sz="3600" b="1" dirty="0" smtClean="0">
                <a:solidFill>
                  <a:schemeClr val="bg1"/>
                </a:solidFill>
              </a:rPr>
              <a:t>зошиті в клітинку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"/>
          <a:srcRect t="679" b="525"/>
          <a:stretch/>
        </p:blipFill>
        <p:spPr>
          <a:xfrm flipH="1">
            <a:off x="256499" y="1918514"/>
            <a:ext cx="2285329" cy="3126359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231161" y="2281281"/>
            <a:ext cx="119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3 + 4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63" y="2079150"/>
            <a:ext cx="50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68455" y="2019671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9014" y="2290273"/>
            <a:ext cx="371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5946" y="2057110"/>
            <a:ext cx="1345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 + 3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73608" y="2090218"/>
            <a:ext cx="137575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4 – 3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8488" y="2025220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7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90091" y="2042203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1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22333" y="2255000"/>
            <a:ext cx="352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&gt;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1161" y="3179754"/>
            <a:ext cx="118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8 + 0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36300" y="3200505"/>
            <a:ext cx="1228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8 – 0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6685" y="3090633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8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86043" y="3065633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rgbClr val="FF0000"/>
                </a:solidFill>
              </a:rPr>
              <a:t>8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9815" y="3385517"/>
            <a:ext cx="404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=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82477" y="3189442"/>
            <a:ext cx="1559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1 0 </a:t>
            </a:r>
            <a:r>
              <a:rPr lang="uk-UA" sz="4000" b="1" dirty="0">
                <a:solidFill>
                  <a:srgbClr val="7030A0"/>
                </a:solidFill>
              </a:rPr>
              <a:t>– 1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35597" y="3196750"/>
            <a:ext cx="1495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7030A0"/>
                </a:solidFill>
              </a:rPr>
              <a:t>0 + 10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2050" y="3094813"/>
            <a:ext cx="35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80143" y="3102222"/>
            <a:ext cx="61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30665" y="3413657"/>
            <a:ext cx="404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06264" y="1177173"/>
            <a:ext cx="8108421" cy="710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Порівняй число </a:t>
            </a:r>
            <a:r>
              <a:rPr lang="uk-UA" sz="2400" b="1" dirty="0">
                <a:solidFill>
                  <a:schemeClr val="bg1"/>
                </a:solidFill>
              </a:rPr>
              <a:t>та значення числового виразу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06264" y="4937152"/>
            <a:ext cx="5921298" cy="7103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400" b="1" dirty="0" smtClean="0">
                <a:solidFill>
                  <a:schemeClr val="bg1"/>
                </a:solidFill>
              </a:rPr>
              <a:t> сусідів чисел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17335" y="3921489"/>
            <a:ext cx="50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6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80349" y="3938970"/>
            <a:ext cx="50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</a:rPr>
              <a:t>9</a:t>
            </a:r>
            <a:r>
              <a:rPr lang="en-US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0" grpId="0"/>
      <p:bldP spid="33" grpId="0"/>
      <p:bldP spid="34" grpId="0"/>
      <p:bldP spid="35" grpId="0"/>
      <p:bldP spid="41" grpId="0"/>
      <p:bldP spid="42" grpId="0"/>
      <p:bldP spid="43" grpId="0"/>
      <p:bldP spid="45" grpId="0" animBg="1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53813" y="443977"/>
            <a:ext cx="8732066" cy="7380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425" y="1457468"/>
            <a:ext cx="8580078" cy="6085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>
                <a:solidFill>
                  <a:srgbClr val="7030A0"/>
                </a:solidFill>
              </a:rPr>
              <a:t>Зафарбуй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однаковим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кольором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клітинки</a:t>
            </a:r>
            <a:r>
              <a:rPr lang="ru-RU" sz="2000" dirty="0">
                <a:solidFill>
                  <a:srgbClr val="7030A0"/>
                </a:solidFill>
              </a:rPr>
              <a:t>, у </a:t>
            </a:r>
            <a:r>
              <a:rPr lang="ru-RU" sz="2000" dirty="0" err="1">
                <a:solidFill>
                  <a:srgbClr val="7030A0"/>
                </a:solidFill>
              </a:rPr>
              <a:t>яких</a:t>
            </a:r>
            <a:r>
              <a:rPr lang="ru-RU" sz="2000" dirty="0">
                <a:solidFill>
                  <a:srgbClr val="7030A0"/>
                </a:solidFill>
              </a:rPr>
              <a:t> записано </a:t>
            </a:r>
            <a:r>
              <a:rPr lang="ru-RU" sz="2000" dirty="0" err="1">
                <a:solidFill>
                  <a:srgbClr val="7030A0"/>
                </a:solidFill>
              </a:rPr>
              <a:t>однакові</a:t>
            </a:r>
            <a:r>
              <a:rPr lang="ru-RU" sz="2000" dirty="0">
                <a:solidFill>
                  <a:srgbClr val="7030A0"/>
                </a:solidFill>
              </a:rPr>
              <a:t> числа.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571210"/>
            <a:ext cx="1054100" cy="12867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Посібник.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59 №21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1543"/>
              </p:ext>
            </p:extLst>
          </p:nvPr>
        </p:nvGraphicFramePr>
        <p:xfrm>
          <a:off x="1985812" y="2456102"/>
          <a:ext cx="9725896" cy="2957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737">
                  <a:extLst>
                    <a:ext uri="{9D8B030D-6E8A-4147-A177-3AD203B41FA5}">
                      <a16:colId xmlns:a16="http://schemas.microsoft.com/office/drawing/2014/main" xmlns="" val="3839097653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606562379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728491395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120814020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2244447834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760329703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3929991450"/>
                    </a:ext>
                  </a:extLst>
                </a:gridCol>
                <a:gridCol w="1215737">
                  <a:extLst>
                    <a:ext uri="{9D8B030D-6E8A-4147-A177-3AD203B41FA5}">
                      <a16:colId xmlns:a16="http://schemas.microsoft.com/office/drawing/2014/main" xmlns="" val="3525744890"/>
                    </a:ext>
                  </a:extLst>
                </a:gridCol>
              </a:tblGrid>
              <a:tr h="94544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b="1" dirty="0"/>
                        <a:t>7+1</a:t>
                      </a:r>
                    </a:p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1748811"/>
                  </a:ext>
                </a:extLst>
              </a:tr>
              <a:tr h="945445">
                <a:tc>
                  <a:txBody>
                    <a:bodyPr/>
                    <a:lstStyle/>
                    <a:p>
                      <a:pPr algn="ctr"/>
                      <a:endParaRPr lang="uk-UA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5+5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5178546"/>
                  </a:ext>
                </a:extLst>
              </a:tr>
              <a:tr h="945445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2+2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80757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2161309" y="3676073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Овал 65"/>
          <p:cNvSpPr/>
          <p:nvPr/>
        </p:nvSpPr>
        <p:spPr>
          <a:xfrm>
            <a:off x="2448886" y="3680588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Овал 66"/>
          <p:cNvSpPr/>
          <p:nvPr/>
        </p:nvSpPr>
        <p:spPr>
          <a:xfrm>
            <a:off x="2738962" y="3676329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Овал 68"/>
          <p:cNvSpPr/>
          <p:nvPr/>
        </p:nvSpPr>
        <p:spPr>
          <a:xfrm>
            <a:off x="2161309" y="4051011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Овал 69"/>
          <p:cNvSpPr/>
          <p:nvPr/>
        </p:nvSpPr>
        <p:spPr>
          <a:xfrm>
            <a:off x="2448886" y="4055526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Овал 70"/>
          <p:cNvSpPr/>
          <p:nvPr/>
        </p:nvSpPr>
        <p:spPr>
          <a:xfrm>
            <a:off x="2738962" y="4051267"/>
            <a:ext cx="193964" cy="203200"/>
          </a:xfrm>
          <a:prstGeom prst="ellips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Овал 71"/>
          <p:cNvSpPr/>
          <p:nvPr/>
        </p:nvSpPr>
        <p:spPr>
          <a:xfrm>
            <a:off x="5274344" y="2517004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Овал 72"/>
          <p:cNvSpPr/>
          <p:nvPr/>
        </p:nvSpPr>
        <p:spPr>
          <a:xfrm>
            <a:off x="4964926" y="2559732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Овал 73"/>
          <p:cNvSpPr/>
          <p:nvPr/>
        </p:nvSpPr>
        <p:spPr>
          <a:xfrm>
            <a:off x="4655508" y="2517004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Овал 74"/>
          <p:cNvSpPr/>
          <p:nvPr/>
        </p:nvSpPr>
        <p:spPr>
          <a:xfrm>
            <a:off x="4498872" y="2754345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Овал 75"/>
          <p:cNvSpPr/>
          <p:nvPr/>
        </p:nvSpPr>
        <p:spPr>
          <a:xfrm>
            <a:off x="4595854" y="3009209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Овал 76"/>
          <p:cNvSpPr/>
          <p:nvPr/>
        </p:nvSpPr>
        <p:spPr>
          <a:xfrm>
            <a:off x="4849472" y="3106516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Овал 77"/>
          <p:cNvSpPr/>
          <p:nvPr/>
        </p:nvSpPr>
        <p:spPr>
          <a:xfrm>
            <a:off x="5066524" y="3130116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Овал 80"/>
          <p:cNvSpPr/>
          <p:nvPr/>
        </p:nvSpPr>
        <p:spPr>
          <a:xfrm>
            <a:off x="5283576" y="3090420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Овал 81"/>
          <p:cNvSpPr/>
          <p:nvPr/>
        </p:nvSpPr>
        <p:spPr>
          <a:xfrm>
            <a:off x="5371326" y="2903316"/>
            <a:ext cx="193964" cy="203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084291" y="4701309"/>
            <a:ext cx="9236" cy="5541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375236" y="4539673"/>
            <a:ext cx="9236" cy="5541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666181" y="4701309"/>
            <a:ext cx="9236" cy="55418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682469" y="3611418"/>
            <a:ext cx="314036" cy="323529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 89"/>
          <p:cNvSpPr/>
          <p:nvPr/>
        </p:nvSpPr>
        <p:spPr>
          <a:xfrm>
            <a:off x="11182489" y="3620423"/>
            <a:ext cx="314036" cy="323529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 99"/>
          <p:cNvSpPr/>
          <p:nvPr/>
        </p:nvSpPr>
        <p:spPr>
          <a:xfrm>
            <a:off x="10678465" y="4041799"/>
            <a:ext cx="314036" cy="323529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5" name="Прямоугольник 104"/>
          <p:cNvSpPr/>
          <p:nvPr/>
        </p:nvSpPr>
        <p:spPr>
          <a:xfrm>
            <a:off x="11178485" y="4050804"/>
            <a:ext cx="314036" cy="323529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 descr="https://o.remove.bg/downloads/0d4e70d3-ed50-44c4-86c2-8455f5c868d5/image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958" y="2539634"/>
            <a:ext cx="1293092" cy="7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91b58b9e-905a-4fe3-85e9-478adbe8b611/image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7"/>
          <a:stretch/>
        </p:blipFill>
        <p:spPr bwMode="auto">
          <a:xfrm>
            <a:off x="3531895" y="4471738"/>
            <a:ext cx="765753" cy="94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.remove.bg/downloads/91b58b9e-905a-4fe3-85e9-478adbe8b611/image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t="379" r="57020" b="-379"/>
          <a:stretch/>
        </p:blipFill>
        <p:spPr bwMode="auto">
          <a:xfrm>
            <a:off x="6216619" y="3455146"/>
            <a:ext cx="477697" cy="97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https://o.remove.bg/downloads/0d4e70d3-ed50-44c4-86c2-8455f5c868d5/image-removebg-previe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0"/>
          <a:stretch/>
        </p:blipFill>
        <p:spPr bwMode="auto">
          <a:xfrm>
            <a:off x="5559581" y="3637963"/>
            <a:ext cx="696444" cy="7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975119" y="2456102"/>
            <a:ext cx="1216046" cy="104823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0" name="Прямоугольник 139"/>
          <p:cNvSpPr/>
          <p:nvPr/>
        </p:nvSpPr>
        <p:spPr>
          <a:xfrm>
            <a:off x="4411938" y="2456102"/>
            <a:ext cx="1216046" cy="1048233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1" name="Прямоугольник 140"/>
          <p:cNvSpPr/>
          <p:nvPr/>
        </p:nvSpPr>
        <p:spPr>
          <a:xfrm>
            <a:off x="10485968" y="2459200"/>
            <a:ext cx="1216046" cy="104823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2" name="Прямоугольник 141"/>
          <p:cNvSpPr/>
          <p:nvPr/>
        </p:nvSpPr>
        <p:spPr>
          <a:xfrm>
            <a:off x="1995645" y="3517683"/>
            <a:ext cx="1195520" cy="95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3" name="Прямоугольник 142"/>
          <p:cNvSpPr/>
          <p:nvPr/>
        </p:nvSpPr>
        <p:spPr>
          <a:xfrm>
            <a:off x="5627984" y="4465736"/>
            <a:ext cx="1210253" cy="9480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4" name="Прямоугольник 143"/>
          <p:cNvSpPr/>
          <p:nvPr/>
        </p:nvSpPr>
        <p:spPr>
          <a:xfrm>
            <a:off x="6838896" y="2469014"/>
            <a:ext cx="1210253" cy="1058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5" name="Прямоугольник 144"/>
          <p:cNvSpPr/>
          <p:nvPr/>
        </p:nvSpPr>
        <p:spPr>
          <a:xfrm>
            <a:off x="9293397" y="2456101"/>
            <a:ext cx="1182877" cy="1048234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6" name="Прямоугольник 145"/>
          <p:cNvSpPr/>
          <p:nvPr/>
        </p:nvSpPr>
        <p:spPr>
          <a:xfrm>
            <a:off x="4421697" y="3501414"/>
            <a:ext cx="1206287" cy="951578"/>
          </a:xfrm>
          <a:prstGeom prst="rec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7" name="Прямоугольник 146"/>
          <p:cNvSpPr/>
          <p:nvPr/>
        </p:nvSpPr>
        <p:spPr>
          <a:xfrm>
            <a:off x="5636142" y="3517683"/>
            <a:ext cx="1222374" cy="948052"/>
          </a:xfrm>
          <a:prstGeom prst="rect">
            <a:avLst/>
          </a:prstGeom>
          <a:solidFill>
            <a:srgbClr val="ECD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8" name="Прямоугольник 147"/>
          <p:cNvSpPr/>
          <p:nvPr/>
        </p:nvSpPr>
        <p:spPr>
          <a:xfrm>
            <a:off x="8052598" y="3523590"/>
            <a:ext cx="1222374" cy="948052"/>
          </a:xfrm>
          <a:prstGeom prst="rect">
            <a:avLst/>
          </a:prstGeom>
          <a:solidFill>
            <a:srgbClr val="ECDA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9" name="Прямоугольник 148"/>
          <p:cNvSpPr/>
          <p:nvPr/>
        </p:nvSpPr>
        <p:spPr>
          <a:xfrm>
            <a:off x="1988957" y="4457452"/>
            <a:ext cx="1206287" cy="9515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0" name="Прямоугольник 149"/>
          <p:cNvSpPr/>
          <p:nvPr/>
        </p:nvSpPr>
        <p:spPr>
          <a:xfrm>
            <a:off x="3184163" y="4462213"/>
            <a:ext cx="1237534" cy="9515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1" name="Прямоугольник 150"/>
          <p:cNvSpPr/>
          <p:nvPr/>
        </p:nvSpPr>
        <p:spPr>
          <a:xfrm>
            <a:off x="9283214" y="4465312"/>
            <a:ext cx="1237534" cy="951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2" name="Прямоугольник 151"/>
          <p:cNvSpPr/>
          <p:nvPr/>
        </p:nvSpPr>
        <p:spPr>
          <a:xfrm>
            <a:off x="10498750" y="3509088"/>
            <a:ext cx="1212959" cy="9515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/>
          <a:srcRect t="679" b="525"/>
          <a:stretch/>
        </p:blipFill>
        <p:spPr>
          <a:xfrm flipH="1">
            <a:off x="209171" y="386523"/>
            <a:ext cx="1803511" cy="24672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кутник 110">
            <a:extLst>
              <a:ext uri="{FF2B5EF4-FFF2-40B4-BE49-F238E27FC236}">
                <a16:creationId xmlns:a16="http://schemas.microsoft.com/office/drawing/2014/main" xmlns="" id="{C1BAB070-4BDB-4269-BD5D-CD8D198124CA}"/>
              </a:ext>
            </a:extLst>
          </p:cNvPr>
          <p:cNvSpPr/>
          <p:nvPr/>
        </p:nvSpPr>
        <p:spPr>
          <a:xfrm>
            <a:off x="4217345" y="5150965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xmlns="" id="{CF116186-DDD2-47CF-AB9C-E4C3D37D070A}"/>
              </a:ext>
            </a:extLst>
          </p:cNvPr>
          <p:cNvSpPr/>
          <p:nvPr/>
        </p:nvSpPr>
        <p:spPr>
          <a:xfrm>
            <a:off x="4228833" y="5778332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3" name="Прямокутник 112">
            <a:extLst>
              <a:ext uri="{FF2B5EF4-FFF2-40B4-BE49-F238E27FC236}">
                <a16:creationId xmlns:a16="http://schemas.microsoft.com/office/drawing/2014/main" xmlns="" id="{E306E8C6-B3BF-4458-9455-828169F7F12D}"/>
              </a:ext>
            </a:extLst>
          </p:cNvPr>
          <p:cNvSpPr/>
          <p:nvPr/>
        </p:nvSpPr>
        <p:spPr>
          <a:xfrm>
            <a:off x="6384605" y="5181789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4" name="Прямокутник 113">
            <a:extLst>
              <a:ext uri="{FF2B5EF4-FFF2-40B4-BE49-F238E27FC236}">
                <a16:creationId xmlns:a16="http://schemas.microsoft.com/office/drawing/2014/main" xmlns="" id="{A59124D7-E8B4-4EA6-AB1E-B5B28588819C}"/>
              </a:ext>
            </a:extLst>
          </p:cNvPr>
          <p:cNvSpPr/>
          <p:nvPr/>
        </p:nvSpPr>
        <p:spPr>
          <a:xfrm>
            <a:off x="6370830" y="5794312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5" name="Прямокутник 114">
            <a:extLst>
              <a:ext uri="{FF2B5EF4-FFF2-40B4-BE49-F238E27FC236}">
                <a16:creationId xmlns:a16="http://schemas.microsoft.com/office/drawing/2014/main" xmlns="" id="{AF08516F-9983-4404-91B4-B51D8F7CC219}"/>
              </a:ext>
            </a:extLst>
          </p:cNvPr>
          <p:cNvSpPr/>
          <p:nvPr/>
        </p:nvSpPr>
        <p:spPr>
          <a:xfrm>
            <a:off x="8540123" y="5181789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6" name="Прямокутник 115">
            <a:extLst>
              <a:ext uri="{FF2B5EF4-FFF2-40B4-BE49-F238E27FC236}">
                <a16:creationId xmlns:a16="http://schemas.microsoft.com/office/drawing/2014/main" xmlns="" id="{BC2EAA05-C0BC-44EA-847F-CA2052678360}"/>
              </a:ext>
            </a:extLst>
          </p:cNvPr>
          <p:cNvSpPr/>
          <p:nvPr/>
        </p:nvSpPr>
        <p:spPr>
          <a:xfrm>
            <a:off x="8537447" y="5736451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кутник 116">
            <a:extLst>
              <a:ext uri="{FF2B5EF4-FFF2-40B4-BE49-F238E27FC236}">
                <a16:creationId xmlns:a16="http://schemas.microsoft.com/office/drawing/2014/main" xmlns="" id="{62147052-BE79-40CC-8CC9-578AB92A81E1}"/>
              </a:ext>
            </a:extLst>
          </p:cNvPr>
          <p:cNvSpPr/>
          <p:nvPr/>
        </p:nvSpPr>
        <p:spPr>
          <a:xfrm>
            <a:off x="10716342" y="5193107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xmlns="" id="{EA3E94AD-7F67-4F0E-ADA0-012726F350FC}"/>
              </a:ext>
            </a:extLst>
          </p:cNvPr>
          <p:cNvSpPr/>
          <p:nvPr/>
        </p:nvSpPr>
        <p:spPr>
          <a:xfrm>
            <a:off x="9994760" y="5804611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Прямокутник 109">
            <a:extLst>
              <a:ext uri="{FF2B5EF4-FFF2-40B4-BE49-F238E27FC236}">
                <a16:creationId xmlns:a16="http://schemas.microsoft.com/office/drawing/2014/main" xmlns="" id="{7E247E7F-7157-45CE-9402-2134B194EF3D}"/>
              </a:ext>
            </a:extLst>
          </p:cNvPr>
          <p:cNvSpPr/>
          <p:nvPr/>
        </p:nvSpPr>
        <p:spPr>
          <a:xfrm>
            <a:off x="2184606" y="5763099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88D0E856-283D-407B-B898-BBF9CDFE3248}"/>
              </a:ext>
            </a:extLst>
          </p:cNvPr>
          <p:cNvSpPr/>
          <p:nvPr/>
        </p:nvSpPr>
        <p:spPr>
          <a:xfrm>
            <a:off x="2184606" y="5150965"/>
            <a:ext cx="403014" cy="452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F1BFDD2-4E4C-9E40-F8B7-DD6827EBFCA1}"/>
              </a:ext>
            </a:extLst>
          </p:cNvPr>
          <p:cNvSpPr txBox="1"/>
          <p:nvPr/>
        </p:nvSpPr>
        <p:spPr>
          <a:xfrm>
            <a:off x="3439722" y="1079668"/>
            <a:ext cx="6703105" cy="159969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>
                <a:solidFill>
                  <a:srgbClr val="7030A0"/>
                </a:solidFill>
              </a:rPr>
              <a:t>Запиши склад числа 10.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Зафарбуй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намисто</a:t>
            </a:r>
            <a:r>
              <a:rPr lang="ru-RU" sz="2000" dirty="0">
                <a:solidFill>
                  <a:srgbClr val="7030A0"/>
                </a:solidFill>
              </a:rPr>
              <a:t> за </a:t>
            </a:r>
            <a:r>
              <a:rPr lang="ru-RU" sz="2000" dirty="0" err="1">
                <a:solidFill>
                  <a:srgbClr val="7030A0"/>
                </a:solidFill>
              </a:rPr>
              <a:t>зразком</a:t>
            </a:r>
            <a:r>
              <a:rPr lang="ru-RU" sz="2000" dirty="0">
                <a:solidFill>
                  <a:srgbClr val="7030A0"/>
                </a:solidFill>
              </a:rPr>
              <a:t>. </a:t>
            </a:r>
            <a:endParaRPr lang="uk-UA" sz="2000" dirty="0">
              <a:solidFill>
                <a:srgbClr val="7030A0"/>
              </a:solidFill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1446179" y="2967513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1" name="Овал 190"/>
          <p:cNvSpPr/>
          <p:nvPr/>
        </p:nvSpPr>
        <p:spPr>
          <a:xfrm>
            <a:off x="1148932" y="3249636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2" name="Овал 191"/>
          <p:cNvSpPr/>
          <p:nvPr/>
        </p:nvSpPr>
        <p:spPr>
          <a:xfrm>
            <a:off x="1159418" y="3674509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3" name="Овал 192"/>
          <p:cNvSpPr/>
          <p:nvPr/>
        </p:nvSpPr>
        <p:spPr>
          <a:xfrm>
            <a:off x="1340467" y="4067501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4" name="Овал 193"/>
          <p:cNvSpPr/>
          <p:nvPr/>
        </p:nvSpPr>
        <p:spPr>
          <a:xfrm>
            <a:off x="1774889" y="4164037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5" name="Овал 194"/>
          <p:cNvSpPr/>
          <p:nvPr/>
        </p:nvSpPr>
        <p:spPr>
          <a:xfrm>
            <a:off x="2192089" y="4053661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6" name="Овал 195"/>
          <p:cNvSpPr/>
          <p:nvPr/>
        </p:nvSpPr>
        <p:spPr>
          <a:xfrm>
            <a:off x="2407950" y="3372129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7" name="Овал 196"/>
          <p:cNvSpPr/>
          <p:nvPr/>
        </p:nvSpPr>
        <p:spPr>
          <a:xfrm>
            <a:off x="2235457" y="3061669"/>
            <a:ext cx="417200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8" name="Овал 197"/>
          <p:cNvSpPr/>
          <p:nvPr/>
        </p:nvSpPr>
        <p:spPr>
          <a:xfrm>
            <a:off x="1875985" y="2857137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9" name="Овал 198"/>
          <p:cNvSpPr/>
          <p:nvPr/>
        </p:nvSpPr>
        <p:spPr>
          <a:xfrm>
            <a:off x="2446715" y="374902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7" name="Овал 216"/>
          <p:cNvSpPr/>
          <p:nvPr/>
        </p:nvSpPr>
        <p:spPr>
          <a:xfrm>
            <a:off x="3568743" y="2971722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8" name="Овал 217"/>
          <p:cNvSpPr/>
          <p:nvPr/>
        </p:nvSpPr>
        <p:spPr>
          <a:xfrm>
            <a:off x="3271496" y="3253845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9" name="Овал 218"/>
          <p:cNvSpPr/>
          <p:nvPr/>
        </p:nvSpPr>
        <p:spPr>
          <a:xfrm>
            <a:off x="3281982" y="3678718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0" name="Овал 219"/>
          <p:cNvSpPr/>
          <p:nvPr/>
        </p:nvSpPr>
        <p:spPr>
          <a:xfrm>
            <a:off x="3463031" y="407171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1" name="Овал 220"/>
          <p:cNvSpPr/>
          <p:nvPr/>
        </p:nvSpPr>
        <p:spPr>
          <a:xfrm>
            <a:off x="3897453" y="4168246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2" name="Овал 221"/>
          <p:cNvSpPr/>
          <p:nvPr/>
        </p:nvSpPr>
        <p:spPr>
          <a:xfrm>
            <a:off x="4314653" y="405787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3" name="Овал 222"/>
          <p:cNvSpPr/>
          <p:nvPr/>
        </p:nvSpPr>
        <p:spPr>
          <a:xfrm>
            <a:off x="4530514" y="3376338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4" name="Овал 223"/>
          <p:cNvSpPr/>
          <p:nvPr/>
        </p:nvSpPr>
        <p:spPr>
          <a:xfrm>
            <a:off x="4358021" y="3065878"/>
            <a:ext cx="417200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5" name="Овал 224"/>
          <p:cNvSpPr/>
          <p:nvPr/>
        </p:nvSpPr>
        <p:spPr>
          <a:xfrm>
            <a:off x="3998549" y="2861346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6" name="Овал 225"/>
          <p:cNvSpPr/>
          <p:nvPr/>
        </p:nvSpPr>
        <p:spPr>
          <a:xfrm>
            <a:off x="4569279" y="3753229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7" name="Овал 226"/>
          <p:cNvSpPr/>
          <p:nvPr/>
        </p:nvSpPr>
        <p:spPr>
          <a:xfrm>
            <a:off x="5630148" y="3042024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8" name="Овал 227"/>
          <p:cNvSpPr/>
          <p:nvPr/>
        </p:nvSpPr>
        <p:spPr>
          <a:xfrm>
            <a:off x="5332901" y="3324147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9" name="Овал 228"/>
          <p:cNvSpPr/>
          <p:nvPr/>
        </p:nvSpPr>
        <p:spPr>
          <a:xfrm>
            <a:off x="5343387" y="3749020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0" name="Овал 229"/>
          <p:cNvSpPr/>
          <p:nvPr/>
        </p:nvSpPr>
        <p:spPr>
          <a:xfrm>
            <a:off x="5524436" y="4142012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1" name="Овал 230"/>
          <p:cNvSpPr/>
          <p:nvPr/>
        </p:nvSpPr>
        <p:spPr>
          <a:xfrm>
            <a:off x="5958858" y="4238548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2" name="Овал 231"/>
          <p:cNvSpPr/>
          <p:nvPr/>
        </p:nvSpPr>
        <p:spPr>
          <a:xfrm>
            <a:off x="6376058" y="4128172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3" name="Овал 232"/>
          <p:cNvSpPr/>
          <p:nvPr/>
        </p:nvSpPr>
        <p:spPr>
          <a:xfrm>
            <a:off x="6591919" y="3446640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4" name="Овал 233"/>
          <p:cNvSpPr/>
          <p:nvPr/>
        </p:nvSpPr>
        <p:spPr>
          <a:xfrm>
            <a:off x="6419426" y="3136180"/>
            <a:ext cx="417200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5" name="Овал 234"/>
          <p:cNvSpPr/>
          <p:nvPr/>
        </p:nvSpPr>
        <p:spPr>
          <a:xfrm>
            <a:off x="6059954" y="2931648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6" name="Овал 235"/>
          <p:cNvSpPr/>
          <p:nvPr/>
        </p:nvSpPr>
        <p:spPr>
          <a:xfrm>
            <a:off x="6630684" y="3823531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7" name="Овал 236"/>
          <p:cNvSpPr/>
          <p:nvPr/>
        </p:nvSpPr>
        <p:spPr>
          <a:xfrm>
            <a:off x="7752712" y="3046233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8" name="Овал 237"/>
          <p:cNvSpPr/>
          <p:nvPr/>
        </p:nvSpPr>
        <p:spPr>
          <a:xfrm>
            <a:off x="7455465" y="3328356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9" name="Овал 238"/>
          <p:cNvSpPr/>
          <p:nvPr/>
        </p:nvSpPr>
        <p:spPr>
          <a:xfrm>
            <a:off x="7465951" y="3753229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0" name="Овал 239"/>
          <p:cNvSpPr/>
          <p:nvPr/>
        </p:nvSpPr>
        <p:spPr>
          <a:xfrm>
            <a:off x="7647000" y="4146221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1" name="Овал 240"/>
          <p:cNvSpPr/>
          <p:nvPr/>
        </p:nvSpPr>
        <p:spPr>
          <a:xfrm>
            <a:off x="8081422" y="4242757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2" name="Овал 241"/>
          <p:cNvSpPr/>
          <p:nvPr/>
        </p:nvSpPr>
        <p:spPr>
          <a:xfrm>
            <a:off x="8498622" y="4132381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3" name="Овал 242"/>
          <p:cNvSpPr/>
          <p:nvPr/>
        </p:nvSpPr>
        <p:spPr>
          <a:xfrm>
            <a:off x="8714483" y="3450849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4" name="Овал 243"/>
          <p:cNvSpPr/>
          <p:nvPr/>
        </p:nvSpPr>
        <p:spPr>
          <a:xfrm>
            <a:off x="8541990" y="3140389"/>
            <a:ext cx="417200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5" name="Овал 244"/>
          <p:cNvSpPr/>
          <p:nvPr/>
        </p:nvSpPr>
        <p:spPr>
          <a:xfrm>
            <a:off x="8182518" y="2935857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6" name="Овал 245"/>
          <p:cNvSpPr/>
          <p:nvPr/>
        </p:nvSpPr>
        <p:spPr>
          <a:xfrm>
            <a:off x="8753248" y="3827740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7" name="Овал 246"/>
          <p:cNvSpPr/>
          <p:nvPr/>
        </p:nvSpPr>
        <p:spPr>
          <a:xfrm>
            <a:off x="9814117" y="3074398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8" name="Овал 247"/>
          <p:cNvSpPr/>
          <p:nvPr/>
        </p:nvSpPr>
        <p:spPr>
          <a:xfrm>
            <a:off x="9516870" y="3356521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9" name="Овал 248"/>
          <p:cNvSpPr/>
          <p:nvPr/>
        </p:nvSpPr>
        <p:spPr>
          <a:xfrm>
            <a:off x="9527356" y="3781394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0" name="Овал 249"/>
          <p:cNvSpPr/>
          <p:nvPr/>
        </p:nvSpPr>
        <p:spPr>
          <a:xfrm>
            <a:off x="9708405" y="4174386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1" name="Овал 250"/>
          <p:cNvSpPr/>
          <p:nvPr/>
        </p:nvSpPr>
        <p:spPr>
          <a:xfrm>
            <a:off x="10142827" y="4270922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2" name="Овал 251"/>
          <p:cNvSpPr/>
          <p:nvPr/>
        </p:nvSpPr>
        <p:spPr>
          <a:xfrm>
            <a:off x="10560027" y="4160546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3" name="Овал 252"/>
          <p:cNvSpPr/>
          <p:nvPr/>
        </p:nvSpPr>
        <p:spPr>
          <a:xfrm>
            <a:off x="10775888" y="3479014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4" name="Овал 253"/>
          <p:cNvSpPr/>
          <p:nvPr/>
        </p:nvSpPr>
        <p:spPr>
          <a:xfrm>
            <a:off x="10603395" y="3168554"/>
            <a:ext cx="417200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5" name="Овал 254"/>
          <p:cNvSpPr/>
          <p:nvPr/>
        </p:nvSpPr>
        <p:spPr>
          <a:xfrm>
            <a:off x="10243923" y="2964022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6" name="Овал 255"/>
          <p:cNvSpPr/>
          <p:nvPr/>
        </p:nvSpPr>
        <p:spPr>
          <a:xfrm>
            <a:off x="10814653" y="3855905"/>
            <a:ext cx="460568" cy="42487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563509" y="3489093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737100" y="3506971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775757" y="3539860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7896312" y="3506971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9970227" y="3547249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3242" y="5006127"/>
            <a:ext cx="1629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9 + </a:t>
            </a:r>
          </a:p>
          <a:p>
            <a:r>
              <a:rPr lang="uk-UA" sz="4000" dirty="0"/>
              <a:t>1 + 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3463031" y="4996872"/>
            <a:ext cx="1629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8 + </a:t>
            </a:r>
          </a:p>
          <a:p>
            <a:r>
              <a:rPr lang="uk-UA" sz="4000" dirty="0"/>
              <a:t>2 + 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5592820" y="5015184"/>
            <a:ext cx="1629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7 + </a:t>
            </a:r>
          </a:p>
          <a:p>
            <a:r>
              <a:rPr lang="uk-UA" sz="4000" dirty="0"/>
              <a:t>3 + 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7722609" y="5030438"/>
            <a:ext cx="1629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6 + </a:t>
            </a:r>
          </a:p>
          <a:p>
            <a:r>
              <a:rPr lang="uk-UA" sz="4000" dirty="0"/>
              <a:t>4 + 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9937910" y="5035242"/>
            <a:ext cx="1629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5 + </a:t>
            </a:r>
          </a:p>
          <a:p>
            <a:r>
              <a:rPr lang="uk-UA" sz="4000" dirty="0"/>
              <a:t>   + 5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0261" y="4999944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1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2176157" y="5635598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9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4180379" y="4994999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2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4189615" y="5612425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8</a:t>
            </a:r>
          </a:p>
        </p:txBody>
      </p:sp>
      <p:sp>
        <p:nvSpPr>
          <p:cNvPr id="268" name="Овал 267"/>
          <p:cNvSpPr/>
          <p:nvPr/>
        </p:nvSpPr>
        <p:spPr>
          <a:xfrm>
            <a:off x="5624341" y="3042024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9" name="Овал 268"/>
          <p:cNvSpPr/>
          <p:nvPr/>
        </p:nvSpPr>
        <p:spPr>
          <a:xfrm>
            <a:off x="5327094" y="3324147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0" name="Овал 269"/>
          <p:cNvSpPr/>
          <p:nvPr/>
        </p:nvSpPr>
        <p:spPr>
          <a:xfrm>
            <a:off x="5337580" y="374902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1" name="Овал 270"/>
          <p:cNvSpPr/>
          <p:nvPr/>
        </p:nvSpPr>
        <p:spPr>
          <a:xfrm>
            <a:off x="5518629" y="4142012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2" name="Овал 271"/>
          <p:cNvSpPr/>
          <p:nvPr/>
        </p:nvSpPr>
        <p:spPr>
          <a:xfrm>
            <a:off x="5953051" y="4238548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3" name="Овал 272"/>
          <p:cNvSpPr/>
          <p:nvPr/>
        </p:nvSpPr>
        <p:spPr>
          <a:xfrm>
            <a:off x="6370251" y="4128172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4" name="Овал 273"/>
          <p:cNvSpPr/>
          <p:nvPr/>
        </p:nvSpPr>
        <p:spPr>
          <a:xfrm>
            <a:off x="6586112" y="344664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5" name="Овал 274"/>
          <p:cNvSpPr/>
          <p:nvPr/>
        </p:nvSpPr>
        <p:spPr>
          <a:xfrm>
            <a:off x="6413619" y="3136180"/>
            <a:ext cx="417200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6" name="Овал 275"/>
          <p:cNvSpPr/>
          <p:nvPr/>
        </p:nvSpPr>
        <p:spPr>
          <a:xfrm>
            <a:off x="6054147" y="2931648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7" name="Овал 276"/>
          <p:cNvSpPr/>
          <p:nvPr/>
        </p:nvSpPr>
        <p:spPr>
          <a:xfrm>
            <a:off x="6624877" y="3823531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8" name="TextBox 277"/>
          <p:cNvSpPr txBox="1"/>
          <p:nvPr/>
        </p:nvSpPr>
        <p:spPr>
          <a:xfrm>
            <a:off x="5769950" y="3539860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6370251" y="4994999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3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6379487" y="5612425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7</a:t>
            </a:r>
          </a:p>
        </p:txBody>
      </p:sp>
      <p:sp>
        <p:nvSpPr>
          <p:cNvPr id="281" name="Овал 280"/>
          <p:cNvSpPr/>
          <p:nvPr/>
        </p:nvSpPr>
        <p:spPr>
          <a:xfrm>
            <a:off x="7759830" y="3042024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2" name="Овал 281"/>
          <p:cNvSpPr/>
          <p:nvPr/>
        </p:nvSpPr>
        <p:spPr>
          <a:xfrm>
            <a:off x="7462583" y="3324147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3" name="Овал 282"/>
          <p:cNvSpPr/>
          <p:nvPr/>
        </p:nvSpPr>
        <p:spPr>
          <a:xfrm>
            <a:off x="7473069" y="374902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4" name="Овал 283"/>
          <p:cNvSpPr/>
          <p:nvPr/>
        </p:nvSpPr>
        <p:spPr>
          <a:xfrm>
            <a:off x="7654118" y="4142012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5" name="Овал 284"/>
          <p:cNvSpPr/>
          <p:nvPr/>
        </p:nvSpPr>
        <p:spPr>
          <a:xfrm>
            <a:off x="8088540" y="4238548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6" name="Овал 285"/>
          <p:cNvSpPr/>
          <p:nvPr/>
        </p:nvSpPr>
        <p:spPr>
          <a:xfrm>
            <a:off x="8505740" y="4128172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7" name="Овал 286"/>
          <p:cNvSpPr/>
          <p:nvPr/>
        </p:nvSpPr>
        <p:spPr>
          <a:xfrm>
            <a:off x="8721601" y="3446640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8" name="Овал 287"/>
          <p:cNvSpPr/>
          <p:nvPr/>
        </p:nvSpPr>
        <p:spPr>
          <a:xfrm>
            <a:off x="8549108" y="3136180"/>
            <a:ext cx="417200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9" name="Овал 288"/>
          <p:cNvSpPr/>
          <p:nvPr/>
        </p:nvSpPr>
        <p:spPr>
          <a:xfrm>
            <a:off x="8189636" y="2931648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0" name="Овал 289"/>
          <p:cNvSpPr/>
          <p:nvPr/>
        </p:nvSpPr>
        <p:spPr>
          <a:xfrm>
            <a:off x="8760366" y="3823531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2" name="TextBox 291"/>
          <p:cNvSpPr txBox="1"/>
          <p:nvPr/>
        </p:nvSpPr>
        <p:spPr>
          <a:xfrm>
            <a:off x="8489386" y="5028565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4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8498622" y="5645991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6</a:t>
            </a:r>
          </a:p>
        </p:txBody>
      </p:sp>
      <p:sp>
        <p:nvSpPr>
          <p:cNvPr id="294" name="Овал 293"/>
          <p:cNvSpPr/>
          <p:nvPr/>
        </p:nvSpPr>
        <p:spPr>
          <a:xfrm>
            <a:off x="9820658" y="3067725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5" name="Овал 294"/>
          <p:cNvSpPr/>
          <p:nvPr/>
        </p:nvSpPr>
        <p:spPr>
          <a:xfrm>
            <a:off x="9523411" y="3349848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6" name="Овал 295"/>
          <p:cNvSpPr/>
          <p:nvPr/>
        </p:nvSpPr>
        <p:spPr>
          <a:xfrm>
            <a:off x="9533897" y="3774721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7" name="Овал 296"/>
          <p:cNvSpPr/>
          <p:nvPr/>
        </p:nvSpPr>
        <p:spPr>
          <a:xfrm>
            <a:off x="9714946" y="4167713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8" name="Овал 297"/>
          <p:cNvSpPr/>
          <p:nvPr/>
        </p:nvSpPr>
        <p:spPr>
          <a:xfrm>
            <a:off x="10149368" y="4264249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9" name="Овал 298"/>
          <p:cNvSpPr/>
          <p:nvPr/>
        </p:nvSpPr>
        <p:spPr>
          <a:xfrm>
            <a:off x="10566568" y="4153873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0" name="Овал 299"/>
          <p:cNvSpPr/>
          <p:nvPr/>
        </p:nvSpPr>
        <p:spPr>
          <a:xfrm>
            <a:off x="10782429" y="3472341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1" name="Овал 300"/>
          <p:cNvSpPr/>
          <p:nvPr/>
        </p:nvSpPr>
        <p:spPr>
          <a:xfrm>
            <a:off x="10609936" y="3161881"/>
            <a:ext cx="417200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2" name="Овал 301"/>
          <p:cNvSpPr/>
          <p:nvPr/>
        </p:nvSpPr>
        <p:spPr>
          <a:xfrm>
            <a:off x="10250464" y="2957349"/>
            <a:ext cx="460568" cy="424873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3" name="Овал 302"/>
          <p:cNvSpPr/>
          <p:nvPr/>
        </p:nvSpPr>
        <p:spPr>
          <a:xfrm>
            <a:off x="10821194" y="3849232"/>
            <a:ext cx="460568" cy="424873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4" name="TextBox 303"/>
          <p:cNvSpPr txBox="1"/>
          <p:nvPr/>
        </p:nvSpPr>
        <p:spPr>
          <a:xfrm>
            <a:off x="9976768" y="3540576"/>
            <a:ext cx="80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10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10661352" y="5033774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5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9955431" y="5645991"/>
            <a:ext cx="647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5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2453813" y="443977"/>
            <a:ext cx="8732066" cy="73805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</a:t>
            </a:r>
            <a:r>
              <a:rPr lang="uk-UA" sz="4000" b="1" dirty="0" smtClean="0">
                <a:solidFill>
                  <a:schemeClr val="bg1"/>
                </a:solidFill>
              </a:rPr>
              <a:t>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571210"/>
            <a:ext cx="1054100" cy="12867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Посібник.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 №28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1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3" y="212392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5" grpId="0"/>
      <p:bldP spid="266" grpId="0"/>
      <p:bldP spid="267" grpId="0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/>
      <p:bldP spid="279" grpId="0"/>
      <p:bldP spid="280" grpId="0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2" grpId="0"/>
      <p:bldP spid="293" grpId="0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/>
      <p:bldP spid="305" grpId="0"/>
      <p:bldP spid="3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1220" y="1180659"/>
            <a:ext cx="87320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</a:rPr>
              <a:t>Викладіть з цеглинок </a:t>
            </a:r>
            <a:r>
              <a:rPr lang="en-US" sz="2400" b="1" dirty="0">
                <a:solidFill>
                  <a:srgbClr val="7030A0"/>
                </a:solidFill>
              </a:rPr>
              <a:t>LEGO</a:t>
            </a:r>
            <a:r>
              <a:rPr lang="uk-UA" sz="2400" b="1" dirty="0">
                <a:solidFill>
                  <a:srgbClr val="7030A0"/>
                </a:solidFill>
              </a:rPr>
              <a:t> подібну піраміду.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</a:rPr>
              <a:t>Полічіть, скільки цеглинок у кожному ряду.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7030A0"/>
                </a:solidFill>
              </a:rPr>
              <a:t>Скільки цеглинок всього?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1220" y="537903"/>
            <a:ext cx="8732066" cy="64275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конструктором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4456D847-520F-40AA-BCB9-5DA885ADCD4E}"/>
              </a:ext>
            </a:extLst>
          </p:cNvPr>
          <p:cNvGrpSpPr/>
          <p:nvPr/>
        </p:nvGrpSpPr>
        <p:grpSpPr>
          <a:xfrm>
            <a:off x="6012546" y="5260948"/>
            <a:ext cx="1922694" cy="974126"/>
            <a:chOff x="8682187" y="3202910"/>
            <a:chExt cx="3181074" cy="116650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67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9933C65-857C-4153-9FB3-77D2834C9F22}"/>
              </a:ext>
            </a:extLst>
          </p:cNvPr>
          <p:cNvGrpSpPr/>
          <p:nvPr/>
        </p:nvGrpSpPr>
        <p:grpSpPr>
          <a:xfrm>
            <a:off x="4178278" y="5217152"/>
            <a:ext cx="1968975" cy="1017922"/>
            <a:chOff x="4718700" y="4369417"/>
            <a:chExt cx="3181074" cy="116650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524AC80-A4FC-46EE-B9BE-26A2BA7F6A87}"/>
                </a:ext>
              </a:extLst>
            </p:cNvPr>
            <p:cNvSpPr txBox="1"/>
            <p:nvPr/>
          </p:nvSpPr>
          <p:spPr>
            <a:xfrm>
              <a:off x="4845466" y="4723043"/>
              <a:ext cx="2863244" cy="67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AE4725B-A3CF-4D72-8428-FC4BDA7F8974}"/>
              </a:ext>
            </a:extLst>
          </p:cNvPr>
          <p:cNvGrpSpPr/>
          <p:nvPr/>
        </p:nvGrpSpPr>
        <p:grpSpPr>
          <a:xfrm>
            <a:off x="9547900" y="5265510"/>
            <a:ext cx="1905019" cy="952931"/>
            <a:chOff x="4686549" y="5579685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67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B932EF7-6325-47D9-B543-BFDB9DD3F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25" y="5260948"/>
            <a:ext cx="1905019" cy="9620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E9933C65-857C-4153-9FB3-77D2834C9F22}"/>
              </a:ext>
            </a:extLst>
          </p:cNvPr>
          <p:cNvGrpSpPr/>
          <p:nvPr/>
        </p:nvGrpSpPr>
        <p:grpSpPr>
          <a:xfrm>
            <a:off x="8502008" y="4600568"/>
            <a:ext cx="1968975" cy="1017922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524AC80-A4FC-46EE-B9BE-26A2BA7F6A87}"/>
                </a:ext>
              </a:extLst>
            </p:cNvPr>
            <p:cNvSpPr txBox="1"/>
            <p:nvPr/>
          </p:nvSpPr>
          <p:spPr>
            <a:xfrm>
              <a:off x="4845466" y="4723043"/>
              <a:ext cx="2863244" cy="67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524AC80-A4FC-46EE-B9BE-26A2BA7F6A87}"/>
              </a:ext>
            </a:extLst>
          </p:cNvPr>
          <p:cNvSpPr txBox="1"/>
          <p:nvPr/>
        </p:nvSpPr>
        <p:spPr>
          <a:xfrm>
            <a:off x="1971184" y="2225936"/>
            <a:ext cx="1772249" cy="5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3AE4725B-A3CF-4D72-8428-FC4BDA7F8974}"/>
              </a:ext>
            </a:extLst>
          </p:cNvPr>
          <p:cNvGrpSpPr/>
          <p:nvPr/>
        </p:nvGrpSpPr>
        <p:grpSpPr>
          <a:xfrm>
            <a:off x="6725633" y="4648371"/>
            <a:ext cx="1905019" cy="952931"/>
            <a:chOff x="4686549" y="5579685"/>
            <a:chExt cx="3181076" cy="1166508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7F7D1B24-1404-409C-8BFE-2C30F7B2C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F6346E0-8A40-4FD2-A87C-CF6EB56EE7EC}"/>
                </a:ext>
              </a:extLst>
            </p:cNvPr>
            <p:cNvSpPr txBox="1"/>
            <p:nvPr/>
          </p:nvSpPr>
          <p:spPr>
            <a:xfrm>
              <a:off x="4810941" y="5911594"/>
              <a:ext cx="2863242" cy="677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FB932EF7-6325-47D9-B543-BFDB9DD3F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06" y="4633802"/>
            <a:ext cx="1905019" cy="9620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B932EF7-6325-47D9-B543-BFDB9DD3F2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297" y="4056069"/>
            <a:ext cx="1905019" cy="962056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4456D847-520F-40AA-BCB9-5DA885ADCD4E}"/>
              </a:ext>
            </a:extLst>
          </p:cNvPr>
          <p:cNvGrpSpPr/>
          <p:nvPr/>
        </p:nvGrpSpPr>
        <p:grpSpPr>
          <a:xfrm>
            <a:off x="5768473" y="4046569"/>
            <a:ext cx="1922694" cy="974126"/>
            <a:chOff x="8682187" y="3202910"/>
            <a:chExt cx="3181074" cy="116650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xmlns="" id="{7AE6DF5B-4ECF-444D-A541-5C009885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D3EEF49-6B62-46FE-9AB1-92FB321ACDE5}"/>
                </a:ext>
              </a:extLst>
            </p:cNvPr>
            <p:cNvSpPr txBox="1"/>
            <p:nvPr/>
          </p:nvSpPr>
          <p:spPr>
            <a:xfrm>
              <a:off x="8837852" y="3543385"/>
              <a:ext cx="2863244" cy="67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9933C65-857C-4153-9FB3-77D2834C9F22}"/>
              </a:ext>
            </a:extLst>
          </p:cNvPr>
          <p:cNvGrpSpPr/>
          <p:nvPr/>
        </p:nvGrpSpPr>
        <p:grpSpPr>
          <a:xfrm>
            <a:off x="6586605" y="3416979"/>
            <a:ext cx="1968975" cy="1017922"/>
            <a:chOff x="4718700" y="4369417"/>
            <a:chExt cx="3181074" cy="116650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E36ECE1D-43D9-42FE-A819-FE0FD1784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524AC80-A4FC-46EE-B9BE-26A2BA7F6A87}"/>
                </a:ext>
              </a:extLst>
            </p:cNvPr>
            <p:cNvSpPr txBox="1"/>
            <p:nvPr/>
          </p:nvSpPr>
          <p:spPr>
            <a:xfrm>
              <a:off x="4845466" y="4723043"/>
              <a:ext cx="2863244" cy="677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28015" y="2796872"/>
            <a:ext cx="2673467" cy="3214721"/>
          </a:xfrm>
          <a:prstGeom prst="rect">
            <a:avLst/>
          </a:prstGeom>
        </p:spPr>
      </p:pic>
      <p:pic>
        <p:nvPicPr>
          <p:cNvPr id="33" name="Picture 2" descr="Идеи на тему «Gradi» (67) | фотокниги, школьные фото, альбом выпускного  класс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543" y="2022070"/>
            <a:ext cx="2227470" cy="179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208205" y="2213122"/>
            <a:ext cx="3132187" cy="3267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69" y="2228647"/>
            <a:ext cx="3132187" cy="3267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07" y="2034937"/>
            <a:ext cx="2440936" cy="341268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733068" y="1720358"/>
            <a:ext cx="9239732" cy="401754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08504" y="5327562"/>
            <a:ext cx="5816237" cy="11599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67723" y="5259818"/>
            <a:ext cx="993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4791" y="5480511"/>
            <a:ext cx="840916" cy="88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24788" y="5455257"/>
            <a:ext cx="840916" cy="88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9949" y="5207799"/>
            <a:ext cx="993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35406" y="5265805"/>
            <a:ext cx="974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11341" y="5485617"/>
            <a:ext cx="840916" cy="88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46146" y="5455257"/>
            <a:ext cx="840916" cy="88205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47360" y="5195088"/>
            <a:ext cx="993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57357" y="5245797"/>
            <a:ext cx="1509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48572" y="5245798"/>
            <a:ext cx="993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86901" y="576577"/>
            <a:ext cx="8732066" cy="71212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матеріалу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3530" y="1288699"/>
            <a:ext cx="864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</a:rPr>
              <a:t>Склади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запис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за </a:t>
            </a:r>
            <a:r>
              <a:rPr lang="ru-RU" sz="2400" b="1" dirty="0" err="1">
                <a:solidFill>
                  <a:srgbClr val="00B050"/>
                </a:solidFill>
              </a:rPr>
              <a:t>малюнками</a:t>
            </a:r>
            <a:r>
              <a:rPr lang="uk-UA" sz="2400" b="1" dirty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8" y="205526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59" y="209017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09" y="2055266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2"/>
            <a:ext cx="197561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8" y="4852671"/>
            <a:ext cx="172800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8"/>
            <a:ext cx="1728000" cy="120032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2" y="4844158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80466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59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4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7" y="214732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7" y="3596953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87785" y="397546"/>
            <a:ext cx="8732066" cy="74630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 у порядку зростання від 0 до 10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" name="Picture 2" descr="Ábaco mostrando número diferente - Download Vetores Gratis, Desenhos de  Vetor, Modelos 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7" y="1353180"/>
            <a:ext cx="9985952" cy="526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Картинки по запросу &quot;клипарт фиксики нолик с книгой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5" y="2254528"/>
            <a:ext cx="1954184" cy="244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3191165" y="1475233"/>
            <a:ext cx="710314" cy="4706360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027549" y="1475233"/>
            <a:ext cx="675596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78571" y="1475233"/>
            <a:ext cx="709965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13076" y="1475233"/>
            <a:ext cx="731940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47104" y="1475233"/>
            <a:ext cx="719527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401787" y="1475233"/>
            <a:ext cx="666510" cy="4706360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243723" y="1475233"/>
            <a:ext cx="679028" cy="4706360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079882" y="1475233"/>
            <a:ext cx="670929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965397" y="1475233"/>
            <a:ext cx="762506" cy="4706360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0819851" y="1475233"/>
            <a:ext cx="653990" cy="4706359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960689" y="387532"/>
            <a:ext cx="8732066" cy="761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відповідний запис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57969" y="1504005"/>
            <a:ext cx="6914367" cy="481304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47109" y="1580967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347109" y="2508791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47109" y="3457311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400165" y="4405831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 стрелкой 29"/>
          <p:cNvCxnSpPr>
            <a:stCxn id="19" idx="3"/>
          </p:cNvCxnSpPr>
          <p:nvPr/>
        </p:nvCxnSpPr>
        <p:spPr>
          <a:xfrm>
            <a:off x="8172336" y="3910526"/>
            <a:ext cx="1174773" cy="1756650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Картинки по запросу петух клипарт | Cartoon clip art, Chicken art, Chicken  pai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08" y="3789312"/>
            <a:ext cx="1873123" cy="226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Курица, клипарты, клип арт, clipart birds parrot, скачать клипарт,  бесплатные клипарты, коллекция клипартов животные, фото клипарт птиц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35" y="1716469"/>
            <a:ext cx="974943" cy="17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Куриц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3340" y="2501874"/>
            <a:ext cx="1414019" cy="13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урица, клипарты, клип арт, clipart birds parrot, скачать клипарт,  бесплатные клипарты, коллекция клипартов животные, фото клипарт птиц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22" y="2138154"/>
            <a:ext cx="974943" cy="17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Куриц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649">
            <a:off x="6214214" y="4712201"/>
            <a:ext cx="1687026" cy="16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Куриц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5489" y="4621349"/>
            <a:ext cx="1466034" cy="14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Курица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416" flipH="1">
            <a:off x="4929131" y="3133844"/>
            <a:ext cx="1323405" cy="12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9400164" y="5335578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+ 6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2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1352809" y="1509675"/>
            <a:ext cx="6914367" cy="481304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435906" y="1755203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9435906" y="2716434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9435906" y="3645201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9435905" y="4569477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8" name="Прямая со стрелкой 87"/>
          <p:cNvCxnSpPr>
            <a:stCxn id="83" idx="3"/>
          </p:cNvCxnSpPr>
          <p:nvPr/>
        </p:nvCxnSpPr>
        <p:spPr>
          <a:xfrm flipV="1">
            <a:off x="8267176" y="3084919"/>
            <a:ext cx="998744" cy="831277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кругленный прямоугольник 88"/>
          <p:cNvSpPr/>
          <p:nvPr/>
        </p:nvSpPr>
        <p:spPr>
          <a:xfrm>
            <a:off x="9462987" y="5530708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+ 6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" name="Picture 2" descr="ᐈ Белка рисунок иллюстрация, иллюстрации белка | скачать на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549" y="1957740"/>
            <a:ext cx="1548099" cy="142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Lenagold - Клипарт - Белки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9" y="2000859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Забавная белка - векторные изображения, Забавная белка картинки |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492">
            <a:off x="1823715" y="4018030"/>
            <a:ext cx="1736010" cy="17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Кролик, заяц, клипарт, клипарты животные, clipart rodent, скачать клипарт,  бесплатные клипарты, коллекция клипартов животные, фото клипарт, грызуны,  кролик, зая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24" y="4169643"/>
            <a:ext cx="1152998" cy="181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2" descr="Pin en ANIMAIS E BICHINH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27" y="2075369"/>
            <a:ext cx="968099" cy="17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Пин от пользователя Pablo Carrillo на доске Cute Clipart 1 | Мультфильмы,  Мультипликационное искусство, Рисунки животны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565" y="2741687"/>
            <a:ext cx="1190934" cy="18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4" descr="baby-bunny-cartoon clipart_4.png (400×400) | Dibujos, Animales animados,  Ilustracion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19353" y="4456540"/>
            <a:ext cx="1541010" cy="15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60689" y="387532"/>
            <a:ext cx="8732066" cy="761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відповідний запис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1226843" y="1482896"/>
            <a:ext cx="6914367" cy="4813042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9364759" y="1632605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9 - 3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408904" y="2563341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408904" y="3494077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9443105" y="4424813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8186805" y="2083407"/>
            <a:ext cx="1012989" cy="1053589"/>
          </a:xfrm>
          <a:prstGeom prst="straightConnector1">
            <a:avLst/>
          </a:prstGeom>
          <a:ln w="57150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9443105" y="5355549"/>
            <a:ext cx="1788453" cy="650334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+ 6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" name="Picture 6" descr="Девушка спорт - векторные изображения, Девушка спорт картинки | 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71" y="3364169"/>
            <a:ext cx="938743" cy="13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796" y="2939850"/>
            <a:ext cx="1057900" cy="912746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7606">
            <a:off x="5802418" y="3560507"/>
            <a:ext cx="1444699" cy="100793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3214" flipH="1">
            <a:off x="5092263" y="4662152"/>
            <a:ext cx="959149" cy="142475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5058">
            <a:off x="2529719" y="4394550"/>
            <a:ext cx="1119604" cy="151946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054" y="2918719"/>
            <a:ext cx="912314" cy="1294897"/>
          </a:xfrm>
          <a:prstGeom prst="rect">
            <a:avLst/>
          </a:prstGeom>
        </p:spPr>
      </p:pic>
      <p:pic>
        <p:nvPicPr>
          <p:cNvPr id="83" name="Picture 16" descr="Ворота футбольные детск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52">
            <a:off x="603995" y="3206919"/>
            <a:ext cx="1656048" cy="144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Ворота футбольные детск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248" flipH="1">
            <a:off x="7464864" y="3161135"/>
            <a:ext cx="1674214" cy="145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8" descr="Kids Sitting On Bench High Res Stock Images | Shutterstoc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b="10595"/>
          <a:stretch/>
        </p:blipFill>
        <p:spPr bwMode="auto">
          <a:xfrm>
            <a:off x="4191000" y="1860011"/>
            <a:ext cx="1320772" cy="9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кругленный прямоугольник 85"/>
          <p:cNvSpPr/>
          <p:nvPr/>
        </p:nvSpPr>
        <p:spPr>
          <a:xfrm flipH="1">
            <a:off x="4176888" y="2549432"/>
            <a:ext cx="45719" cy="240294"/>
          </a:xfrm>
          <a:prstGeom prst="roundRect">
            <a:avLst/>
          </a:prstGeom>
          <a:solidFill>
            <a:srgbClr val="401D06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>
            <a:off x="4146666" y="2466452"/>
            <a:ext cx="88668" cy="96889"/>
          </a:xfrm>
          <a:prstGeom prst="triangle">
            <a:avLst/>
          </a:prstGeom>
          <a:solidFill>
            <a:srgbClr val="401D06"/>
          </a:solidFill>
          <a:ln>
            <a:solidFill>
              <a:srgbClr val="401D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60689" y="387532"/>
            <a:ext cx="8732066" cy="761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відповідний запис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0959" y="376414"/>
            <a:ext cx="8732066" cy="6906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64A37D1F-E494-0B73-A249-0F4E0F83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27" y="1500648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280FA1BB-6D90-C4BC-A081-B77C95F66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1802771" y="2482395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650F4929-B67C-F493-019F-1572F2647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55" y="3641365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DE06546-FD5E-14DE-2CBC-9785BE2D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842" y="4445558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73AA5D73-3C2B-814A-60E3-48AE67D06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15" y="5645370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598" y="17883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54598" y="272244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4598" y="3696811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54598" y="4671175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598" y="5782082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8169C2E9-E805-5409-02DF-D399F1109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18" y="978209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A5869398-7E0D-E7B2-27FE-E2993F2D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103" y="1257786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6708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35346" y="221461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2" y="3528988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35346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535346" y="447471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687952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35346" y="569560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8A9BBE3A-8F95-D711-D3CA-D914515E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04" y="2310525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14B78182-7731-CE83-5A9B-00468B6D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907" y="2163228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F85F0CBF-3F48-B5EE-3BD7-313549FAF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5716661" y="3353053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Жираф клипарт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7CF7316-B5E7-B296-5B46-3C8F9EF9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88" y="3148561"/>
            <a:ext cx="706101" cy="11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Сова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1B16AFBD-82A8-0E8D-E62C-B1232324E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13" y="4687320"/>
            <a:ext cx="777272" cy="7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Кальмар, иллюстрация, красный. | CanStock">
            <a:extLst>
              <a:ext uri="{FF2B5EF4-FFF2-40B4-BE49-F238E27FC236}">
                <a16:creationId xmlns="" xmlns:a16="http://schemas.microsoft.com/office/drawing/2014/main" id="{0A7B0403-6477-F718-17E8-EF2B38C26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9"/>
          <a:stretch/>
        </p:blipFill>
        <p:spPr bwMode="auto">
          <a:xfrm>
            <a:off x="7474019" y="4460898"/>
            <a:ext cx="804245" cy="98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Уточка картинки - 79 фото - картинки и рисунки: скачать бесплатно">
            <a:extLst>
              <a:ext uri="{FF2B5EF4-FFF2-40B4-BE49-F238E27FC236}">
                <a16:creationId xmlns="" xmlns:a16="http://schemas.microsoft.com/office/drawing/2014/main" id="{D054ED67-E120-3F5D-98FB-7733FAE0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16" y="5496797"/>
            <a:ext cx="1116471" cy="107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Клипарт черепаха (64 фото) » Рисунки для срисовки и не только">
            <a:extLst>
              <a:ext uri="{FF2B5EF4-FFF2-40B4-BE49-F238E27FC236}">
                <a16:creationId xmlns="" xmlns:a16="http://schemas.microsoft.com/office/drawing/2014/main" id="{4968DC98-9361-FDB2-249C-63B14DEE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51" y="5655326"/>
            <a:ext cx="919753" cy="91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80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TextBox 2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692762" y="461276"/>
            <a:ext cx="8732066" cy="7072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451847" y="3106408"/>
            <a:ext cx="4976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188187" y="983848"/>
            <a:ext cx="2869890" cy="44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4605" y="1386341"/>
            <a:ext cx="55880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повторимо числа від 1 до 10 та склад </a:t>
            </a:r>
            <a:r>
              <a:rPr lang="uk-UA" sz="2800" b="1" dirty="0" smtClean="0">
                <a:solidFill>
                  <a:schemeClr val="bg1"/>
                </a:solidFill>
              </a:rPr>
              <a:t>чисел від 2 до 10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 зі стрілкою 8">
            <a:extLst>
              <a:ext uri="{FF2B5EF4-FFF2-40B4-BE49-F238E27FC236}">
                <a16:creationId xmlns:a16="http://schemas.microsoft.com/office/drawing/2014/main" xmlns="" id="{EC2E814B-2AA1-4773-6577-869ADBB50700}"/>
              </a:ext>
            </a:extLst>
          </p:cNvPr>
          <p:cNvCxnSpPr>
            <a:cxnSpLocks/>
          </p:cNvCxnSpPr>
          <p:nvPr/>
        </p:nvCxnSpPr>
        <p:spPr>
          <a:xfrm>
            <a:off x="3225077" y="5690891"/>
            <a:ext cx="694843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0">
            <a:extLst>
              <a:ext uri="{FF2B5EF4-FFF2-40B4-BE49-F238E27FC236}">
                <a16:creationId xmlns:a16="http://schemas.microsoft.com/office/drawing/2014/main" xmlns="" id="{98765C42-A02D-2375-A8E8-581AB5CD7EED}"/>
              </a:ext>
            </a:extLst>
          </p:cNvPr>
          <p:cNvCxnSpPr/>
          <p:nvPr/>
        </p:nvCxnSpPr>
        <p:spPr>
          <a:xfrm>
            <a:off x="3769469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47">
            <a:extLst>
              <a:ext uri="{FF2B5EF4-FFF2-40B4-BE49-F238E27FC236}">
                <a16:creationId xmlns:a16="http://schemas.microsoft.com/office/drawing/2014/main" xmlns="" id="{EEFB951B-8ADA-AAB1-786A-093DF4E846C7}"/>
              </a:ext>
            </a:extLst>
          </p:cNvPr>
          <p:cNvCxnSpPr/>
          <p:nvPr/>
        </p:nvCxnSpPr>
        <p:spPr>
          <a:xfrm>
            <a:off x="3225077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48">
            <a:extLst>
              <a:ext uri="{FF2B5EF4-FFF2-40B4-BE49-F238E27FC236}">
                <a16:creationId xmlns:a16="http://schemas.microsoft.com/office/drawing/2014/main" xmlns="" id="{0C914A49-8E52-2582-A0AD-151429C77D15}"/>
              </a:ext>
            </a:extLst>
          </p:cNvPr>
          <p:cNvCxnSpPr/>
          <p:nvPr/>
        </p:nvCxnSpPr>
        <p:spPr>
          <a:xfrm>
            <a:off x="441597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49">
            <a:extLst>
              <a:ext uri="{FF2B5EF4-FFF2-40B4-BE49-F238E27FC236}">
                <a16:creationId xmlns:a16="http://schemas.microsoft.com/office/drawing/2014/main" xmlns="" id="{D73E95CA-402A-A70F-8C7D-519B76FED2A0}"/>
              </a:ext>
            </a:extLst>
          </p:cNvPr>
          <p:cNvCxnSpPr/>
          <p:nvPr/>
        </p:nvCxnSpPr>
        <p:spPr>
          <a:xfrm>
            <a:off x="508218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50">
            <a:extLst>
              <a:ext uri="{FF2B5EF4-FFF2-40B4-BE49-F238E27FC236}">
                <a16:creationId xmlns:a16="http://schemas.microsoft.com/office/drawing/2014/main" xmlns="" id="{05F5C0E7-2FC9-798E-A82D-A211DCC73C53}"/>
              </a:ext>
            </a:extLst>
          </p:cNvPr>
          <p:cNvCxnSpPr/>
          <p:nvPr/>
        </p:nvCxnSpPr>
        <p:spPr>
          <a:xfrm>
            <a:off x="5735323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51">
            <a:extLst>
              <a:ext uri="{FF2B5EF4-FFF2-40B4-BE49-F238E27FC236}">
                <a16:creationId xmlns:a16="http://schemas.microsoft.com/office/drawing/2014/main" xmlns="" id="{FF4D6576-A531-63B6-4ED9-1D9AA113952C}"/>
              </a:ext>
            </a:extLst>
          </p:cNvPr>
          <p:cNvCxnSpPr/>
          <p:nvPr/>
        </p:nvCxnSpPr>
        <p:spPr>
          <a:xfrm>
            <a:off x="635880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52">
            <a:extLst>
              <a:ext uri="{FF2B5EF4-FFF2-40B4-BE49-F238E27FC236}">
                <a16:creationId xmlns:a16="http://schemas.microsoft.com/office/drawing/2014/main" xmlns="" id="{12FC097A-5176-8109-800A-2C471E17DFDE}"/>
              </a:ext>
            </a:extLst>
          </p:cNvPr>
          <p:cNvCxnSpPr/>
          <p:nvPr/>
        </p:nvCxnSpPr>
        <p:spPr>
          <a:xfrm>
            <a:off x="6937106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53">
            <a:extLst>
              <a:ext uri="{FF2B5EF4-FFF2-40B4-BE49-F238E27FC236}">
                <a16:creationId xmlns:a16="http://schemas.microsoft.com/office/drawing/2014/main" xmlns="" id="{FE719BA9-0592-35E8-82F2-94AFD6F3D619}"/>
              </a:ext>
            </a:extLst>
          </p:cNvPr>
          <p:cNvCxnSpPr/>
          <p:nvPr/>
        </p:nvCxnSpPr>
        <p:spPr>
          <a:xfrm>
            <a:off x="7603312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54">
            <a:extLst>
              <a:ext uri="{FF2B5EF4-FFF2-40B4-BE49-F238E27FC236}">
                <a16:creationId xmlns:a16="http://schemas.microsoft.com/office/drawing/2014/main" xmlns="" id="{92D6AB41-2807-2EA6-0880-8EC5241B4579}"/>
              </a:ext>
            </a:extLst>
          </p:cNvPr>
          <p:cNvCxnSpPr/>
          <p:nvPr/>
        </p:nvCxnSpPr>
        <p:spPr>
          <a:xfrm>
            <a:off x="8249924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8916130" y="555328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02D0E0F-6CA4-BF02-823F-E0A9CD9605C9}"/>
              </a:ext>
            </a:extLst>
          </p:cNvPr>
          <p:cNvSpPr txBox="1"/>
          <p:nvPr/>
        </p:nvSpPr>
        <p:spPr>
          <a:xfrm>
            <a:off x="30211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953C0-3C71-8388-FFE7-15091E53005F}"/>
              </a:ext>
            </a:extLst>
          </p:cNvPr>
          <p:cNvSpPr txBox="1"/>
          <p:nvPr/>
        </p:nvSpPr>
        <p:spPr>
          <a:xfrm>
            <a:off x="356917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2DA80F9-6666-70C9-9D82-744205D5551A}"/>
              </a:ext>
            </a:extLst>
          </p:cNvPr>
          <p:cNvSpPr txBox="1"/>
          <p:nvPr/>
        </p:nvSpPr>
        <p:spPr>
          <a:xfrm>
            <a:off x="420043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E741AC7-B530-C83E-00DF-76F572A91E50}"/>
              </a:ext>
            </a:extLst>
          </p:cNvPr>
          <p:cNvSpPr txBox="1"/>
          <p:nvPr/>
        </p:nvSpPr>
        <p:spPr>
          <a:xfrm>
            <a:off x="4881755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331198E-357B-8B26-5617-28374945705F}"/>
              </a:ext>
            </a:extLst>
          </p:cNvPr>
          <p:cNvSpPr txBox="1"/>
          <p:nvPr/>
        </p:nvSpPr>
        <p:spPr>
          <a:xfrm>
            <a:off x="5534346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1D6BAB4-C898-750D-3EBC-05DB8E8379A7}"/>
              </a:ext>
            </a:extLst>
          </p:cNvPr>
          <p:cNvSpPr txBox="1"/>
          <p:nvPr/>
        </p:nvSpPr>
        <p:spPr>
          <a:xfrm>
            <a:off x="6149987" y="4774082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0111FF-E2CF-BDC4-C7DC-42885E533AFC}"/>
              </a:ext>
            </a:extLst>
          </p:cNvPr>
          <p:cNvSpPr txBox="1"/>
          <p:nvPr/>
        </p:nvSpPr>
        <p:spPr>
          <a:xfrm>
            <a:off x="67607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34FE5CD-F8CC-6408-A966-5FE9E0B9EAA1}"/>
              </a:ext>
            </a:extLst>
          </p:cNvPr>
          <p:cNvSpPr txBox="1"/>
          <p:nvPr/>
        </p:nvSpPr>
        <p:spPr>
          <a:xfrm>
            <a:off x="7407369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18CC96-BB82-156C-143B-A7FBE6A3C546}"/>
              </a:ext>
            </a:extLst>
          </p:cNvPr>
          <p:cNvSpPr txBox="1"/>
          <p:nvPr/>
        </p:nvSpPr>
        <p:spPr>
          <a:xfrm>
            <a:off x="8060653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D758EF7-6798-2F38-4CC1-F2A134B9871D}"/>
              </a:ext>
            </a:extLst>
          </p:cNvPr>
          <p:cNvSpPr txBox="1"/>
          <p:nvPr/>
        </p:nvSpPr>
        <p:spPr>
          <a:xfrm>
            <a:off x="8726858" y="4781514"/>
            <a:ext cx="35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C2E9474-929D-44D6-6B92-07BA6301203A}"/>
              </a:ext>
            </a:extLst>
          </p:cNvPr>
          <p:cNvSpPr txBox="1"/>
          <p:nvPr/>
        </p:nvSpPr>
        <p:spPr>
          <a:xfrm>
            <a:off x="9249231" y="4778744"/>
            <a:ext cx="68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 сполучна лінія 55">
            <a:extLst>
              <a:ext uri="{FF2B5EF4-FFF2-40B4-BE49-F238E27FC236}">
                <a16:creationId xmlns:a16="http://schemas.microsoft.com/office/drawing/2014/main" xmlns="" id="{A180EF93-0D18-3DD8-986B-748ECF420102}"/>
              </a:ext>
            </a:extLst>
          </p:cNvPr>
          <p:cNvCxnSpPr/>
          <p:nvPr/>
        </p:nvCxnSpPr>
        <p:spPr>
          <a:xfrm>
            <a:off x="9591042" y="5550517"/>
            <a:ext cx="0" cy="27520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355785" y="2410428"/>
            <a:ext cx="570568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найменше одноцифрове число, найбільше одноцифрове число, найменше двоцифрове число.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Скільки кроків маємо зробити від 3 до 7, від 7 до 4, від 4 до 9, від 10 до 6?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Рахунок порядкових чисел вперед, назад </a:t>
            </a:r>
          </a:p>
        </p:txBody>
      </p:sp>
      <p:pic>
        <p:nvPicPr>
          <p:cNvPr id="40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828762" y="1863395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9428832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0596341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8133801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036293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9974" y="3161522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153174" y="4439393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50750" y="3185952"/>
            <a:ext cx="80748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43164" y="4439393"/>
            <a:ext cx="253831" cy="437427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81936" y="3195734"/>
            <a:ext cx="155009" cy="40048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16883" y="778199"/>
            <a:ext cx="7473643" cy="838728"/>
          </a:xfrm>
          <a:prstGeom prst="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chemeClr val="bg1"/>
                </a:solidFill>
              </a:rPr>
              <a:t>Продовж </a:t>
            </a:r>
            <a:r>
              <a:rPr lang="uk-UA" sz="4000" dirty="0" smtClean="0">
                <a:solidFill>
                  <a:schemeClr val="bg1"/>
                </a:solidFill>
              </a:rPr>
              <a:t>ланцюжок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9121" y="241812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5388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B0F0"/>
                </a:solidFill>
              </a:rPr>
              <a:t>+1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16883" y="4876820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981072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+2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4510" y="2393426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674469" y="4379629"/>
            <a:ext cx="141109" cy="454399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107033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7179" y="4398595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214771" y="3193771"/>
            <a:ext cx="194860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1085378" y="4834028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993759" y="3628472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+3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444841" y="2450105"/>
            <a:ext cx="877824" cy="7436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32256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+3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18666" y="4814090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292382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578962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3200" b="1" dirty="0" smtClean="0">
                <a:solidFill>
                  <a:srgbClr val="00B0F0"/>
                </a:solidFill>
              </a:rPr>
              <a:t>4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58290" y="481135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7468857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6894080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-3</a:t>
            </a:r>
            <a:endParaRPr lang="ru-RU" sz="3200" b="1" dirty="0">
              <a:solidFill>
                <a:srgbClr val="00B0F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626209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7912789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+5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692117" y="4811354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9861396" y="3178133"/>
            <a:ext cx="113661" cy="434701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9861396" y="2410037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286619" y="362065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B0F0"/>
                </a:solidFill>
              </a:rPr>
              <a:t>+1</a:t>
            </a:r>
            <a:endParaRPr lang="ru-RU" sz="3200" b="1" dirty="0">
              <a:solidFill>
                <a:srgbClr val="00B0F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11088749" y="4366346"/>
            <a:ext cx="264317" cy="447744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10375329" y="3596223"/>
            <a:ext cx="890016" cy="829056"/>
          </a:xfrm>
          <a:prstGeom prst="ellipse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F0"/>
                </a:solidFill>
              </a:rPr>
              <a:t>- 4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127901" y="2427638"/>
            <a:ext cx="877824" cy="76809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5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330" y="335913"/>
            <a:ext cx="1466930" cy="198377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30" grpId="0" animBg="1"/>
      <p:bldP spid="33" grpId="0" animBg="1"/>
      <p:bldP spid="38" grpId="0" animBg="1"/>
      <p:bldP spid="40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7337</TotalTime>
  <Words>474</Words>
  <Application>Microsoft Office PowerPoint</Application>
  <PresentationFormat>Произвольный</PresentationFormat>
  <Paragraphs>192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699</cp:revision>
  <dcterms:created xsi:type="dcterms:W3CDTF">2018-01-05T16:38:53Z</dcterms:created>
  <dcterms:modified xsi:type="dcterms:W3CDTF">2023-11-05T19:46:45Z</dcterms:modified>
</cp:coreProperties>
</file>