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1545" r:id="rId3"/>
    <p:sldId id="1300" r:id="rId4"/>
    <p:sldId id="1533" r:id="rId5"/>
    <p:sldId id="1316" r:id="rId6"/>
    <p:sldId id="1301" r:id="rId7"/>
    <p:sldId id="1548" r:id="rId8"/>
    <p:sldId id="764" r:id="rId9"/>
    <p:sldId id="1546" r:id="rId10"/>
    <p:sldId id="1475" r:id="rId11"/>
    <p:sldId id="1479" r:id="rId12"/>
    <p:sldId id="1516" r:id="rId13"/>
    <p:sldId id="1494" r:id="rId14"/>
    <p:sldId id="1530" r:id="rId15"/>
    <p:sldId id="1540" r:id="rId16"/>
    <p:sldId id="1536" r:id="rId17"/>
    <p:sldId id="1538" r:id="rId18"/>
    <p:sldId id="1549" r:id="rId19"/>
    <p:sldId id="1542" r:id="rId20"/>
    <p:sldId id="154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FF"/>
    <a:srgbClr val="FFB7FF"/>
    <a:srgbClr val="FF3399"/>
    <a:srgbClr val="CCFF66"/>
    <a:srgbClr val="FF99FF"/>
    <a:srgbClr val="ECDAB2"/>
    <a:srgbClr val="E6CEA0"/>
    <a:srgbClr val="354B80"/>
    <a:srgbClr val="CC85BB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8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9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7.wdp"/><Relationship Id="rId3" Type="http://schemas.openxmlformats.org/officeDocument/2006/relationships/image" Target="../media/image42.jpeg"/><Relationship Id="rId7" Type="http://schemas.microsoft.com/office/2007/relationships/hdphoto" Target="../media/hdphoto15.wdp"/><Relationship Id="rId12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gif"/><Relationship Id="rId4" Type="http://schemas.microsoft.com/office/2007/relationships/hdphoto" Target="../media/hdphoto14.wdp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706442" y="4833822"/>
            <a:ext cx="8925018" cy="144655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Віднімання </a:t>
            </a:r>
            <a:r>
              <a:rPr lang="uk-UA" sz="4400" b="1" dirty="0">
                <a:solidFill>
                  <a:schemeClr val="bg1"/>
                </a:solidFill>
              </a:rPr>
              <a:t>чисел. 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</a:rPr>
              <a:t>Знак </a:t>
            </a:r>
            <a:r>
              <a:rPr lang="ru-RU" sz="4400" b="1" dirty="0">
                <a:solidFill>
                  <a:schemeClr val="bg1"/>
                </a:solidFill>
              </a:rPr>
              <a:t>«</a:t>
            </a:r>
            <a:r>
              <a:rPr lang="uk-UA" sz="4400" b="1" dirty="0">
                <a:solidFill>
                  <a:schemeClr val="bg1"/>
                </a:solidFill>
              </a:rPr>
              <a:t>–</a:t>
            </a:r>
            <a:r>
              <a:rPr lang="ru-RU" sz="4400" b="1" dirty="0">
                <a:solidFill>
                  <a:schemeClr val="bg1"/>
                </a:solidFill>
              </a:rPr>
              <a:t>» </a:t>
            </a:r>
            <a:endParaRPr lang="x-none" sz="4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4A47906-1E59-D6F7-5644-1D76D6FF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04" y="1038615"/>
            <a:ext cx="3459031" cy="3478543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5" name="Рисунок 14" descr="35223539_1020401531458511_4978935134171430912_n.jpg">
            <a:extLst>
              <a:ext uri="{FF2B5EF4-FFF2-40B4-BE49-F238E27FC236}">
                <a16:creationId xmlns:a16="http://schemas.microsoft.com/office/drawing/2014/main" xmlns="" id="{49361F5D-BE03-18E4-1DAF-5B23FB91B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1525" y="1909564"/>
            <a:ext cx="1245785" cy="1871603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C91DA864-DBD3-4C2D-021C-F7EB82DE631E}"/>
              </a:ext>
            </a:extLst>
          </p:cNvPr>
          <p:cNvSpPr/>
          <p:nvPr/>
        </p:nvSpPr>
        <p:spPr>
          <a:xfrm>
            <a:off x="2669792" y="2759325"/>
            <a:ext cx="636428" cy="603682"/>
          </a:xfrm>
          <a:prstGeom prst="ellipse">
            <a:avLst/>
          </a:prstGeom>
          <a:solidFill>
            <a:srgbClr val="DB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245E26-A5ED-4934-A10E-C5FB4533ED15}"/>
              </a:ext>
            </a:extLst>
          </p:cNvPr>
          <p:cNvSpPr txBox="1"/>
          <p:nvPr/>
        </p:nvSpPr>
        <p:spPr>
          <a:xfrm>
            <a:off x="2669792" y="2093815"/>
            <a:ext cx="1180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chemeClr val="tx2">
                    <a:lumMod val="50000"/>
                  </a:schemeClr>
                </a:solidFill>
              </a:rPr>
              <a:t>_</a:t>
            </a:r>
            <a:endParaRPr lang="x-none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3354" y="1909564"/>
            <a:ext cx="3450800" cy="173664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en-US" sz="3200" b="1" dirty="0" smtClean="0">
                <a:solidFill>
                  <a:schemeClr val="bg1"/>
                </a:solidFill>
              </a:rPr>
              <a:t>34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TextBox 1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9" name="Picture 2" descr="ᐈ Кот нарисованный мультяшный вектор, векторные картинки кот мультяшный |  скачать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103" y="1519496"/>
            <a:ext cx="2410418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Изображения Инкубирования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86" y="4154498"/>
            <a:ext cx="1654335" cy="165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868">
            <a:off x="2694896" y="4757261"/>
            <a:ext cx="959963" cy="11686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866" y="4404269"/>
            <a:ext cx="1694206" cy="14045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868">
            <a:off x="3811073" y="4713364"/>
            <a:ext cx="959963" cy="11686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868">
            <a:off x="4971141" y="4685056"/>
            <a:ext cx="959963" cy="11686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89260" y="456502"/>
            <a:ext cx="8732066" cy="89667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Віршована задача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1311" y="1587035"/>
            <a:ext cx="3729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Кішка всім допомагала,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Курчат у дворі рахувала.</a:t>
            </a:r>
          </a:p>
          <a:p>
            <a:r>
              <a:rPr lang="uk-UA" sz="2400" b="1" i="1" dirty="0">
                <a:solidFill>
                  <a:srgbClr val="FF0000"/>
                </a:solidFill>
              </a:rPr>
              <a:t>Сім</a:t>
            </a:r>
            <a:r>
              <a:rPr lang="uk-UA" sz="2400" b="1" dirty="0">
                <a:solidFill>
                  <a:srgbClr val="7030A0"/>
                </a:solidFill>
              </a:rPr>
              <a:t> було, а </a:t>
            </a:r>
            <a:r>
              <a:rPr lang="uk-UA" sz="2400" b="1" i="1" dirty="0">
                <a:solidFill>
                  <a:srgbClr val="FF0000"/>
                </a:solidFill>
              </a:rPr>
              <a:t>три</a:t>
            </a:r>
            <a:r>
              <a:rPr lang="uk-UA" sz="2400" b="1" dirty="0">
                <a:solidFill>
                  <a:srgbClr val="7030A0"/>
                </a:solidFill>
              </a:rPr>
              <a:t> втекло</a:t>
            </a:r>
            <a:r>
              <a:rPr lang="uk-UA" sz="2400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Наче снігом замело.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Треба кішці пильнувати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Хто лишився – рахувати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9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8C253A74-EFCC-E438-12CF-2E9D6BE0C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336215" y="410875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EED7711-C4A3-CA88-653F-284C98E6FA83}"/>
              </a:ext>
            </a:extLst>
          </p:cNvPr>
          <p:cNvSpPr txBox="1"/>
          <p:nvPr/>
        </p:nvSpPr>
        <p:spPr>
          <a:xfrm>
            <a:off x="730481" y="42827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07525" y="1532921"/>
            <a:ext cx="4828640" cy="112371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Скільки було курчат спочатку?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7030A0"/>
                </a:solidFill>
              </a:rPr>
              <a:t>Що </a:t>
            </a:r>
            <a:r>
              <a:rPr lang="uk-UA" sz="2000" b="1" dirty="0">
                <a:solidFill>
                  <a:srgbClr val="7030A0"/>
                </a:solidFill>
              </a:rPr>
              <a:t>змінилося? </a:t>
            </a:r>
            <a:r>
              <a:rPr lang="uk-UA" sz="2000" b="1" dirty="0" smtClean="0">
                <a:solidFill>
                  <a:srgbClr val="7030A0"/>
                </a:solidFill>
              </a:rPr>
              <a:t>Скільки </a:t>
            </a:r>
            <a:r>
              <a:rPr lang="uk-UA" sz="2000" b="1" dirty="0">
                <a:solidFill>
                  <a:srgbClr val="7030A0"/>
                </a:solidFill>
              </a:rPr>
              <a:t>залишилося?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7030A0"/>
                </a:solidFill>
              </a:rPr>
              <a:t>Це можна записати так: </a:t>
            </a:r>
            <a:endParaRPr lang="uk-UA" sz="2000" b="1" dirty="0" smtClean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6291" y="2751396"/>
            <a:ext cx="1500732" cy="6718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7030A0"/>
                </a:solidFill>
              </a:rPr>
              <a:t>7 – 3 = </a:t>
            </a:r>
            <a:r>
              <a:rPr lang="uk-UA" sz="2800" b="1" dirty="0" smtClean="0">
                <a:solidFill>
                  <a:srgbClr val="7030A0"/>
                </a:solidFill>
              </a:rPr>
              <a:t>4 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67975" y="3643720"/>
            <a:ext cx="4828640" cy="510778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Сім </a:t>
            </a:r>
            <a:r>
              <a:rPr lang="uk-UA" sz="2400" b="1" dirty="0">
                <a:solidFill>
                  <a:srgbClr val="FF0000"/>
                </a:solidFill>
              </a:rPr>
              <a:t>мінус три дорівнює </a:t>
            </a:r>
            <a:r>
              <a:rPr lang="uk-UA" sz="2400" b="1" dirty="0" smtClean="0">
                <a:solidFill>
                  <a:srgbClr val="FF0000"/>
                </a:solidFill>
              </a:rPr>
              <a:t>чотири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ая прямоугольная выноска 47">
            <a:extLst>
              <a:ext uri="{FF2B5EF4-FFF2-40B4-BE49-F238E27FC236}">
                <a16:creationId xmlns:a16="http://schemas.microsoft.com/office/drawing/2014/main" xmlns="" id="{FEC31ACA-43F4-8B86-9F46-9F667FF0DD91}"/>
              </a:ext>
            </a:extLst>
          </p:cNvPr>
          <p:cNvSpPr/>
          <p:nvPr/>
        </p:nvSpPr>
        <p:spPr>
          <a:xfrm>
            <a:off x="4943276" y="1277374"/>
            <a:ext cx="5752554" cy="80587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Розглянь малюнки. Опиши, що відбулося.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Виконай дію віднімання.</a:t>
            </a:r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3763" y="349562"/>
            <a:ext cx="8732066" cy="762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Дія </a:t>
            </a:r>
            <a:r>
              <a:rPr lang="uk-UA" sz="4000" b="1" dirty="0">
                <a:solidFill>
                  <a:schemeClr val="bg1"/>
                </a:solidFill>
              </a:rPr>
              <a:t>віднімання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202974" y="1980009"/>
            <a:ext cx="5698276" cy="3747319"/>
          </a:xfrm>
          <a:prstGeom prst="cloud">
            <a:avLst/>
          </a:prstGeom>
          <a:noFill/>
          <a:ln w="38100">
            <a:solidFill>
              <a:srgbClr val="5CB13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7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521126" y="2094675"/>
            <a:ext cx="5525673" cy="3632653"/>
          </a:xfrm>
          <a:prstGeom prst="cloud">
            <a:avLst/>
          </a:prstGeom>
          <a:noFill/>
          <a:ln w="38100">
            <a:solidFill>
              <a:srgbClr val="5CB13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3592978" y="2957924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1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7383752" y="2957924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163275" y="3647327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2329305" y="5514293"/>
            <a:ext cx="6324044" cy="870261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1 = 3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Від чотирьох відняти один – буде три.</a:t>
            </a:r>
          </a:p>
        </p:txBody>
      </p:sp>
      <p:pic>
        <p:nvPicPr>
          <p:cNvPr id="32" name="Picture 2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6A49ED5D-8738-030D-BACC-D70E3E43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82" y="3067897"/>
            <a:ext cx="2296326" cy="24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Цветок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A2A19A61-7E3A-A040-2062-B49D53B46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2"/>
          <a:stretch/>
        </p:blipFill>
        <p:spPr bwMode="auto">
          <a:xfrm>
            <a:off x="8291880" y="3517329"/>
            <a:ext cx="2296326" cy="21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xmlns="" id="{0098FD46-348D-12B5-288F-E4A6C15E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105" y="2154535"/>
            <a:ext cx="1013555" cy="12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Наклейка #3 PNG - AVATAN PLUS">
            <a:extLst>
              <a:ext uri="{FF2B5EF4-FFF2-40B4-BE49-F238E27FC236}">
                <a16:creationId xmlns:a16="http://schemas.microsoft.com/office/drawing/2014/main" xmlns="" id="{69C2A35C-A69A-847B-44BF-B3DED542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28" y="2274218"/>
            <a:ext cx="1342554" cy="10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НАХОДЧИВЫЕ РФ: КЛИПАРТЫ: Желтые бабочки на прозрачном фоне (PNG, скачать)">
            <a:extLst>
              <a:ext uri="{FF2B5EF4-FFF2-40B4-BE49-F238E27FC236}">
                <a16:creationId xmlns:a16="http://schemas.microsoft.com/office/drawing/2014/main" xmlns="" id="{DEC974D7-60CA-B9BF-EBD6-1C75E456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71" y="3023838"/>
            <a:ext cx="1430434" cy="14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Бабочки Клипарт На Прозрачном Фоне Картинки Clipart - Full Size Clipart  (#2434986) - PinClipart">
            <a:extLst>
              <a:ext uri="{FF2B5EF4-FFF2-40B4-BE49-F238E27FC236}">
                <a16:creationId xmlns:a16="http://schemas.microsoft.com/office/drawing/2014/main" xmlns="" id="{7CF1197E-FCCD-4D01-8BA3-42364625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3208" y="1810975"/>
            <a:ext cx="1516803" cy="11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xmlns="" id="{F936D28C-0D94-6039-E4DE-AD287E0BB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0045" y="2678224"/>
            <a:ext cx="1013555" cy="12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Наклейка #3 PNG - AVATAN PLUS">
            <a:extLst>
              <a:ext uri="{FF2B5EF4-FFF2-40B4-BE49-F238E27FC236}">
                <a16:creationId xmlns:a16="http://schemas.microsoft.com/office/drawing/2014/main" xmlns="" id="{52B0F7E0-014E-178C-BDBC-DC506A6E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968" y="2797907"/>
            <a:ext cx="1342554" cy="10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НАХОДЧИВЫЕ РФ: КЛИПАРТЫ: Желтые бабочки на прозрачном фоне (PNG, скачать)">
            <a:extLst>
              <a:ext uri="{FF2B5EF4-FFF2-40B4-BE49-F238E27FC236}">
                <a16:creationId xmlns:a16="http://schemas.microsoft.com/office/drawing/2014/main" xmlns="" id="{04A4DA0C-1DE3-D3E6-8A51-297A09DE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16" y="3493251"/>
            <a:ext cx="1430434" cy="14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35699" y="1781053"/>
            <a:ext cx="5842843" cy="3650146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 useBgFill="1">
        <p:nvSpPr>
          <p:cNvPr id="50" name="TextBox 49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4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453852" y="1781053"/>
            <a:ext cx="5516476" cy="3650146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4170532" y="2915288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1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7102343" y="2865615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096000" y="3351198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3137163" y="5319811"/>
            <a:ext cx="6620605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1 = 2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Від трьох відняти один – буде два.</a:t>
            </a:r>
          </a:p>
        </p:txBody>
      </p:sp>
      <p:pic>
        <p:nvPicPr>
          <p:cNvPr id="59" name="Picture 2" descr="Пустое птичье гнездо из веток на ветке дерева с листьями, изолированными на  белом фоне | Премиум векторы">
            <a:extLst>
              <a:ext uri="{FF2B5EF4-FFF2-40B4-BE49-F238E27FC236}">
                <a16:creationId xmlns:a16="http://schemas.microsoft.com/office/drawing/2014/main" xmlns="" id="{D9E33ECC-C966-CBBC-BF7D-2827093C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50" r="99600">
                        <a14:foregroundMark x1="28700" y1="60300" x2="28700" y2="60300"/>
                        <a14:foregroundMark x1="18350" y1="52950" x2="18350" y2="52950"/>
                        <a14:foregroundMark x1="19250" y1="56700" x2="19250" y2="56700"/>
                        <a14:foregroundMark x1="30750" y1="40650" x2="30750" y2="40650"/>
                        <a14:foregroundMark x1="33350" y1="34450" x2="33350" y2="34450"/>
                        <a14:foregroundMark x1="34650" y1="25900" x2="34650" y2="25900"/>
                        <a14:foregroundMark x1="26600" y1="20950" x2="26600" y2="20950"/>
                        <a14:foregroundMark x1="25050" y1="30150" x2="25050" y2="30150"/>
                        <a14:foregroundMark x1="65700" y1="42350" x2="65700" y2="42350"/>
                        <a14:foregroundMark x1="72850" y1="34300" x2="72850" y2="34300"/>
                        <a14:foregroundMark x1="84850" y1="46100" x2="84850" y2="46100"/>
                        <a14:foregroundMark x1="87600" y1="41800" x2="87600" y2="41800"/>
                        <a14:foregroundMark x1="91850" y1="41400" x2="91850" y2="41400"/>
                        <a14:foregroundMark x1="88600" y1="53450" x2="88600" y2="53450"/>
                        <a14:foregroundMark x1="82300" y1="64700" x2="82300" y2="64700"/>
                        <a14:foregroundMark x1="85750" y1="70950" x2="85750" y2="70950"/>
                        <a14:foregroundMark x1="65950" y1="70800" x2="65950" y2="70800"/>
                        <a14:foregroundMark x1="29350" y1="62400" x2="29350" y2="62400"/>
                        <a14:foregroundMark x1="28700" y1="62800" x2="28700" y2="62800"/>
                        <a14:foregroundMark x1="26600" y1="18900" x2="26600" y2="1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5" y="1117540"/>
            <a:ext cx="4060619" cy="40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Рисунок птички - Детские - Картинки PNG - Галерейка">
            <a:extLst>
              <a:ext uri="{FF2B5EF4-FFF2-40B4-BE49-F238E27FC236}">
                <a16:creationId xmlns:a16="http://schemas.microsoft.com/office/drawing/2014/main" xmlns="" id="{04EADDFD-67A4-419F-D499-7A62C39C8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5127" l="236" r="65515">
                        <a14:foregroundMark x1="17518" y1="41486" x2="17518" y2="41486"/>
                        <a14:foregroundMark x1="18303" y1="43180" x2="18303" y2="43180"/>
                        <a14:foregroundMark x1="52082" y1="21543" x2="52082" y2="21543"/>
                        <a14:foregroundMark x1="21367" y1="48354" x2="21367" y2="48354"/>
                        <a14:foregroundMark x1="21681" y1="46284" x2="21681" y2="46284"/>
                        <a14:foregroundMark x1="15318" y1="40357" x2="15318" y2="40357"/>
                        <a14:foregroundMark x1="15947" y1="40546" x2="15947" y2="40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831" b="46447"/>
          <a:stretch/>
        </p:blipFill>
        <p:spPr bwMode="auto">
          <a:xfrm rot="20505583">
            <a:off x="4267881" y="2033695"/>
            <a:ext cx="1327386" cy="9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Рисунок птички - Детские - Картинки PNG - Галерейка">
            <a:extLst>
              <a:ext uri="{FF2B5EF4-FFF2-40B4-BE49-F238E27FC236}">
                <a16:creationId xmlns:a16="http://schemas.microsoft.com/office/drawing/2014/main" xmlns="" id="{ABA8C941-2251-A1DB-C20F-B643A3127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8777" l="9898" r="100000">
                        <a14:foregroundMark x1="58315" y1="47028" x2="58315" y2="47028"/>
                        <a14:foregroundMark x1="60475" y1="49096" x2="60475" y2="4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26942" r="16998" b="19576"/>
          <a:stretch/>
        </p:blipFill>
        <p:spPr bwMode="auto">
          <a:xfrm rot="20319825" flipH="1">
            <a:off x="2333903" y="2611296"/>
            <a:ext cx="812579" cy="8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Пустое птичье гнездо из веток на ветке дерева с листьями, изолированными на  белом фоне | Премиум векторы">
            <a:extLst>
              <a:ext uri="{FF2B5EF4-FFF2-40B4-BE49-F238E27FC236}">
                <a16:creationId xmlns:a16="http://schemas.microsoft.com/office/drawing/2014/main" xmlns="" id="{5D447A1D-9488-2383-D921-0E59C0E4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50" r="99600">
                        <a14:foregroundMark x1="28700" y1="60300" x2="28700" y2="60300"/>
                        <a14:foregroundMark x1="18350" y1="52950" x2="18350" y2="52950"/>
                        <a14:foregroundMark x1="19250" y1="56700" x2="19250" y2="56700"/>
                        <a14:foregroundMark x1="30750" y1="40650" x2="30750" y2="40650"/>
                        <a14:foregroundMark x1="33350" y1="34450" x2="33350" y2="34450"/>
                        <a14:foregroundMark x1="34650" y1="25900" x2="34650" y2="25900"/>
                        <a14:foregroundMark x1="26600" y1="20950" x2="26600" y2="20950"/>
                        <a14:foregroundMark x1="25050" y1="30150" x2="25050" y2="30150"/>
                        <a14:foregroundMark x1="65700" y1="42350" x2="65700" y2="42350"/>
                        <a14:foregroundMark x1="72850" y1="34300" x2="72850" y2="34300"/>
                        <a14:foregroundMark x1="84850" y1="46100" x2="84850" y2="46100"/>
                        <a14:foregroundMark x1="87600" y1="41800" x2="87600" y2="41800"/>
                        <a14:foregroundMark x1="91850" y1="41400" x2="91850" y2="41400"/>
                        <a14:foregroundMark x1="88600" y1="53450" x2="88600" y2="53450"/>
                        <a14:foregroundMark x1="82300" y1="64700" x2="82300" y2="64700"/>
                        <a14:foregroundMark x1="85750" y1="70950" x2="85750" y2="70950"/>
                        <a14:foregroundMark x1="65950" y1="70800" x2="65950" y2="70800"/>
                        <a14:foregroundMark x1="29350" y1="62400" x2="29350" y2="62400"/>
                        <a14:foregroundMark x1="28700" y1="62800" x2="28700" y2="62800"/>
                        <a14:foregroundMark x1="26600" y1="18900" x2="26600" y2="1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96" y="1117540"/>
            <a:ext cx="4060619" cy="40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Рисунок птички - Детские - Картинки PNG - Галерейка">
            <a:extLst>
              <a:ext uri="{FF2B5EF4-FFF2-40B4-BE49-F238E27FC236}">
                <a16:creationId xmlns:a16="http://schemas.microsoft.com/office/drawing/2014/main" xmlns="" id="{F60A6077-66E6-F32D-A041-705B90858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8777" l="9898" r="100000">
                        <a14:foregroundMark x1="58315" y1="47028" x2="58315" y2="47028"/>
                        <a14:foregroundMark x1="60475" y1="49096" x2="60475" y2="4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26942" r="16998" b="19576"/>
          <a:stretch/>
        </p:blipFill>
        <p:spPr bwMode="auto">
          <a:xfrm rot="20893070" flipH="1">
            <a:off x="1901077" y="2620330"/>
            <a:ext cx="796647" cy="8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Рисунок птички - Детские - Картинки PNG - Галерейка">
            <a:extLst>
              <a:ext uri="{FF2B5EF4-FFF2-40B4-BE49-F238E27FC236}">
                <a16:creationId xmlns:a16="http://schemas.microsoft.com/office/drawing/2014/main" xmlns="" id="{E4BFE864-D1D0-9E52-B9EF-DC358116D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8777" l="9898" r="100000">
                        <a14:foregroundMark x1="58315" y1="47028" x2="58315" y2="47028"/>
                        <a14:foregroundMark x1="60475" y1="49096" x2="60475" y2="4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26942" r="16998" b="19576"/>
          <a:stretch/>
        </p:blipFill>
        <p:spPr bwMode="auto">
          <a:xfrm rot="20319825" flipH="1">
            <a:off x="9243295" y="2611295"/>
            <a:ext cx="812579" cy="8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Рисунок птички - Детские - Картинки PNG - Галерейка">
            <a:extLst>
              <a:ext uri="{FF2B5EF4-FFF2-40B4-BE49-F238E27FC236}">
                <a16:creationId xmlns:a16="http://schemas.microsoft.com/office/drawing/2014/main" xmlns="" id="{42B77AE0-ABDF-2EEE-711A-321D4FEF2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98777" l="9898" r="100000">
                        <a14:foregroundMark x1="58315" y1="47028" x2="58315" y2="47028"/>
                        <a14:foregroundMark x1="60475" y1="49096" x2="60475" y2="4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26942" r="16998" b="19576"/>
          <a:stretch/>
        </p:blipFill>
        <p:spPr bwMode="auto">
          <a:xfrm rot="20893070" flipH="1">
            <a:off x="8810469" y="2620329"/>
            <a:ext cx="796647" cy="8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4D7CF39-3D81-1C83-97C0-C7E6392B4679}"/>
              </a:ext>
            </a:extLst>
          </p:cNvPr>
          <p:cNvSpPr txBox="1"/>
          <p:nvPr/>
        </p:nvSpPr>
        <p:spPr>
          <a:xfrm>
            <a:off x="2299400" y="1103464"/>
            <a:ext cx="8170173" cy="58037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285750" indent="-285750" algn="ctr">
              <a:buFont typeface="Wingdings" panose="05000000000000000000" pitchFamily="2" charset="2"/>
              <a:buChar char="v"/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/>
              <a:t>Розглянь малюнки. Опиши, що відбулося. </a:t>
            </a:r>
            <a:r>
              <a:rPr lang="uk-UA" dirty="0" smtClean="0"/>
              <a:t>Виконай </a:t>
            </a:r>
            <a:r>
              <a:rPr lang="uk-UA" dirty="0"/>
              <a:t>дію віднімання.</a:t>
            </a: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3763" y="349562"/>
            <a:ext cx="8732066" cy="762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Дія </a:t>
            </a:r>
            <a:r>
              <a:rPr lang="uk-UA" sz="4000" b="1" dirty="0">
                <a:solidFill>
                  <a:schemeClr val="bg1"/>
                </a:solidFill>
              </a:rPr>
              <a:t>віднімання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Ast Mit Blatt Auf Weißem Hintergrund Stock Vektor Art und mehr Bilder von  Ast - Pflanzenbestandteil - iStock">
            <a:extLst>
              <a:ext uri="{FF2B5EF4-FFF2-40B4-BE49-F238E27FC236}">
                <a16:creationId xmlns:a16="http://schemas.microsoft.com/office/drawing/2014/main" xmlns="" id="{6FEBA21B-AFDA-3C25-D06D-FEFACCE3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412">
            <a:off x="7639648" y="2589580"/>
            <a:ext cx="4077088" cy="21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Ast Mit Blatt Auf Weißem Hintergrund Stock Vektor Art und mehr Bilder von  Ast - Pflanzenbestandteil - iStock">
            <a:extLst>
              <a:ext uri="{FF2B5EF4-FFF2-40B4-BE49-F238E27FC236}">
                <a16:creationId xmlns:a16="http://schemas.microsoft.com/office/drawing/2014/main" xmlns="" id="{DA2CF64D-D115-0D7C-D87E-41630234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412">
            <a:off x="303520" y="2169017"/>
            <a:ext cx="4077088" cy="21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Хмара 28">
            <a:extLst>
              <a:ext uri="{FF2B5EF4-FFF2-40B4-BE49-F238E27FC236}">
                <a16:creationId xmlns:a16="http://schemas.microsoft.com/office/drawing/2014/main" xmlns="" id="{809D08CF-93B1-5F09-165D-347DA9EF6817}"/>
              </a:ext>
            </a:extLst>
          </p:cNvPr>
          <p:cNvSpPr/>
          <p:nvPr/>
        </p:nvSpPr>
        <p:spPr>
          <a:xfrm>
            <a:off x="6453851" y="1828170"/>
            <a:ext cx="5592948" cy="3603029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E863388-FFFB-67FD-FB28-00F8A30C642F}"/>
              </a:ext>
            </a:extLst>
          </p:cNvPr>
          <p:cNvSpPr txBox="1"/>
          <p:nvPr/>
        </p:nvSpPr>
        <p:spPr>
          <a:xfrm>
            <a:off x="4141330" y="2907756"/>
            <a:ext cx="2236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2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FF4AD5B-4CA6-AD48-88B2-3F874D0D1CE9}"/>
              </a:ext>
            </a:extLst>
          </p:cNvPr>
          <p:cNvSpPr txBox="1"/>
          <p:nvPr/>
        </p:nvSpPr>
        <p:spPr>
          <a:xfrm>
            <a:off x="6951226" y="2921061"/>
            <a:ext cx="725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кутник: округлені кути 13">
            <a:extLst>
              <a:ext uri="{FF2B5EF4-FFF2-40B4-BE49-F238E27FC236}">
                <a16:creationId xmlns:a16="http://schemas.microsoft.com/office/drawing/2014/main" xmlns="" id="{8F8014D3-9ADE-C0A6-C71D-7F55BC9ADAB9}"/>
              </a:ext>
            </a:extLst>
          </p:cNvPr>
          <p:cNvSpPr/>
          <p:nvPr/>
        </p:nvSpPr>
        <p:spPr>
          <a:xfrm>
            <a:off x="2997671" y="5356259"/>
            <a:ext cx="6912359" cy="125619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2 = 2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Від чотирьох відняти два – буде два.</a:t>
            </a:r>
          </a:p>
        </p:txBody>
      </p:sp>
      <p:sp>
        <p:nvSpPr>
          <p:cNvPr id="63" name="Хмара 1">
            <a:extLst>
              <a:ext uri="{FF2B5EF4-FFF2-40B4-BE49-F238E27FC236}">
                <a16:creationId xmlns:a16="http://schemas.microsoft.com/office/drawing/2014/main" xmlns="" id="{221FABBC-A0B0-9935-D758-11C42E68585D}"/>
              </a:ext>
            </a:extLst>
          </p:cNvPr>
          <p:cNvSpPr/>
          <p:nvPr/>
        </p:nvSpPr>
        <p:spPr>
          <a:xfrm>
            <a:off x="135699" y="1798546"/>
            <a:ext cx="6223518" cy="3632653"/>
          </a:xfrm>
          <a:prstGeom prst="cloud">
            <a:avLst/>
          </a:prstGeom>
          <a:noFill/>
          <a:ln w="38100">
            <a:solidFill>
              <a:srgbClr val="66CC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4" name="Picture 2" descr="Клипарт яблоня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B03FBDFC-E6A6-E1F3-B05D-D0FB35B0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63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02" y="1428765"/>
            <a:ext cx="2651289" cy="21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Яблоко PNG">
            <a:extLst>
              <a:ext uri="{FF2B5EF4-FFF2-40B4-BE49-F238E27FC236}">
                <a16:creationId xmlns:a16="http://schemas.microsoft.com/office/drawing/2014/main" xmlns="" id="{1C9B1064-E5E9-6327-190E-1C92FF22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3820">
            <a:off x="2295308" y="4026522"/>
            <a:ext cx="929665" cy="11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Яблоко PNG">
            <a:extLst>
              <a:ext uri="{FF2B5EF4-FFF2-40B4-BE49-F238E27FC236}">
                <a16:creationId xmlns:a16="http://schemas.microsoft.com/office/drawing/2014/main" xmlns="" id="{103F60B5-3C27-D155-A427-C8F89291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6" b="100000" l="0" r="89990">
                        <a14:foregroundMark x1="63816" y1="31438" x2="63816" y2="31438"/>
                        <a14:foregroundMark x1="71151" y1="27265" x2="71151" y2="27265"/>
                        <a14:foregroundMark x1="77789" y1="31981" x2="77789" y2="31981"/>
                        <a14:foregroundMark x1="82238" y1="39583" x2="82238" y2="39583"/>
                        <a14:foregroundMark x1="58290" y1="27151" x2="58290" y2="27151"/>
                        <a14:foregroundMark x1="52624" y1="29351" x2="52624" y2="29351"/>
                        <a14:foregroundMark x1="56135" y1="33781" x2="56135" y2="33781"/>
                        <a14:foregroundMark x1="72749" y1="38154" x2="72749" y2="38154"/>
                        <a14:foregroundMark x1="81057" y1="29866" x2="81057" y2="29866"/>
                        <a14:backgroundMark x1="69482" y1="18148" x2="69482" y2="18148"/>
                        <a14:backgroundMark x1="73896" y1="23149" x2="73896" y2="23149"/>
                        <a14:backgroundMark x1="80987" y1="24979" x2="80987" y2="24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5862">
            <a:off x="3379177" y="4295809"/>
            <a:ext cx="928973" cy="11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Клипарт яблоня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98420246-345F-AFA2-0F16-0E508B27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63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329" y="1942379"/>
            <a:ext cx="2651289" cy="21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Стрілка: вправо 12">
            <a:extLst>
              <a:ext uri="{FF2B5EF4-FFF2-40B4-BE49-F238E27FC236}">
                <a16:creationId xmlns:a16="http://schemas.microsoft.com/office/drawing/2014/main" xmlns="" id="{EA4F833F-F597-A40F-FB56-97EBE6849BE9}"/>
              </a:ext>
            </a:extLst>
          </p:cNvPr>
          <p:cNvSpPr/>
          <p:nvPr/>
        </p:nvSpPr>
        <p:spPr>
          <a:xfrm>
            <a:off x="6096000" y="3351198"/>
            <a:ext cx="670012" cy="384208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4DD6C82-9AE6-60BB-4621-279AA44E173C}"/>
              </a:ext>
            </a:extLst>
          </p:cNvPr>
          <p:cNvSpPr txBox="1"/>
          <p:nvPr/>
        </p:nvSpPr>
        <p:spPr>
          <a:xfrm>
            <a:off x="2665962" y="1070868"/>
            <a:ext cx="8200099" cy="60181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285750" indent="-285750" algn="ctr">
              <a:buFont typeface="Wingdings" panose="05000000000000000000" pitchFamily="2" charset="2"/>
              <a:buChar char="v"/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uk-UA" dirty="0"/>
              <a:t>Розглянь малюнки. Опиши, що відбулося. </a:t>
            </a:r>
            <a:r>
              <a:rPr lang="uk-UA" dirty="0" smtClean="0"/>
              <a:t>Виконай </a:t>
            </a:r>
            <a:r>
              <a:rPr lang="uk-UA" dirty="0"/>
              <a:t>дію віднімання.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3763" y="349562"/>
            <a:ext cx="8732066" cy="762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Дія </a:t>
            </a:r>
            <a:r>
              <a:rPr lang="uk-UA" sz="4000" b="1" dirty="0">
                <a:solidFill>
                  <a:schemeClr val="bg1"/>
                </a:solidFill>
              </a:rPr>
              <a:t>віднімання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Озеро клипарт (68 фото) » Рисунки для срисовки и не только">
            <a:extLst>
              <a:ext uri="{FF2B5EF4-FFF2-40B4-BE49-F238E27FC236}">
                <a16:creationId xmlns:a16="http://schemas.microsoft.com/office/drawing/2014/main" xmlns="" id="{18506B21-9088-9446-EFF9-F0461470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575" y="2422176"/>
            <a:ext cx="5364261" cy="39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7">
            <a:extLst>
              <a:ext uri="{FF2B5EF4-FFF2-40B4-BE49-F238E27FC236}">
                <a16:creationId xmlns:a16="http://schemas.microsoft.com/office/drawing/2014/main" xmlns="" id="{957B377B-2BF6-1F57-1786-4F446B9EF9A1}"/>
              </a:ext>
            </a:extLst>
          </p:cNvPr>
          <p:cNvGrpSpPr/>
          <p:nvPr/>
        </p:nvGrpSpPr>
        <p:grpSpPr>
          <a:xfrm>
            <a:off x="5240678" y="1249856"/>
            <a:ext cx="6799390" cy="4951732"/>
            <a:chOff x="5104435" y="983848"/>
            <a:chExt cx="6799390" cy="4951732"/>
          </a:xfrm>
        </p:grpSpPr>
        <p:sp useBgFill="1">
          <p:nvSpPr>
            <p:cNvPr id="29" name="TextBox 28"/>
            <p:cNvSpPr txBox="1"/>
            <p:nvPr/>
          </p:nvSpPr>
          <p:spPr>
            <a:xfrm>
              <a:off x="5104435" y="983848"/>
              <a:ext cx="18473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30" name="Picture 8" descr="Пустые тетрадь и ручка Vector Handdrawn иллюстрация искусства Иллюстрация  вектора - иллюстрации насчитывающей дело, экземпляр: 86177787">
              <a:extLst>
                <a:ext uri="{FF2B5EF4-FFF2-40B4-BE49-F238E27FC236}">
                  <a16:creationId xmlns:a16="http://schemas.microsoft.com/office/drawing/2014/main" xmlns="" id="{F2B4B7EA-C958-7DAA-161C-703769F0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0" y="1471157"/>
              <a:ext cx="5228705" cy="446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увати 6">
              <a:extLst>
                <a:ext uri="{FF2B5EF4-FFF2-40B4-BE49-F238E27FC236}">
                  <a16:creationId xmlns:a16="http://schemas.microsoft.com/office/drawing/2014/main" xmlns="" id="{E1DD31A6-20A4-0BE1-AA8F-4579F4818B44}"/>
                </a:ext>
              </a:extLst>
            </p:cNvPr>
            <p:cNvGrpSpPr/>
            <p:nvPr/>
          </p:nvGrpSpPr>
          <p:grpSpPr>
            <a:xfrm>
              <a:off x="7146349" y="2426157"/>
              <a:ext cx="3205490" cy="2789941"/>
              <a:chOff x="7146349" y="2426157"/>
              <a:chExt cx="3205490" cy="2789941"/>
            </a:xfrm>
          </p:grpSpPr>
          <p:sp>
            <p:nvSpPr>
              <p:cNvPr id="32" name="Прямокутник: округлені кути 5">
                <a:extLst>
                  <a:ext uri="{FF2B5EF4-FFF2-40B4-BE49-F238E27FC236}">
                    <a16:creationId xmlns:a16="http://schemas.microsoft.com/office/drawing/2014/main" xmlns="" id="{B93FE7DF-4CC4-26A9-12D4-008B69710DCB}"/>
                  </a:ext>
                </a:extLst>
              </p:cNvPr>
              <p:cNvSpPr/>
              <p:nvPr/>
            </p:nvSpPr>
            <p:spPr>
              <a:xfrm>
                <a:off x="7449785" y="2426157"/>
                <a:ext cx="2799183" cy="2678427"/>
              </a:xfrm>
              <a:prstGeom prst="roundRect">
                <a:avLst/>
              </a:prstGeom>
              <a:solidFill>
                <a:srgbClr val="EFF2FA"/>
              </a:solidFill>
              <a:ln>
                <a:solidFill>
                  <a:srgbClr val="EFF2FB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solidFill>
                    <a:srgbClr val="EFF2FA"/>
                  </a:solidFill>
                </a:endParaRP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xmlns="" id="{AA5A9AC3-A611-7A56-9A5A-A9A722FA9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88567" b="82624"/>
              <a:stretch/>
            </p:blipFill>
            <p:spPr>
              <a:xfrm>
                <a:off x="7146349" y="2472898"/>
                <a:ext cx="3205490" cy="2743200"/>
              </a:xfrm>
              <a:prstGeom prst="rect">
                <a:avLst/>
              </a:prstGeom>
            </p:spPr>
          </p:pic>
        </p:grp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0FF689B3-6B5B-507C-6376-FD1F9DB3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241608" y="3844387"/>
            <a:ext cx="380803" cy="2499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29D6A5A-C4C3-00F8-0FAE-094094FE4E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793594" y="3546124"/>
            <a:ext cx="439662" cy="696031"/>
          </a:xfrm>
          <a:prstGeom prst="rect">
            <a:avLst/>
          </a:prstGeom>
        </p:spPr>
      </p:pic>
      <p:pic>
        <p:nvPicPr>
          <p:cNvPr id="36" name="Picture 16" descr="Наклейка PNG - AVATAN PLUS">
            <a:extLst>
              <a:ext uri="{FF2B5EF4-FFF2-40B4-BE49-F238E27FC236}">
                <a16:creationId xmlns:a16="http://schemas.microsoft.com/office/drawing/2014/main" xmlns="" id="{F6B40CE2-C424-456B-7653-D6559FE0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7" y="3130330"/>
            <a:ext cx="2259859" cy="15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Групувати 48">
            <a:extLst>
              <a:ext uri="{FF2B5EF4-FFF2-40B4-BE49-F238E27FC236}">
                <a16:creationId xmlns:a16="http://schemas.microsoft.com/office/drawing/2014/main" xmlns="" id="{F3186BF4-2082-23A2-49C9-14B560049667}"/>
              </a:ext>
            </a:extLst>
          </p:cNvPr>
          <p:cNvGrpSpPr/>
          <p:nvPr/>
        </p:nvGrpSpPr>
        <p:grpSpPr>
          <a:xfrm>
            <a:off x="1533236" y="934708"/>
            <a:ext cx="1723832" cy="1487468"/>
            <a:chOff x="1475615" y="984848"/>
            <a:chExt cx="1906777" cy="1516197"/>
          </a:xfrm>
        </p:grpSpPr>
        <p:sp>
          <p:nvSpPr>
            <p:cNvPr id="38" name="Прямокутник: округлені кути 49">
              <a:extLst>
                <a:ext uri="{FF2B5EF4-FFF2-40B4-BE49-F238E27FC236}">
                  <a16:creationId xmlns:a16="http://schemas.microsoft.com/office/drawing/2014/main" xmlns="" id="{291239C0-E1B2-7E30-342D-322D95EAA50C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9" name="Пряма сполучна лінія 50">
              <a:extLst>
                <a:ext uri="{FF2B5EF4-FFF2-40B4-BE49-F238E27FC236}">
                  <a16:creationId xmlns:a16="http://schemas.microsoft.com/office/drawing/2014/main" xmlns="" id="{DC6893D0-9217-4B1E-2438-39E34A2E8D75}"/>
                </a:ext>
              </a:extLst>
            </p:cNvPr>
            <p:cNvCxnSpPr>
              <a:cxnSpLocks/>
            </p:cNvCxnSpPr>
            <p:nvPr/>
          </p:nvCxnSpPr>
          <p:spPr>
            <a:xfrm>
              <a:off x="212925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 сполучна лінія 51">
              <a:extLst>
                <a:ext uri="{FF2B5EF4-FFF2-40B4-BE49-F238E27FC236}">
                  <a16:creationId xmlns:a16="http://schemas.microsoft.com/office/drawing/2014/main" xmlns="" id="{E244222A-824B-FE44-2085-30956B810C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071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 сполучна лінія 52">
              <a:extLst>
                <a:ext uri="{FF2B5EF4-FFF2-40B4-BE49-F238E27FC236}">
                  <a16:creationId xmlns:a16="http://schemas.microsoft.com/office/drawing/2014/main" xmlns="" id="{C9E2B0B5-B6BA-B5C1-7BBC-A74C5646DB99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1665250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 сполучна лінія 53">
              <a:extLst>
                <a:ext uri="{FF2B5EF4-FFF2-40B4-BE49-F238E27FC236}">
                  <a16:creationId xmlns:a16="http://schemas.microsoft.com/office/drawing/2014/main" xmlns="" id="{DEA3B995-D4B2-9F26-657C-A9080123655D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2235631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CE3301E-F123-8CD6-ED47-08CBE7D646DC}"/>
                </a:ext>
              </a:extLst>
            </p:cNvPr>
            <p:cNvSpPr txBox="1"/>
            <p:nvPr/>
          </p:nvSpPr>
          <p:spPr>
            <a:xfrm>
              <a:off x="2134829" y="984848"/>
              <a:ext cx="648070" cy="112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tx2">
                      <a:lumMod val="50000"/>
                    </a:schemeClr>
                  </a:solidFill>
                </a:rPr>
                <a:t>_</a:t>
              </a:r>
              <a:endParaRPr lang="x-none" sz="6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44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F41076FD-615A-04BB-4EDE-9ECCC447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65" y="4212000"/>
            <a:ext cx="640257" cy="8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AE5C31DB-4A54-7BC4-6FF1-1D6F0F109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2892" y="4411186"/>
            <a:ext cx="679107" cy="8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E7F3F8C4-6024-9227-B2DE-9804CEEC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2698" y="4242155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F00BE6D2-1430-328C-D8C0-31F383C6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7221" y="5004999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349,633 утка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B7D94F0C-37CF-BA8B-1140-C8C87525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2041" r="98542">
                        <a14:foregroundMark x1="22741" y1="20444" x2="22741" y2="20444"/>
                        <a14:foregroundMark x1="19534" y1="21111" x2="19534" y2="21111"/>
                        <a14:foregroundMark x1="17784" y1="24222" x2="17784" y2="24222"/>
                        <a14:foregroundMark x1="41691" y1="70667" x2="41691" y2="70667"/>
                        <a14:foregroundMark x1="35860" y1="67333" x2="35860" y2="67333"/>
                        <a14:foregroundMark x1="36735" y1="55556" x2="36735" y2="55556"/>
                        <a14:foregroundMark x1="39942" y1="22667" x2="39942" y2="22667"/>
                        <a14:foregroundMark x1="35277" y1="56667" x2="35277" y2="56667"/>
                        <a14:foregroundMark x1="39067" y1="21778" x2="39067" y2="21778"/>
                        <a14:foregroundMark x1="42566" y1="20889" x2="42566" y2="20889"/>
                        <a14:foregroundMark x1="37609" y1="24444" x2="37609" y2="24444"/>
                        <a14:foregroundMark x1="74344" y1="73111" x2="74344" y2="73111"/>
                        <a14:foregroundMark x1="39942" y1="56000" x2="39942" y2="56000"/>
                        <a14:foregroundMark x1="32945" y1="56000" x2="32945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4154" y="5024180"/>
            <a:ext cx="640257" cy="8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утка Стоковых иллюстраций и клипартов – (61,845 Стоковых иллюстраций)">
            <a:extLst>
              <a:ext uri="{FF2B5EF4-FFF2-40B4-BE49-F238E27FC236}">
                <a16:creationId xmlns:a16="http://schemas.microsoft.com/office/drawing/2014/main" xmlns="" id="{A2EB0A4E-2F73-AA13-BA81-C43FF68A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99667" l="1576" r="100000">
                        <a14:foregroundMark x1="34241" y1="57889" x2="34241" y2="57889"/>
                        <a14:foregroundMark x1="38252" y1="51333" x2="38252" y2="51333"/>
                        <a14:foregroundMark x1="33954" y1="42778" x2="33954" y2="42778"/>
                        <a14:foregroundMark x1="32808" y1="36444" x2="32808" y2="36444"/>
                        <a14:foregroundMark x1="40401" y1="35333" x2="40401" y2="35333"/>
                        <a14:foregroundMark x1="57593" y1="35556" x2="58453" y2="35778"/>
                        <a14:foregroundMark x1="61175" y1="33111" x2="61175" y2="31667"/>
                        <a14:foregroundMark x1="56304" y1="21111" x2="55587" y2="19444"/>
                        <a14:foregroundMark x1="54011" y1="15889" x2="54011" y2="15889"/>
                        <a14:foregroundMark x1="53152" y1="14667" x2="53152" y2="14667"/>
                        <a14:foregroundMark x1="50287" y1="12111" x2="50287" y2="12111"/>
                        <a14:foregroundMark x1="43410" y1="20222" x2="43410" y2="20222"/>
                        <a14:foregroundMark x1="32092" y1="29222" x2="31519" y2="31889"/>
                        <a14:foregroundMark x1="28223" y1="40556" x2="28223" y2="40556"/>
                        <a14:foregroundMark x1="19054" y1="38333" x2="17049" y2="35444"/>
                        <a14:foregroundMark x1="13181" y1="30333" x2="13037" y2="29444"/>
                        <a14:foregroundMark x1="12034" y1="27222" x2="12034" y2="27222"/>
                        <a14:foregroundMark x1="33524" y1="48778" x2="33524" y2="48778"/>
                        <a14:foregroundMark x1="34527" y1="56000" x2="34527" y2="56000"/>
                        <a14:foregroundMark x1="32521" y1="57667" x2="32521" y2="57667"/>
                        <a14:foregroundMark x1="37966" y1="59778" x2="37966" y2="59778"/>
                        <a14:foregroundMark x1="58739" y1="40111" x2="58739" y2="40111"/>
                        <a14:foregroundMark x1="56017" y1="29667" x2="55444" y2="29667"/>
                        <a14:foregroundMark x1="46991" y1="26778" x2="46991" y2="26778"/>
                        <a14:foregroundMark x1="48281" y1="23000" x2="48281" y2="23000"/>
                        <a14:foregroundMark x1="46418" y1="34778" x2="46418" y2="34778"/>
                        <a14:foregroundMark x1="39255" y1="40889" x2="39255" y2="40889"/>
                        <a14:foregroundMark x1="36246" y1="60222" x2="36246" y2="60222"/>
                        <a14:foregroundMark x1="32092" y1="59778" x2="32092" y2="59778"/>
                        <a14:foregroundMark x1="16762" y1="31667" x2="16762" y2="31667"/>
                        <a14:foregroundMark x1="13037" y1="26111" x2="13037" y2="26111"/>
                        <a14:foregroundMark x1="9169" y1="24556" x2="9169" y2="24556"/>
                        <a14:foregroundMark x1="18911" y1="33444" x2="18911" y2="33444"/>
                        <a14:foregroundMark x1="32092" y1="36444" x2="32092" y2="36444"/>
                        <a14:foregroundMark x1="44413" y1="30444" x2="44413" y2="30444"/>
                        <a14:foregroundMark x1="46418" y1="27111" x2="45845" y2="26667"/>
                        <a14:foregroundMark x1="37679" y1="23000" x2="37679" y2="23000"/>
                        <a14:foregroundMark x1="36963" y1="20333" x2="36963" y2="20333"/>
                        <a14:foregroundMark x1="36819" y1="17667" x2="36819" y2="17667"/>
                        <a14:foregroundMark x1="44986" y1="17111" x2="44986" y2="17111"/>
                        <a14:foregroundMark x1="53295" y1="12444" x2="53295" y2="12444"/>
                        <a14:foregroundMark x1="47278" y1="10111" x2="47278" y2="10111"/>
                        <a14:foregroundMark x1="48138" y1="17222" x2="48138" y2="17222"/>
                        <a14:foregroundMark x1="30086" y1="26889" x2="30086" y2="26889"/>
                        <a14:foregroundMark x1="43266" y1="29444" x2="43266" y2="29444"/>
                        <a14:foregroundMark x1="34527" y1="35556" x2="34527" y2="35556"/>
                        <a14:foregroundMark x1="34670" y1="45778" x2="34670" y2="45778"/>
                        <a14:foregroundMark x1="55874" y1="44333" x2="55874" y2="44333"/>
                        <a14:foregroundMark x1="63037" y1="40778" x2="63037" y2="40778"/>
                        <a14:foregroundMark x1="63181" y1="31222" x2="63181" y2="31222"/>
                        <a14:foregroundMark x1="56877" y1="17556" x2="56877" y2="17556"/>
                        <a14:foregroundMark x1="52579" y1="17556" x2="52579" y2="17556"/>
                        <a14:foregroundMark x1="46991" y1="15667" x2="46991" y2="15667"/>
                        <a14:foregroundMark x1="40115" y1="19111" x2="40115" y2="19111"/>
                        <a14:foregroundMark x1="38539" y1="36667" x2="38539" y2="36667"/>
                        <a14:foregroundMark x1="22493" y1="42000" x2="22493" y2="42000"/>
                        <a14:foregroundMark x1="23496" y1="33000" x2="23496" y2="33000"/>
                        <a14:foregroundMark x1="30516" y1="32444" x2="30516" y2="32444"/>
                        <a14:foregroundMark x1="25788" y1="36111" x2="25788" y2="36111"/>
                        <a14:foregroundMark x1="29513" y1="37556" x2="29513" y2="37556"/>
                        <a14:foregroundMark x1="36390" y1="39333" x2="36390" y2="39333"/>
                        <a14:foregroundMark x1="50860" y1="31111" x2="50860" y2="31111"/>
                        <a14:foregroundMark x1="47851" y1="32778" x2="47851" y2="32778"/>
                        <a14:foregroundMark x1="35100" y1="24333" x2="35100" y2="24333"/>
                        <a14:foregroundMark x1="37393" y1="28333" x2="37393" y2="28333"/>
                        <a14:foregroundMark x1="33524" y1="27222" x2="33524" y2="27222"/>
                        <a14:foregroundMark x1="31232" y1="29111" x2="31232" y2="29111"/>
                        <a14:foregroundMark x1="31232" y1="24556" x2="31232" y2="24556"/>
                        <a14:foregroundMark x1="37106" y1="15889" x2="37106" y2="15889"/>
                        <a14:foregroundMark x1="40831" y1="15111" x2="40831" y2="15111"/>
                        <a14:foregroundMark x1="46848" y1="14111" x2="46848" y2="14111"/>
                        <a14:foregroundMark x1="48854" y1="15444" x2="48854" y2="15444"/>
                        <a14:foregroundMark x1="55014" y1="21667" x2="55014" y2="21667"/>
                        <a14:foregroundMark x1="56877" y1="21000" x2="56877" y2="21000"/>
                        <a14:foregroundMark x1="61175" y1="22111" x2="61175" y2="22111"/>
                        <a14:foregroundMark x1="57307" y1="23556" x2="57307" y2="23556"/>
                        <a14:foregroundMark x1="56877" y1="26222" x2="56877" y2="26667"/>
                        <a14:foregroundMark x1="55874" y1="29222" x2="55874" y2="29222"/>
                        <a14:foregroundMark x1="52579" y1="33778" x2="52579" y2="33778"/>
                        <a14:foregroundMark x1="49427" y1="38000" x2="49427" y2="38000"/>
                        <a14:foregroundMark x1="48138" y1="33111" x2="48138" y2="33111"/>
                        <a14:foregroundMark x1="45702" y1="40778" x2="45702" y2="40778"/>
                        <a14:foregroundMark x1="53295" y1="25889" x2="53295" y2="25889"/>
                        <a14:foregroundMark x1="32951" y1="20778" x2="32951" y2="20778"/>
                        <a14:foregroundMark x1="56447" y1="35333" x2="56447" y2="35333"/>
                        <a14:foregroundMark x1="62178" y1="42444" x2="62178" y2="42444"/>
                        <a14:foregroundMark x1="30372" y1="57000" x2="30372" y2="57000"/>
                        <a14:foregroundMark x1="30372" y1="57000" x2="30372" y2="57000"/>
                        <a14:foregroundMark x1="37822" y1="58222" x2="37822" y2="58222"/>
                        <a14:foregroundMark x1="28223" y1="59444" x2="28223" y2="59444"/>
                        <a14:foregroundMark x1="28653" y1="56556" x2="28653" y2="5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941" flipH="1">
            <a:off x="3676615" y="5143140"/>
            <a:ext cx="627995" cy="8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Мультфильм летающая утка | Премиум векторы">
            <a:extLst>
              <a:ext uri="{FF2B5EF4-FFF2-40B4-BE49-F238E27FC236}">
                <a16:creationId xmlns:a16="http://schemas.microsoft.com/office/drawing/2014/main" xmlns="" id="{500BB53A-F9D2-982E-3787-332AD69D5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341" flipH="1">
            <a:off x="5450616" y="1938354"/>
            <a:ext cx="1681285" cy="12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88006E8-672F-C7FF-C786-4BBBE8061C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7518" b="85472"/>
          <a:stretch/>
        </p:blipFill>
        <p:spPr>
          <a:xfrm>
            <a:off x="8341367" y="3880772"/>
            <a:ext cx="343191" cy="12203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A03ABAE-0F84-9628-1AFE-6F1768FF19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666913" y="3598341"/>
            <a:ext cx="381740" cy="686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0FC09E88-9910-D249-14F2-39F18FE275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8004690" y="3598342"/>
            <a:ext cx="317675" cy="6868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542" y="1032754"/>
            <a:ext cx="7059288" cy="70788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>
                <a:solidFill>
                  <a:srgbClr val="7030A0"/>
                </a:solidFill>
              </a:rPr>
              <a:t>Виконай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дію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віднімання</a:t>
            </a:r>
            <a:r>
              <a:rPr lang="ru-RU" dirty="0">
                <a:solidFill>
                  <a:srgbClr val="7030A0"/>
                </a:solidFill>
              </a:rPr>
              <a:t> за </a:t>
            </a:r>
            <a:r>
              <a:rPr lang="ru-RU" dirty="0" err="1">
                <a:solidFill>
                  <a:srgbClr val="7030A0"/>
                </a:solidFill>
              </a:rPr>
              <a:t>кожним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малюнком</a:t>
            </a:r>
            <a:r>
              <a:rPr lang="ru-RU" dirty="0">
                <a:solidFill>
                  <a:srgbClr val="7030A0"/>
                </a:solidFill>
              </a:rPr>
              <a:t>. Запиши.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54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3763" y="349562"/>
            <a:ext cx="8732066" cy="762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Дія </a:t>
            </a:r>
            <a:r>
              <a:rPr lang="uk-UA" sz="4000" b="1" dirty="0">
                <a:solidFill>
                  <a:schemeClr val="bg1"/>
                </a:solidFill>
              </a:rPr>
              <a:t>віднімання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TextBox 53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55" name="Групувати 10">
            <a:extLst>
              <a:ext uri="{FF2B5EF4-FFF2-40B4-BE49-F238E27FC236}">
                <a16:creationId xmlns:a16="http://schemas.microsoft.com/office/drawing/2014/main" xmlns="" id="{C6BB72AB-1DC2-341B-3405-DF9B7925C343}"/>
              </a:ext>
            </a:extLst>
          </p:cNvPr>
          <p:cNvGrpSpPr/>
          <p:nvPr/>
        </p:nvGrpSpPr>
        <p:grpSpPr>
          <a:xfrm>
            <a:off x="1533236" y="934708"/>
            <a:ext cx="1723832" cy="1487468"/>
            <a:chOff x="1475615" y="984848"/>
            <a:chExt cx="1906777" cy="1516197"/>
          </a:xfrm>
        </p:grpSpPr>
        <p:sp>
          <p:nvSpPr>
            <p:cNvPr id="56" name="Прямокутник: округлені кути 11">
              <a:extLst>
                <a:ext uri="{FF2B5EF4-FFF2-40B4-BE49-F238E27FC236}">
                  <a16:creationId xmlns:a16="http://schemas.microsoft.com/office/drawing/2014/main" xmlns="" id="{A1E73B47-C9B5-C491-043D-A51B14A055A5}"/>
                </a:ext>
              </a:extLst>
            </p:cNvPr>
            <p:cNvSpPr/>
            <p:nvPr/>
          </p:nvSpPr>
          <p:spPr>
            <a:xfrm>
              <a:off x="1475615" y="1406802"/>
              <a:ext cx="1906777" cy="1094243"/>
            </a:xfrm>
            <a:prstGeom prst="roundRect">
              <a:avLst/>
            </a:prstGeom>
            <a:noFill/>
            <a:ln w="57150">
              <a:solidFill>
                <a:srgbClr val="FF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Пряма сполучна лінія 12">
              <a:extLst>
                <a:ext uri="{FF2B5EF4-FFF2-40B4-BE49-F238E27FC236}">
                  <a16:creationId xmlns:a16="http://schemas.microsoft.com/office/drawing/2014/main" xmlns="" id="{D31B6A88-38F4-8E15-A455-6EEE36254001}"/>
                </a:ext>
              </a:extLst>
            </p:cNvPr>
            <p:cNvCxnSpPr>
              <a:cxnSpLocks/>
            </p:cNvCxnSpPr>
            <p:nvPr/>
          </p:nvCxnSpPr>
          <p:spPr>
            <a:xfrm>
              <a:off x="212925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 сполучна лінія 13">
              <a:extLst>
                <a:ext uri="{FF2B5EF4-FFF2-40B4-BE49-F238E27FC236}">
                  <a16:creationId xmlns:a16="http://schemas.microsoft.com/office/drawing/2014/main" xmlns="" id="{EBAC9B26-15B8-D1E0-B492-F4D7EE57DE8A}"/>
                </a:ext>
              </a:extLst>
            </p:cNvPr>
            <p:cNvCxnSpPr>
              <a:cxnSpLocks/>
            </p:cNvCxnSpPr>
            <p:nvPr/>
          </p:nvCxnSpPr>
          <p:spPr>
            <a:xfrm>
              <a:off x="2770717" y="1549546"/>
              <a:ext cx="0" cy="78593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 сполучна лінія 14">
              <a:extLst>
                <a:ext uri="{FF2B5EF4-FFF2-40B4-BE49-F238E27FC236}">
                  <a16:creationId xmlns:a16="http://schemas.microsoft.com/office/drawing/2014/main" xmlns="" id="{A9150402-BC2D-32B0-6C18-78FD4F11BED2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1665250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 сполучна лінія 15">
              <a:extLst>
                <a:ext uri="{FF2B5EF4-FFF2-40B4-BE49-F238E27FC236}">
                  <a16:creationId xmlns:a16="http://schemas.microsoft.com/office/drawing/2014/main" xmlns="" id="{77958E31-CD2C-1865-D764-1EE61819A0C4}"/>
                </a:ext>
              </a:extLst>
            </p:cNvPr>
            <p:cNvCxnSpPr>
              <a:cxnSpLocks/>
            </p:cNvCxnSpPr>
            <p:nvPr/>
          </p:nvCxnSpPr>
          <p:spPr>
            <a:xfrm>
              <a:off x="1992668" y="2235631"/>
              <a:ext cx="908020" cy="0"/>
            </a:xfrm>
            <a:prstGeom prst="line">
              <a:avLst/>
            </a:prstGeom>
            <a:ln w="28575">
              <a:solidFill>
                <a:srgbClr val="66CD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49B9BB3-EC8F-0AEB-596A-DD6E16FE6F67}"/>
                </a:ext>
              </a:extLst>
            </p:cNvPr>
            <p:cNvSpPr txBox="1"/>
            <p:nvPr/>
          </p:nvSpPr>
          <p:spPr>
            <a:xfrm>
              <a:off x="2134829" y="984848"/>
              <a:ext cx="648070" cy="112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tx2">
                      <a:lumMod val="50000"/>
                    </a:schemeClr>
                  </a:solidFill>
                </a:rPr>
                <a:t>_</a:t>
              </a:r>
              <a:endParaRPr lang="x-none" sz="66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Групувати 18">
            <a:extLst>
              <a:ext uri="{FF2B5EF4-FFF2-40B4-BE49-F238E27FC236}">
                <a16:creationId xmlns:a16="http://schemas.microsoft.com/office/drawing/2014/main" xmlns="" id="{FB5783A3-0AB9-3B97-794F-9CE56B44BB52}"/>
              </a:ext>
            </a:extLst>
          </p:cNvPr>
          <p:cNvGrpSpPr/>
          <p:nvPr/>
        </p:nvGrpSpPr>
        <p:grpSpPr>
          <a:xfrm>
            <a:off x="5240678" y="1249856"/>
            <a:ext cx="6799390" cy="4951732"/>
            <a:chOff x="5104435" y="983848"/>
            <a:chExt cx="6799390" cy="4951732"/>
          </a:xfrm>
        </p:grpSpPr>
        <p:sp useBgFill="1">
          <p:nvSpPr>
            <p:cNvPr id="63" name="TextBox 62">
              <a:extLst>
                <a:ext uri="{FF2B5EF4-FFF2-40B4-BE49-F238E27FC236}">
                  <a16:creationId xmlns:a16="http://schemas.microsoft.com/office/drawing/2014/main" xmlns="" id="{65642189-2C86-7A63-F53D-C0BA78E38AC9}"/>
                </a:ext>
              </a:extLst>
            </p:cNvPr>
            <p:cNvSpPr txBox="1"/>
            <p:nvPr/>
          </p:nvSpPr>
          <p:spPr>
            <a:xfrm>
              <a:off x="5104435" y="983848"/>
              <a:ext cx="184731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64" name="Picture 8" descr="Пустые тетрадь и ручка Vector Handdrawn иллюстрация искусства Иллюстрация  вектора - иллюстрации насчитывающей дело, экземпляр: 86177787">
              <a:extLst>
                <a:ext uri="{FF2B5EF4-FFF2-40B4-BE49-F238E27FC236}">
                  <a16:creationId xmlns:a16="http://schemas.microsoft.com/office/drawing/2014/main" xmlns="" id="{39EE4B4F-7E07-5371-FC32-FC12B7C1C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0" y="1471157"/>
              <a:ext cx="5228705" cy="446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Групувати 22">
              <a:extLst>
                <a:ext uri="{FF2B5EF4-FFF2-40B4-BE49-F238E27FC236}">
                  <a16:creationId xmlns:a16="http://schemas.microsoft.com/office/drawing/2014/main" xmlns="" id="{C5C305D4-7D76-4DBE-0925-E53E5CD1DB56}"/>
                </a:ext>
              </a:extLst>
            </p:cNvPr>
            <p:cNvGrpSpPr/>
            <p:nvPr/>
          </p:nvGrpSpPr>
          <p:grpSpPr>
            <a:xfrm>
              <a:off x="7146349" y="2426157"/>
              <a:ext cx="3205490" cy="2789941"/>
              <a:chOff x="7146349" y="2426157"/>
              <a:chExt cx="3205490" cy="2789941"/>
            </a:xfrm>
          </p:grpSpPr>
          <p:sp>
            <p:nvSpPr>
              <p:cNvPr id="66" name="Прямокутник: округлені кути 24">
                <a:extLst>
                  <a:ext uri="{FF2B5EF4-FFF2-40B4-BE49-F238E27FC236}">
                    <a16:creationId xmlns:a16="http://schemas.microsoft.com/office/drawing/2014/main" xmlns="" id="{7A615B92-97FC-8AE7-D283-74089737B4A2}"/>
                  </a:ext>
                </a:extLst>
              </p:cNvPr>
              <p:cNvSpPr/>
              <p:nvPr/>
            </p:nvSpPr>
            <p:spPr>
              <a:xfrm>
                <a:off x="7449785" y="2426157"/>
                <a:ext cx="2799183" cy="2678427"/>
              </a:xfrm>
              <a:prstGeom prst="roundRect">
                <a:avLst/>
              </a:prstGeom>
              <a:solidFill>
                <a:srgbClr val="EFF2FA"/>
              </a:solidFill>
              <a:ln>
                <a:solidFill>
                  <a:srgbClr val="EFF2FB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solidFill>
                    <a:srgbClr val="EFF2FA"/>
                  </a:solidFill>
                </a:endParaRPr>
              </a:p>
            </p:txBody>
          </p: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xmlns="" id="{AB241C90-136C-6D6C-4789-89981102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88567" b="82624"/>
              <a:stretch/>
            </p:blipFill>
            <p:spPr>
              <a:xfrm>
                <a:off x="7146349" y="2472898"/>
                <a:ext cx="3205490" cy="2743200"/>
              </a:xfrm>
              <a:prstGeom prst="rect">
                <a:avLst/>
              </a:prstGeom>
            </p:spPr>
          </p:pic>
        </p:grp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D10F0329-D93A-EF53-5DDB-9012F2EFD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241608" y="3844387"/>
            <a:ext cx="380803" cy="24997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668C06FC-641D-FAFB-3FFB-E87644ECC1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793594" y="3546124"/>
            <a:ext cx="439662" cy="69603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F565F7C4-89CE-9ACE-6E73-023C4BFAD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7518" b="85472"/>
          <a:stretch/>
        </p:blipFill>
        <p:spPr>
          <a:xfrm>
            <a:off x="8341367" y="3880772"/>
            <a:ext cx="343191" cy="12203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D9D76CB2-A372-646F-FBF4-77B69051AF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872419" y="3545386"/>
            <a:ext cx="541399" cy="79111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4B9B59C1-098A-3D4E-1E3E-B57B034DD8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655147" y="3545386"/>
            <a:ext cx="541399" cy="791114"/>
          </a:xfrm>
          <a:prstGeom prst="rect">
            <a:avLst/>
          </a:prstGeom>
        </p:spPr>
      </p:pic>
      <p:pic>
        <p:nvPicPr>
          <p:cNvPr id="73" name="Picture 4" descr="90101 - safe, artist:tuwka, koda (brother bear), bear, mammal, feral,  brother bear, disney, brown body, brown fur, cub, fur, male, multeity, self  paradox, solo, solo male, young - Furbooru">
            <a:extLst>
              <a:ext uri="{FF2B5EF4-FFF2-40B4-BE49-F238E27FC236}">
                <a16:creationId xmlns:a16="http://schemas.microsoft.com/office/drawing/2014/main" xmlns="" id="{B4F651CF-3317-2072-02EA-C18E101F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99167" l="49750" r="8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3" t="48372" r="18063"/>
          <a:stretch/>
        </p:blipFill>
        <p:spPr bwMode="auto">
          <a:xfrm>
            <a:off x="1985692" y="3493160"/>
            <a:ext cx="2542752" cy="30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9 Brother Bear ideas | brother bear, bear, bear clipart">
            <a:extLst>
              <a:ext uri="{FF2B5EF4-FFF2-40B4-BE49-F238E27FC236}">
                <a16:creationId xmlns:a16="http://schemas.microsoft.com/office/drawing/2014/main" xmlns="" id="{4672282F-8505-94A2-6C93-13F162082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46" y="1972172"/>
            <a:ext cx="2672584" cy="23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" descr="Pin on Малюнки">
            <a:extLst>
              <a:ext uri="{FF2B5EF4-FFF2-40B4-BE49-F238E27FC236}">
                <a16:creationId xmlns:a16="http://schemas.microsoft.com/office/drawing/2014/main" xmlns="" id="{EF13EDF2-66D7-E785-A17A-FD248343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67" y="5027529"/>
            <a:ext cx="4711971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6542" y="1032754"/>
            <a:ext cx="7059288" cy="70788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>
                <a:solidFill>
                  <a:srgbClr val="7030A0"/>
                </a:solidFill>
              </a:rPr>
              <a:t>Виконай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дію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віднімання</a:t>
            </a:r>
            <a:r>
              <a:rPr lang="ru-RU" dirty="0">
                <a:solidFill>
                  <a:srgbClr val="7030A0"/>
                </a:solidFill>
              </a:rPr>
              <a:t> за </a:t>
            </a:r>
            <a:r>
              <a:rPr lang="ru-RU" dirty="0" err="1">
                <a:solidFill>
                  <a:srgbClr val="7030A0"/>
                </a:solidFill>
              </a:rPr>
              <a:t>кожним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малюнком</a:t>
            </a:r>
            <a:r>
              <a:rPr lang="ru-RU" dirty="0">
                <a:solidFill>
                  <a:srgbClr val="7030A0"/>
                </a:solidFill>
              </a:rPr>
              <a:t>. Запиши.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3763" y="349562"/>
            <a:ext cx="8732066" cy="7622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Дія </a:t>
            </a:r>
            <a:r>
              <a:rPr lang="uk-UA" sz="4000" b="1" dirty="0">
                <a:solidFill>
                  <a:schemeClr val="bg1"/>
                </a:solidFill>
              </a:rPr>
              <a:t>віднімання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1533708" y="424605"/>
            <a:ext cx="9349425" cy="8301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9784"/>
            <a:ext cx="866932" cy="10482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6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44" y="1402991"/>
            <a:ext cx="2010082" cy="44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40" name="Скругленный прямоугольник 39"/>
          <p:cNvSpPr/>
          <p:nvPr/>
        </p:nvSpPr>
        <p:spPr>
          <a:xfrm>
            <a:off x="3466596" y="3673779"/>
            <a:ext cx="8388814" cy="2762007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0A02F76-CB76-6C95-8BB1-C44739D9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742" y="4217281"/>
            <a:ext cx="265014" cy="2182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3AF2CCC-93F6-B288-1853-925B81983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993742" y="4979029"/>
            <a:ext cx="338976" cy="22252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98B68B7D-527F-92FF-2B06-F15C24F00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226" y="4217281"/>
            <a:ext cx="265014" cy="21824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F0E5ABB-3209-4DE8-4DAF-9126E7849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623" y="4217281"/>
            <a:ext cx="265014" cy="2182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0C45613F-523B-BE32-B7A9-183DE7F7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20" y="4217281"/>
            <a:ext cx="265014" cy="21824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2DCF5A1-1CF7-F9DD-0694-82AAE173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42" y="4217281"/>
            <a:ext cx="265014" cy="21824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0B47A937-F753-2F97-1198-1A63A5A33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4761471" y="4979029"/>
            <a:ext cx="338976" cy="22252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0BCE76D4-B8D1-4FC2-BB3D-B1718E20D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5487477" y="4979029"/>
            <a:ext cx="338976" cy="22252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BD3ABCD4-F12E-F6C7-303D-2B443A7AA8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260871" y="4979029"/>
            <a:ext cx="338976" cy="22252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D450542F-0407-FF3E-B150-B22E44AE2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989337" y="4979029"/>
            <a:ext cx="338976" cy="22252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DC0CC53F-6D5E-3076-D366-AA7E6857C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7751025" y="4979029"/>
            <a:ext cx="338976" cy="22252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767D1784-3690-EB92-ED58-C9D718CB0D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512713" y="4979029"/>
            <a:ext cx="338976" cy="22252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EE18F27B-760E-0F73-503A-AAFD41A88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9252885" y="4979029"/>
            <a:ext cx="338976" cy="22252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9B0431A0-0BCD-13DA-28A6-1424413B7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012120" y="4979029"/>
            <a:ext cx="338976" cy="2225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739ADF8D-45B9-DBA1-A3EE-27178FD9D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750626" y="4979029"/>
            <a:ext cx="338976" cy="2225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02E1F224-21F9-D0B6-76B1-BE9D45E2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385" y="4217281"/>
            <a:ext cx="265014" cy="21824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76114C13-BDA1-41ED-1CEE-90655A61B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28" y="4217281"/>
            <a:ext cx="265014" cy="21824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3543F6C6-4AAB-5D98-F9D2-A052E0014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85" y="4217281"/>
            <a:ext cx="265014" cy="2182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6DE5763-B27D-F4B9-33DA-F09072504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069" y="4217281"/>
            <a:ext cx="265014" cy="21824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D19170C6-9C7E-3083-29EE-3748C8252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626" y="4217281"/>
            <a:ext cx="265014" cy="218247"/>
          </a:xfrm>
          <a:prstGeom prst="rect">
            <a:avLst/>
          </a:prstGeom>
        </p:spPr>
      </p:pic>
      <p:pic>
        <p:nvPicPr>
          <p:cNvPr id="1026" name="Picture 2" descr="D:\1 клас\2 Матем\1 УРОКИ Листопад\2 Числа 1_10\№034 Віднімання чисел. Знак -\2023-11-06_10245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37437" r="11154" b="805"/>
          <a:stretch/>
        </p:blipFill>
        <p:spPr bwMode="auto">
          <a:xfrm>
            <a:off x="3780000" y="2196000"/>
            <a:ext cx="5760000" cy="1332000"/>
          </a:xfrm>
          <a:prstGeom prst="rect">
            <a:avLst/>
          </a:prstGeom>
          <a:solidFill>
            <a:srgbClr val="7030A0"/>
          </a:solidFill>
          <a:ln w="28575">
            <a:solidFill>
              <a:srgbClr val="00B050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0A02F76-CB76-6C95-8BB1-C44739D9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852" y="3178889"/>
            <a:ext cx="265014" cy="2182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9D76CB2-A372-646F-FBF4-77B69051A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6562866" y="3054030"/>
            <a:ext cx="336259" cy="49135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CC72D8F-7796-D4CA-0C41-E9608510C7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037432" y="3039454"/>
            <a:ext cx="307095" cy="4971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D0F5FAD5-53E3-D518-2927-EDF206C61B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834414" y="3207981"/>
            <a:ext cx="279235" cy="1891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C498530-F338-B7EA-732A-A552651E6A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104335" y="2996505"/>
            <a:ext cx="378131" cy="61210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80001" y="1388561"/>
            <a:ext cx="5760000" cy="70788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Опиши, </a:t>
            </a:r>
            <a:r>
              <a:rPr lang="ru-RU" dirty="0" err="1" smtClean="0">
                <a:solidFill>
                  <a:srgbClr val="7030A0"/>
                </a:solidFill>
              </a:rPr>
              <a:t>що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відбулося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  <a:r>
              <a:rPr lang="ru-RU" dirty="0" err="1" smtClean="0">
                <a:solidFill>
                  <a:srgbClr val="7030A0"/>
                </a:solidFill>
              </a:rPr>
              <a:t>Виконай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дію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віднімання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скориставшись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малюнком</a:t>
            </a:r>
            <a:r>
              <a:rPr lang="ru-RU" dirty="0" smtClean="0">
                <a:solidFill>
                  <a:srgbClr val="7030A0"/>
                </a:solidFill>
              </a:rPr>
              <a:t>. Запиши</a:t>
            </a:r>
            <a:r>
              <a:rPr lang="ru-RU" dirty="0">
                <a:solidFill>
                  <a:srgbClr val="7030A0"/>
                </a:solidFill>
              </a:rPr>
              <a:t>.</a:t>
            </a:r>
            <a:endParaRPr lang="uk-UA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260073" y="588789"/>
            <a:ext cx="7842931" cy="82741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3600" dirty="0">
                <a:solidFill>
                  <a:schemeClr val="bg1"/>
                </a:solidFill>
              </a:rPr>
              <a:t>Робота в зошиті</a:t>
            </a:r>
          </a:p>
        </p:txBody>
      </p:sp>
      <p:pic>
        <p:nvPicPr>
          <p:cNvPr id="2050" name="Picture 2" descr="D:\1 клас\2 Матем\1 УРОКИ Листопад\2 Числа 1_10\№034 Віднімання чисел. Знак -\2023-11-06_104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92" y="2040673"/>
            <a:ext cx="6529968" cy="293848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2 Матем\1 УРОКИ Листопад\2 Числа 1_10\№034 Віднімання чисел. Знак -\2023-11-06_104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67" y="1605775"/>
            <a:ext cx="8079512" cy="418356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Картинки до тестів\Емоції Геметричні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2065"/>
          <a:stretch/>
        </p:blipFill>
        <p:spPr bwMode="auto">
          <a:xfrm>
            <a:off x="275269" y="2266903"/>
            <a:ext cx="1728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5356015" y="3509915"/>
            <a:ext cx="1092819" cy="984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790805" y="3958683"/>
            <a:ext cx="758571" cy="4488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260073" y="588789"/>
            <a:ext cx="7842931" cy="82741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600" dirty="0" err="1" smtClean="0">
                <a:solidFill>
                  <a:schemeClr val="bg1"/>
                </a:solidFill>
              </a:rPr>
              <a:t>Визнач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усі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монети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вартістю</a:t>
            </a:r>
            <a:r>
              <a:rPr lang="ru-RU" sz="3600" dirty="0">
                <a:solidFill>
                  <a:schemeClr val="bg1"/>
                </a:solidFill>
              </a:rPr>
              <a:t> 10 грн. </a:t>
            </a:r>
          </a:p>
        </p:txBody>
      </p:sp>
      <p:pic>
        <p:nvPicPr>
          <p:cNvPr id="1026" name="Picture 2" descr="https://o.remove.bg/downloads/6a49dd31-f45d-42a4-97c7-7c6d5a2606da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9" y="2318325"/>
            <a:ext cx="1274619" cy="12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b04dd0a1-a9a3-402c-a54d-95455f934483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8"/>
          <a:stretch/>
        </p:blipFill>
        <p:spPr bwMode="auto">
          <a:xfrm>
            <a:off x="1461648" y="2120818"/>
            <a:ext cx="1689237" cy="17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.remove.bg/downloads/2568433a-91b3-423f-9c62-7d9940c8b2e3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52" y="2286720"/>
            <a:ext cx="1474354" cy="14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fba503bd-6041-47f3-9c83-175dd0a9222a/image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552" y="2412497"/>
            <a:ext cx="991562" cy="9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.remove.bg/downloads/4dd2c093-9b4c-4033-97c8-d52dbf46a8ac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43" y="2175647"/>
            <a:ext cx="1626078" cy="158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remove.bg/downloads/6f940774-c3e9-4d15-8474-47e0df0ee915/image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37" y="2517880"/>
            <a:ext cx="984942" cy="9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o.remove.bg/downloads/b04dd0a1-a9a3-402c-a54d-95455f934483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8"/>
          <a:stretch/>
        </p:blipFill>
        <p:spPr bwMode="auto">
          <a:xfrm>
            <a:off x="9477088" y="2095306"/>
            <a:ext cx="1526134" cy="15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o.remove.bg/downloads/b04dd0a1-a9a3-402c-a54d-95455f934483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8"/>
          <a:stretch/>
        </p:blipFill>
        <p:spPr bwMode="auto">
          <a:xfrm>
            <a:off x="6787960" y="2112871"/>
            <a:ext cx="1689237" cy="17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s://o.remove.bg/downloads/6f940774-c3e9-4d15-8474-47e0df0ee915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197" y="2492370"/>
            <a:ext cx="992574" cy="9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o.remove.bg/downloads/54fdd6ec-6cc4-4592-95dd-c10cbc4a6890/image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48" y="3858978"/>
            <a:ext cx="1596850" cy="16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s://o.remove.bg/downloads/54fdd6ec-6cc4-4592-95dd-c10cbc4a6890/image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53" y="3854599"/>
            <a:ext cx="1596850" cy="16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https://o.remove.bg/downloads/54fdd6ec-6cc4-4592-95dd-c10cbc4a6890/image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44" y="3830458"/>
            <a:ext cx="1596850" cy="16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282391" y="364548"/>
            <a:ext cx="9790770" cy="1080703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</a:rPr>
              <a:t>Художник </a:t>
            </a:r>
            <a:r>
              <a:rPr lang="ru-RU" sz="3600" dirty="0" err="1">
                <a:solidFill>
                  <a:schemeClr val="bg1"/>
                </a:solidFill>
              </a:rPr>
              <a:t>переплутав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тіні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від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предметів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endParaRPr lang="ru-RU" sz="3600" dirty="0" smtClean="0">
              <a:solidFill>
                <a:schemeClr val="bg1"/>
              </a:solidFill>
            </a:endParaRPr>
          </a:p>
          <a:p>
            <a:r>
              <a:rPr lang="ru-RU" sz="3600" dirty="0" err="1" smtClean="0">
                <a:solidFill>
                  <a:schemeClr val="bg1"/>
                </a:solidFill>
              </a:rPr>
              <a:t>З’єднай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предмет і </a:t>
            </a:r>
            <a:r>
              <a:rPr lang="ru-RU" sz="3600" dirty="0" err="1">
                <a:solidFill>
                  <a:schemeClr val="bg1"/>
                </a:solidFill>
              </a:rPr>
              <a:t>його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тінь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 descr="https://o.remove.bg/downloads/d5aba84a-acd5-4e9f-80dc-790f874585c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93" y="3400832"/>
            <a:ext cx="2095500" cy="21812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f31a51a6-34ea-4b43-97ac-8e9597da00dc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17" y="1843053"/>
            <a:ext cx="1948152" cy="19133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6f81e952-ba4f-471f-a05b-f6436472435b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30" y="2008565"/>
            <a:ext cx="2484549" cy="23537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remove.bg/downloads/f825ebc4-0b4c-4fda-8646-5a8132241784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975" y="3643595"/>
            <a:ext cx="2805133" cy="21468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remove.bg/downloads/a161cc69-cac1-49be-b37e-5e25eadbb168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0" y="1691869"/>
            <a:ext cx="2161851" cy="21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0872" y="4466336"/>
            <a:ext cx="1653683" cy="457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14936"/>
          <a:stretch/>
        </p:blipFill>
        <p:spPr>
          <a:xfrm>
            <a:off x="9961561" y="5679154"/>
            <a:ext cx="2027096" cy="375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841" y="5483005"/>
            <a:ext cx="1104996" cy="548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643" y="3468877"/>
            <a:ext cx="1646063" cy="769687"/>
          </a:xfrm>
          <a:prstGeom prst="rect">
            <a:avLst/>
          </a:prstGeom>
        </p:spPr>
      </p:pic>
      <p:cxnSp>
        <p:nvCxnSpPr>
          <p:cNvPr id="9" name="Скругленная соединительная линия 8"/>
          <p:cNvCxnSpPr>
            <a:stCxn id="4" idx="3"/>
          </p:cNvCxnSpPr>
          <p:nvPr/>
        </p:nvCxnSpPr>
        <p:spPr>
          <a:xfrm flipV="1">
            <a:off x="3768837" y="3400832"/>
            <a:ext cx="4959837" cy="2356517"/>
          </a:xfrm>
          <a:prstGeom prst="curvedConnector3">
            <a:avLst>
              <a:gd name="adj1" fmla="val 718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endCxn id="3" idx="2"/>
          </p:cNvCxnSpPr>
          <p:nvPr/>
        </p:nvCxnSpPr>
        <p:spPr>
          <a:xfrm>
            <a:off x="7202850" y="3578625"/>
            <a:ext cx="3772259" cy="2476511"/>
          </a:xfrm>
          <a:prstGeom prst="curvedConnector4">
            <a:avLst>
              <a:gd name="adj1" fmla="val 36566"/>
              <a:gd name="adj2" fmla="val 10923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stCxn id="5" idx="2"/>
            <a:endCxn id="2056" idx="1"/>
          </p:cNvCxnSpPr>
          <p:nvPr/>
        </p:nvCxnSpPr>
        <p:spPr>
          <a:xfrm rot="16200000" flipH="1">
            <a:off x="8827101" y="4140138"/>
            <a:ext cx="478449" cy="675300"/>
          </a:xfrm>
          <a:prstGeom prst="curved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>
            <a:endCxn id="2" idx="2"/>
          </p:cNvCxnSpPr>
          <p:nvPr/>
        </p:nvCxnSpPr>
        <p:spPr>
          <a:xfrm flipV="1">
            <a:off x="3115524" y="4923576"/>
            <a:ext cx="2882190" cy="356031"/>
          </a:xfrm>
          <a:prstGeom prst="curved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750053" y="440704"/>
            <a:ext cx="8732066" cy="7211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0053" y="1259175"/>
            <a:ext cx="831113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Обери</a:t>
            </a:r>
            <a:r>
              <a:rPr lang="uk-UA" sz="2400" b="1" dirty="0" smtClean="0">
                <a:solidFill>
                  <a:srgbClr val="7030A0"/>
                </a:solidFill>
              </a:rPr>
              <a:t> геометричну фігуру, настрій якої тобі сподобався.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Назви її колір і форму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8" name="Picture 6" descr="Наклейка PNG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653" y="3361759"/>
            <a:ext cx="2810800" cy="293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Геметричні\Іроні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40" y="2147322"/>
            <a:ext cx="1838325" cy="248602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Геметричні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2065"/>
          <a:stretch/>
        </p:blipFill>
        <p:spPr bwMode="auto">
          <a:xfrm>
            <a:off x="4680000" y="3746424"/>
            <a:ext cx="1728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Геметричні\Ром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47" y="2147322"/>
            <a:ext cx="1800225" cy="254317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Геметричні\Ова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497" y="3596953"/>
            <a:ext cx="1857375" cy="246697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750053" y="440704"/>
            <a:ext cx="8732066" cy="7211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0053" y="1259175"/>
            <a:ext cx="831113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rgbClr val="7030A0"/>
                </a:solidFill>
              </a:rPr>
              <a:t>уроці</a:t>
            </a:r>
            <a:r>
              <a:rPr lang="uk-UA" sz="2400" b="1" dirty="0" smtClean="0">
                <a:solidFill>
                  <a:srgbClr val="7030A0"/>
                </a:solidFill>
              </a:rPr>
              <a:t> геометричними фігурами</a:t>
            </a:r>
          </a:p>
        </p:txBody>
      </p:sp>
      <p:pic>
        <p:nvPicPr>
          <p:cNvPr id="1027" name="Picture 3" descr="D:\Картинки до тестів\Емоції Геметричні\Іроні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84" y="2090172"/>
            <a:ext cx="1838325" cy="248602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Геметричні\images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2065"/>
          <a:stretch/>
        </p:blipFill>
        <p:spPr bwMode="auto">
          <a:xfrm>
            <a:off x="3793698" y="2055266"/>
            <a:ext cx="1728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Геметричні\Ром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59" y="2090172"/>
            <a:ext cx="1800225" cy="254317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Геметричні\Ова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09" y="2055266"/>
            <a:ext cx="1857375" cy="246697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4170" y="4852672"/>
            <a:ext cx="1975614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важко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3698" y="4852671"/>
            <a:ext cx="1728000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легко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8584" y="4844158"/>
            <a:ext cx="1728000" cy="120032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Урок пролетів непомітно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3742" y="4844158"/>
            <a:ext cx="240350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 /готова працювати далі</a:t>
            </a:r>
          </a:p>
        </p:txBody>
      </p:sp>
    </p:spTree>
    <p:extLst>
      <p:ext uri="{BB962C8B-B14F-4D97-AF65-F5344CB8AC3E}">
        <p14:creationId xmlns:p14="http://schemas.microsoft.com/office/powerpoint/2010/main" val="39860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662934" y="422212"/>
            <a:ext cx="8732066" cy="74866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 </a:t>
            </a:r>
            <a:r>
              <a:rPr lang="uk-UA" sz="4000" b="1" dirty="0">
                <a:solidFill>
                  <a:schemeClr val="bg1"/>
                </a:solidFill>
              </a:rPr>
              <a:t>від 1 до 10 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28" name="Групувати 3">
            <a:extLst>
              <a:ext uri="{FF2B5EF4-FFF2-40B4-BE49-F238E27FC236}">
                <a16:creationId xmlns:a16="http://schemas.microsoft.com/office/drawing/2014/main" xmlns="" id="{D5D0A2AD-B38C-CDB0-98F1-15F5E3503522}"/>
              </a:ext>
            </a:extLst>
          </p:cNvPr>
          <p:cNvGrpSpPr/>
          <p:nvPr/>
        </p:nvGrpSpPr>
        <p:grpSpPr>
          <a:xfrm>
            <a:off x="264256" y="1485487"/>
            <a:ext cx="2071456" cy="1943513"/>
            <a:chOff x="264256" y="148548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2E764AAA-5486-17E5-1799-24DE0493D98D}"/>
                </a:ext>
              </a:extLst>
            </p:cNvPr>
            <p:cNvSpPr/>
            <p:nvPr/>
          </p:nvSpPr>
          <p:spPr>
            <a:xfrm>
              <a:off x="264256" y="148548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8CAB4172-6DF4-3253-F17D-97F1CF4C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17" b="89458" l="9718" r="959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2393" y="1710409"/>
              <a:ext cx="1435181" cy="1493668"/>
            </a:xfrm>
            <a:prstGeom prst="rect">
              <a:avLst/>
            </a:prstGeom>
          </p:spPr>
        </p:pic>
      </p:grpSp>
      <p:grpSp>
        <p:nvGrpSpPr>
          <p:cNvPr id="32" name="Групувати 4">
            <a:extLst>
              <a:ext uri="{FF2B5EF4-FFF2-40B4-BE49-F238E27FC236}">
                <a16:creationId xmlns:a16="http://schemas.microsoft.com/office/drawing/2014/main" xmlns="" id="{A69C25E1-C525-7F4B-37EE-9698193DAE08}"/>
              </a:ext>
            </a:extLst>
          </p:cNvPr>
          <p:cNvGrpSpPr/>
          <p:nvPr/>
        </p:nvGrpSpPr>
        <p:grpSpPr>
          <a:xfrm>
            <a:off x="2607031" y="1485487"/>
            <a:ext cx="2071456" cy="1943513"/>
            <a:chOff x="2607031" y="148548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F62604FE-6124-1A03-AB33-3121CB7A02BB}"/>
                </a:ext>
              </a:extLst>
            </p:cNvPr>
            <p:cNvSpPr/>
            <p:nvPr/>
          </p:nvSpPr>
          <p:spPr>
            <a:xfrm>
              <a:off x="2607031" y="148548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4F7E29EA-C791-B07A-7A1A-549EAEB95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35" b="95676" l="9598" r="894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2078" y="1557804"/>
              <a:ext cx="1548943" cy="1774331"/>
            </a:xfrm>
            <a:prstGeom prst="rect">
              <a:avLst/>
            </a:prstGeom>
          </p:spPr>
        </p:pic>
      </p:grpSp>
      <p:grpSp>
        <p:nvGrpSpPr>
          <p:cNvPr id="35" name="Групувати 5">
            <a:extLst>
              <a:ext uri="{FF2B5EF4-FFF2-40B4-BE49-F238E27FC236}">
                <a16:creationId xmlns:a16="http://schemas.microsoft.com/office/drawing/2014/main" xmlns="" id="{42E20EBC-E1B5-4A32-BC69-571FC1A46434}"/>
              </a:ext>
            </a:extLst>
          </p:cNvPr>
          <p:cNvGrpSpPr/>
          <p:nvPr/>
        </p:nvGrpSpPr>
        <p:grpSpPr>
          <a:xfrm>
            <a:off x="5004877" y="1454877"/>
            <a:ext cx="2071456" cy="1943513"/>
            <a:chOff x="4987748" y="148548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B53203FD-9B3B-6A97-2BF7-C064BD733886}"/>
                </a:ext>
              </a:extLst>
            </p:cNvPr>
            <p:cNvSpPr/>
            <p:nvPr/>
          </p:nvSpPr>
          <p:spPr>
            <a:xfrm>
              <a:off x="4987748" y="148548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15A66ABA-DBF1-FA1D-4189-7DCF016D8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0" b="97785" l="9940" r="89759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748" y="1485487"/>
              <a:ext cx="1921978" cy="1829353"/>
            </a:xfrm>
            <a:prstGeom prst="rect">
              <a:avLst/>
            </a:prstGeom>
          </p:spPr>
        </p:pic>
      </p:grpSp>
      <p:grpSp>
        <p:nvGrpSpPr>
          <p:cNvPr id="38" name="Групувати 6">
            <a:extLst>
              <a:ext uri="{FF2B5EF4-FFF2-40B4-BE49-F238E27FC236}">
                <a16:creationId xmlns:a16="http://schemas.microsoft.com/office/drawing/2014/main" xmlns="" id="{C047E975-1E2D-7648-C5EF-EA1C9EAA9FC9}"/>
              </a:ext>
            </a:extLst>
          </p:cNvPr>
          <p:cNvGrpSpPr/>
          <p:nvPr/>
        </p:nvGrpSpPr>
        <p:grpSpPr>
          <a:xfrm>
            <a:off x="7368466" y="1485487"/>
            <a:ext cx="2071456" cy="1943513"/>
            <a:chOff x="7368466" y="148548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E2B927F2-86E1-AE6F-1428-1E1E2E7FFBCE}"/>
                </a:ext>
              </a:extLst>
            </p:cNvPr>
            <p:cNvSpPr/>
            <p:nvPr/>
          </p:nvSpPr>
          <p:spPr>
            <a:xfrm>
              <a:off x="7368466" y="148548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9ED4849F-7CDA-03BB-51E8-3312394F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1" b="95798" l="9351" r="942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80417" y="1691911"/>
              <a:ext cx="1312663" cy="1622929"/>
            </a:xfrm>
            <a:prstGeom prst="rect">
              <a:avLst/>
            </a:prstGeom>
          </p:spPr>
        </p:pic>
      </p:grpSp>
      <p:grpSp>
        <p:nvGrpSpPr>
          <p:cNvPr id="41" name="Групувати 7">
            <a:extLst>
              <a:ext uri="{FF2B5EF4-FFF2-40B4-BE49-F238E27FC236}">
                <a16:creationId xmlns:a16="http://schemas.microsoft.com/office/drawing/2014/main" xmlns="" id="{B73C81C2-8225-8031-B4F8-B92230290560}"/>
              </a:ext>
            </a:extLst>
          </p:cNvPr>
          <p:cNvGrpSpPr/>
          <p:nvPr/>
        </p:nvGrpSpPr>
        <p:grpSpPr>
          <a:xfrm>
            <a:off x="9767511" y="1485487"/>
            <a:ext cx="2071456" cy="1943513"/>
            <a:chOff x="9767511" y="148548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5AA9D704-2F9D-142C-AB41-00CAA2504458}"/>
                </a:ext>
              </a:extLst>
            </p:cNvPr>
            <p:cNvSpPr/>
            <p:nvPr/>
          </p:nvSpPr>
          <p:spPr>
            <a:xfrm>
              <a:off x="9767511" y="148548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8934774E-3A29-D899-FB48-64B51E1F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93901" y="1651268"/>
              <a:ext cx="1418676" cy="1587402"/>
            </a:xfrm>
            <a:prstGeom prst="rect">
              <a:avLst/>
            </a:prstGeom>
          </p:spPr>
        </p:pic>
      </p:grpSp>
      <p:grpSp>
        <p:nvGrpSpPr>
          <p:cNvPr id="44" name="Групувати 8">
            <a:extLst>
              <a:ext uri="{FF2B5EF4-FFF2-40B4-BE49-F238E27FC236}">
                <a16:creationId xmlns:a16="http://schemas.microsoft.com/office/drawing/2014/main" xmlns="" id="{38D11A32-784D-E88C-3413-1F6533E76A6D}"/>
              </a:ext>
            </a:extLst>
          </p:cNvPr>
          <p:cNvGrpSpPr/>
          <p:nvPr/>
        </p:nvGrpSpPr>
        <p:grpSpPr>
          <a:xfrm>
            <a:off x="264255" y="3930847"/>
            <a:ext cx="2071456" cy="1943513"/>
            <a:chOff x="264255" y="393084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B93BA9D1-EE38-65B6-DA1E-16F08A4154B7}"/>
                </a:ext>
              </a:extLst>
            </p:cNvPr>
            <p:cNvSpPr/>
            <p:nvPr/>
          </p:nvSpPr>
          <p:spPr>
            <a:xfrm>
              <a:off x="264255" y="393084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C0A95FB9-FC05-C714-1EE1-FF61CB8E4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4255" y="4346475"/>
              <a:ext cx="994034" cy="111225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8738B9B4-79A4-6D81-C31C-C7CAB16E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17" b="89458" l="9718" r="959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239303" y="4512306"/>
              <a:ext cx="1005598" cy="1046579"/>
            </a:xfrm>
            <a:prstGeom prst="rect">
              <a:avLst/>
            </a:prstGeom>
          </p:spPr>
        </p:pic>
      </p:grpSp>
      <p:grpSp>
        <p:nvGrpSpPr>
          <p:cNvPr id="48" name="Групувати 9">
            <a:extLst>
              <a:ext uri="{FF2B5EF4-FFF2-40B4-BE49-F238E27FC236}">
                <a16:creationId xmlns:a16="http://schemas.microsoft.com/office/drawing/2014/main" xmlns="" id="{D7B1CB9B-2500-B96F-9D87-0C014F9D3F3C}"/>
              </a:ext>
            </a:extLst>
          </p:cNvPr>
          <p:cNvGrpSpPr/>
          <p:nvPr/>
        </p:nvGrpSpPr>
        <p:grpSpPr>
          <a:xfrm>
            <a:off x="2607031" y="3930847"/>
            <a:ext cx="2071456" cy="1943513"/>
            <a:chOff x="2607031" y="393084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F2CE31DE-529F-4ADF-C25E-1AF641D61798}"/>
                </a:ext>
              </a:extLst>
            </p:cNvPr>
            <p:cNvSpPr/>
            <p:nvPr/>
          </p:nvSpPr>
          <p:spPr>
            <a:xfrm>
              <a:off x="2607031" y="393084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8E0B92BB-779C-D1D3-9395-2F7825D6D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48725" y="4346475"/>
              <a:ext cx="994034" cy="111225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D0DB78D2-8CF9-A199-8A01-171F3EC06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35" b="95676" l="9598" r="894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26549" y="4346475"/>
              <a:ext cx="1078427" cy="1235350"/>
            </a:xfrm>
            <a:prstGeom prst="rect">
              <a:avLst/>
            </a:prstGeom>
          </p:spPr>
        </p:pic>
      </p:grpSp>
      <p:grpSp>
        <p:nvGrpSpPr>
          <p:cNvPr id="52" name="Групувати 12">
            <a:extLst>
              <a:ext uri="{FF2B5EF4-FFF2-40B4-BE49-F238E27FC236}">
                <a16:creationId xmlns:a16="http://schemas.microsoft.com/office/drawing/2014/main" xmlns="" id="{575D53A5-1DEF-F3CC-2056-C35CA9C51E73}"/>
              </a:ext>
            </a:extLst>
          </p:cNvPr>
          <p:cNvGrpSpPr/>
          <p:nvPr/>
        </p:nvGrpSpPr>
        <p:grpSpPr>
          <a:xfrm>
            <a:off x="4987748" y="3930847"/>
            <a:ext cx="2192364" cy="1943513"/>
            <a:chOff x="4987748" y="3930847"/>
            <a:chExt cx="2192364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xmlns="" id="{B45A2CBC-8FAB-47B9-5584-48541366C68B}"/>
                </a:ext>
              </a:extLst>
            </p:cNvPr>
            <p:cNvSpPr/>
            <p:nvPr/>
          </p:nvSpPr>
          <p:spPr>
            <a:xfrm>
              <a:off x="4987748" y="393084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xmlns="" id="{679F3BD9-E27B-0B35-844A-ABE430AF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4342" y="4346475"/>
              <a:ext cx="994034" cy="1112256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xmlns="" id="{0246F4FF-6007-EB2E-4D52-B8A13C5E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0" b="97785" l="9940" r="89759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29506" y="4222058"/>
              <a:ext cx="1350606" cy="1285517"/>
            </a:xfrm>
            <a:prstGeom prst="rect">
              <a:avLst/>
            </a:prstGeom>
          </p:spPr>
        </p:pic>
      </p:grpSp>
      <p:grpSp>
        <p:nvGrpSpPr>
          <p:cNvPr id="56" name="Групувати 14">
            <a:extLst>
              <a:ext uri="{FF2B5EF4-FFF2-40B4-BE49-F238E27FC236}">
                <a16:creationId xmlns:a16="http://schemas.microsoft.com/office/drawing/2014/main" xmlns="" id="{CC2CCC1A-E98D-251C-3E40-5A754463E324}"/>
              </a:ext>
            </a:extLst>
          </p:cNvPr>
          <p:cNvGrpSpPr/>
          <p:nvPr/>
        </p:nvGrpSpPr>
        <p:grpSpPr>
          <a:xfrm>
            <a:off x="7301020" y="3930847"/>
            <a:ext cx="2071456" cy="1943513"/>
            <a:chOff x="7301020" y="393084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xmlns="" id="{78DF71E4-CD5F-3943-A96F-B58002F55418}"/>
                </a:ext>
              </a:extLst>
            </p:cNvPr>
            <p:cNvSpPr/>
            <p:nvPr/>
          </p:nvSpPr>
          <p:spPr>
            <a:xfrm>
              <a:off x="7301020" y="393084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5658E483-883E-5E6B-11D4-F24BA533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2714" y="4346475"/>
              <a:ext cx="994034" cy="1112256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E0A05303-105B-0FC8-9072-9BFFC554A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01" b="95798" l="9351" r="942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45013" y="4319582"/>
              <a:ext cx="1020932" cy="1262243"/>
            </a:xfrm>
            <a:prstGeom prst="rect">
              <a:avLst/>
            </a:prstGeom>
          </p:spPr>
        </p:pic>
      </p:grpSp>
      <p:grpSp>
        <p:nvGrpSpPr>
          <p:cNvPr id="60" name="Групувати 18">
            <a:extLst>
              <a:ext uri="{FF2B5EF4-FFF2-40B4-BE49-F238E27FC236}">
                <a16:creationId xmlns:a16="http://schemas.microsoft.com/office/drawing/2014/main" xmlns="" id="{141CEB07-118F-6DCE-2957-AA773597BFEB}"/>
              </a:ext>
            </a:extLst>
          </p:cNvPr>
          <p:cNvGrpSpPr/>
          <p:nvPr/>
        </p:nvGrpSpPr>
        <p:grpSpPr>
          <a:xfrm>
            <a:off x="9856289" y="3930847"/>
            <a:ext cx="2071456" cy="1943513"/>
            <a:chOff x="9856289" y="3930847"/>
            <a:chExt cx="2071456" cy="194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xmlns="" id="{8819D8AC-EA73-F32E-F29A-B4B1C0AFE690}"/>
                </a:ext>
              </a:extLst>
            </p:cNvPr>
            <p:cNvSpPr/>
            <p:nvPr/>
          </p:nvSpPr>
          <p:spPr>
            <a:xfrm>
              <a:off x="9856289" y="3930847"/>
              <a:ext cx="2071456" cy="19435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4B12E530-075B-0375-AB2D-B5211B0C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97983" y="4346475"/>
              <a:ext cx="994034" cy="11122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51A37B53-CFCD-CBA8-F210-DB26D21A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" b="98048" l="0" r="9951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878813" y="4346475"/>
              <a:ext cx="994034" cy="1112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ая прямоугольная выноска 27"/>
          <p:cNvSpPr/>
          <p:nvPr/>
        </p:nvSpPr>
        <p:spPr>
          <a:xfrm>
            <a:off x="636629" y="1339265"/>
            <a:ext cx="3766507" cy="1002491"/>
          </a:xfrm>
          <a:prstGeom prst="wedgeRoundRectCallout">
            <a:avLst>
              <a:gd name="adj1" fmla="val 6807"/>
              <a:gd name="adj2" fmla="val 100089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Які пропущені числа?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9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49035" y="265588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5130570" y="1145574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6667256" y="285785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660549" y="103005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3963596" y="285785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9272941" y="285784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7" t="-2563" r="69956" b="54902"/>
          <a:stretch/>
        </p:blipFill>
        <p:spPr bwMode="auto">
          <a:xfrm>
            <a:off x="9812751" y="4734797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028249" y="473479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10306594" y="101794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4467223" y="476571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1906197" y="487696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607364" y="114467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49631" y="114467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57862" y="3031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83954" y="1135496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17671" y="286389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50301" y="286389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87947" y="4800918"/>
            <a:ext cx="1740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05609" y="4923118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44583" y="486437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84968" y="491191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угольник 10">
            <a:extLst>
              <a:ext uri="{FF2B5EF4-FFF2-40B4-BE49-F238E27FC236}">
                <a16:creationId xmlns:a16="http://schemas.microsoft.com/office/drawing/2014/main" xmlns="" id="{3DA17637-FA94-4111-87CB-1A06D955A117}"/>
              </a:ext>
            </a:extLst>
          </p:cNvPr>
          <p:cNvSpPr/>
          <p:nvPr/>
        </p:nvSpPr>
        <p:spPr>
          <a:xfrm>
            <a:off x="2091996" y="396777"/>
            <a:ext cx="8732066" cy="7487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«Пропущені числа»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077379" y="440993"/>
            <a:ext cx="8732066" cy="81327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</a:t>
            </a:r>
            <a:r>
              <a:rPr lang="uk-UA" sz="3600" b="1" dirty="0" smtClean="0">
                <a:solidFill>
                  <a:schemeClr val="bg1"/>
                </a:solidFill>
              </a:rPr>
              <a:t>«Сусіди чисел»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571" y="1254273"/>
            <a:ext cx="3248404" cy="21736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596" y="4008636"/>
            <a:ext cx="3375404" cy="19814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538" y="1304001"/>
            <a:ext cx="3060845" cy="20741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272" y="3928139"/>
            <a:ext cx="3080511" cy="2142461"/>
          </a:xfrm>
          <a:prstGeom prst="rect">
            <a:avLst/>
          </a:prstGeom>
          <a:ln>
            <a:noFill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341289" y="1923563"/>
            <a:ext cx="3038604" cy="8300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Назвіть попереднє число від числа 7.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6219061" y="3634619"/>
            <a:ext cx="1794454" cy="827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10650829" y="3634619"/>
            <a:ext cx="808531" cy="230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540500" y="6070600"/>
            <a:ext cx="63220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209019" y="6066466"/>
            <a:ext cx="177527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4172704" y="3224536"/>
            <a:ext cx="2023872" cy="78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9009" y="3262643"/>
            <a:ext cx="179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…, 7, …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1494" y="3252483"/>
            <a:ext cx="4053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41289" y="3107234"/>
            <a:ext cx="3038604" cy="8300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Назвіть наступне число за числом 8.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26957" y="3224536"/>
            <a:ext cx="2023872" cy="78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03262" y="3262643"/>
            <a:ext cx="179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…, 8, …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58113" y="3252483"/>
            <a:ext cx="4053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9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41289" y="4290905"/>
            <a:ext cx="3038604" cy="8300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Назвіть сусідні числа для числа 5.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185147" y="5661539"/>
            <a:ext cx="2023872" cy="78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49009" y="5699646"/>
            <a:ext cx="179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…, 5, …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95274" y="5688335"/>
            <a:ext cx="4053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94355" y="5699646"/>
            <a:ext cx="4053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41289" y="5566149"/>
            <a:ext cx="3038604" cy="8300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Назвіть наступне число за числом 9.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742041" y="5674416"/>
            <a:ext cx="2195247" cy="78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18347" y="5712523"/>
            <a:ext cx="179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…, 9, …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49559" y="5706646"/>
            <a:ext cx="7255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10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6" grpId="0"/>
      <p:bldP spid="37" grpId="0" animBg="1"/>
      <p:bldP spid="38" grpId="0" animBg="1"/>
      <p:bldP spid="40" grpId="0"/>
      <p:bldP spid="41" grpId="0" animBg="1"/>
      <p:bldP spid="42" grpId="0" animBg="1"/>
      <p:bldP spid="43" grpId="0" animBg="1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55093" y="441382"/>
            <a:ext cx="8732066" cy="78525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Віршована </a:t>
            </a:r>
            <a:r>
              <a:rPr lang="uk-UA" sz="4000" b="1" dirty="0">
                <a:solidFill>
                  <a:schemeClr val="bg1"/>
                </a:solidFill>
              </a:rPr>
              <a:t>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81" y="5416301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56" y="5416301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31" y="5416301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93" y="5869627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74" y="5891157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52" y="5426103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27" y="5426103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2" y="5426103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64" y="5879429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Апельсин, коктейли с апельсин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45" y="5900959"/>
            <a:ext cx="557589" cy="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444501" y="5130800"/>
            <a:ext cx="4991100" cy="1504808"/>
          </a:xfrm>
          <a:prstGeom prst="ellipse">
            <a:avLst/>
          </a:prstGeom>
          <a:noFill/>
          <a:ln w="38100">
            <a:solidFill>
              <a:srgbClr val="00C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>
            <a:off x="5909676" y="5356649"/>
            <a:ext cx="4926343" cy="1241017"/>
          </a:xfrm>
          <a:prstGeom prst="leftArrow">
            <a:avLst/>
          </a:prstGeom>
          <a:solidFill>
            <a:srgbClr val="00C7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або 1 десяток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84288" y="165940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Мама донечці і сину 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Роздавала апельсини.</a:t>
            </a:r>
          </a:p>
          <a:p>
            <a:pPr algn="ctr"/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– Андрію й Олі – </a:t>
            </a: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Тож давайте рахувать.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Скільки ж то всіх апельсинів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Дала мама дочці й сину?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92" y="1650073"/>
            <a:ext cx="3248404" cy="217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8" descr="Озеро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16" y="3249459"/>
            <a:ext cx="6719488" cy="33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703400" y="430231"/>
            <a:ext cx="8732066" cy="8298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Віршована задача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94242" y="167527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Зловив Василько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вісім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риб.</a:t>
            </a:r>
          </a:p>
          <a:p>
            <a:pPr algn="just"/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 з них в воду раптом — стриб!</a:t>
            </a:r>
          </a:p>
        </p:txBody>
      </p:sp>
      <p:pic>
        <p:nvPicPr>
          <p:cNvPr id="56" name="Picture 2" descr="Рыба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11" y="2742100"/>
            <a:ext cx="4127666" cy="33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09" y="4753971"/>
            <a:ext cx="23812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6590242" y="1630409"/>
            <a:ext cx="4892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Відповідайте: рибок скільки</a:t>
            </a:r>
          </a:p>
          <a:p>
            <a:pPr algn="just"/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тепер зосталось у Василька?</a:t>
            </a:r>
            <a:endParaRPr lang="uk-UA" sz="2800" b="1" i="0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59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F2D77603-9BF4-9F5C-8BFB-70E442B2B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494242" y="475397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C562DA1-1526-85B2-FF29-96BDB5161597}"/>
              </a:ext>
            </a:extLst>
          </p:cNvPr>
          <p:cNvSpPr txBox="1"/>
          <p:nvPr/>
        </p:nvSpPr>
        <p:spPr>
          <a:xfrm>
            <a:off x="973013" y="478892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5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317568" y="2549679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23691" y="1335687"/>
            <a:ext cx="4710896" cy="122329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Скільки прямокутників? </a:t>
            </a:r>
            <a:r>
              <a:rPr lang="uk-UA" sz="2000" b="1" dirty="0">
                <a:solidFill>
                  <a:srgbClr val="7030A0"/>
                </a:solidFill>
              </a:rPr>
              <a:t>А тепер </a:t>
            </a:r>
            <a:r>
              <a:rPr lang="uk-UA" sz="2000" b="1" dirty="0" err="1" smtClean="0">
                <a:solidFill>
                  <a:srgbClr val="7030A0"/>
                </a:solidFill>
              </a:rPr>
              <a:t>приберемо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один. Скільки </a:t>
            </a:r>
            <a:r>
              <a:rPr lang="uk-UA" sz="2000" b="1" dirty="0" smtClean="0">
                <a:solidFill>
                  <a:srgbClr val="7030A0"/>
                </a:solidFill>
              </a:rPr>
              <a:t>залишилося? Яку </a:t>
            </a:r>
            <a:r>
              <a:rPr lang="uk-UA" sz="2000" b="1" dirty="0">
                <a:solidFill>
                  <a:srgbClr val="7030A0"/>
                </a:solidFill>
              </a:rPr>
              <a:t>дію ми </a:t>
            </a:r>
            <a:r>
              <a:rPr lang="uk-UA" sz="2000" b="1" dirty="0" smtClean="0">
                <a:solidFill>
                  <a:srgbClr val="7030A0"/>
                </a:solidFill>
              </a:rPr>
              <a:t>робили: об'єднували </a:t>
            </a:r>
            <a:r>
              <a:rPr lang="uk-UA" sz="2000" b="1" dirty="0">
                <a:solidFill>
                  <a:srgbClr val="7030A0"/>
                </a:solidFill>
              </a:rPr>
              <a:t>прямокутники чи вилучали?</a:t>
            </a:r>
          </a:p>
        </p:txBody>
      </p:sp>
      <p:pic>
        <p:nvPicPr>
          <p:cNvPr id="42" name="Picture 2" descr="Transparent Cartoon Desk Png - Transparent Background Desk Cartoon Png, Png  Download , Transparent Png Image - PNGitem">
            <a:extLst>
              <a:ext uri="{FF2B5EF4-FFF2-40B4-BE49-F238E27FC236}">
                <a16:creationId xmlns:a16="http://schemas.microsoft.com/office/drawing/2014/main" xmlns="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6" y="4325495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7">
            <a:extLst>
              <a:ext uri="{FF2B5EF4-FFF2-40B4-BE49-F238E27FC236}">
                <a16:creationId xmlns:a16="http://schemas.microsoft.com/office/drawing/2014/main" xmlns="" id="{84196B2B-A369-D8F2-8123-2FCB91BE35C8}"/>
              </a:ext>
            </a:extLst>
          </p:cNvPr>
          <p:cNvSpPr/>
          <p:nvPr/>
        </p:nvSpPr>
        <p:spPr>
          <a:xfrm>
            <a:off x="1977237" y="391311"/>
            <a:ext cx="8732066" cy="7349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Ознайомлення </a:t>
            </a:r>
            <a:r>
              <a:rPr lang="uk-UA" sz="3600" b="1" dirty="0">
                <a:solidFill>
                  <a:schemeClr val="bg1"/>
                </a:solidFill>
              </a:rPr>
              <a:t>із сутністю віднімання</a:t>
            </a:r>
          </a:p>
        </p:txBody>
      </p:sp>
      <p:sp>
        <p:nvSpPr>
          <p:cNvPr id="46" name="Прямокутник 8">
            <a:extLst>
              <a:ext uri="{FF2B5EF4-FFF2-40B4-BE49-F238E27FC236}">
                <a16:creationId xmlns:a16="http://schemas.microsoft.com/office/drawing/2014/main" xmlns="" id="{305FDBFF-42C9-7FB4-1074-85D6806681B4}"/>
              </a:ext>
            </a:extLst>
          </p:cNvPr>
          <p:cNvSpPr/>
          <p:nvPr/>
        </p:nvSpPr>
        <p:spPr>
          <a:xfrm>
            <a:off x="5003109" y="1502261"/>
            <a:ext cx="1189607" cy="6404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Прямокутник 22">
            <a:extLst>
              <a:ext uri="{FF2B5EF4-FFF2-40B4-BE49-F238E27FC236}">
                <a16:creationId xmlns:a16="http://schemas.microsoft.com/office/drawing/2014/main" xmlns="" id="{9D251FC5-51C0-A446-5E72-02E794606940}"/>
              </a:ext>
            </a:extLst>
          </p:cNvPr>
          <p:cNvSpPr/>
          <p:nvPr/>
        </p:nvSpPr>
        <p:spPr>
          <a:xfrm>
            <a:off x="6342939" y="1504315"/>
            <a:ext cx="1189607" cy="6404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Прямокутник 23">
            <a:extLst>
              <a:ext uri="{FF2B5EF4-FFF2-40B4-BE49-F238E27FC236}">
                <a16:creationId xmlns:a16="http://schemas.microsoft.com/office/drawing/2014/main" xmlns="" id="{52F6E0ED-7512-4FE2-8DA2-3DD1570E020C}"/>
              </a:ext>
            </a:extLst>
          </p:cNvPr>
          <p:cNvSpPr/>
          <p:nvPr/>
        </p:nvSpPr>
        <p:spPr>
          <a:xfrm>
            <a:off x="7658602" y="1504315"/>
            <a:ext cx="1189607" cy="6404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Прямокутник 24">
            <a:extLst>
              <a:ext uri="{FF2B5EF4-FFF2-40B4-BE49-F238E27FC236}">
                <a16:creationId xmlns:a16="http://schemas.microsoft.com/office/drawing/2014/main" xmlns="" id="{47FD47D3-810B-B4FD-0621-9D7F85C6F719}"/>
              </a:ext>
            </a:extLst>
          </p:cNvPr>
          <p:cNvSpPr/>
          <p:nvPr/>
        </p:nvSpPr>
        <p:spPr>
          <a:xfrm>
            <a:off x="8973385" y="1507152"/>
            <a:ext cx="1189607" cy="6404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Прямокутник 25">
            <a:extLst>
              <a:ext uri="{FF2B5EF4-FFF2-40B4-BE49-F238E27FC236}">
                <a16:creationId xmlns:a16="http://schemas.microsoft.com/office/drawing/2014/main" xmlns="" id="{9BDE1A77-82EC-6F06-E9ED-9204CCE4B2A3}"/>
              </a:ext>
            </a:extLst>
          </p:cNvPr>
          <p:cNvSpPr/>
          <p:nvPr/>
        </p:nvSpPr>
        <p:spPr>
          <a:xfrm>
            <a:off x="10197268" y="1498554"/>
            <a:ext cx="1189607" cy="6404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FFEA804-63FE-5E9A-66C8-E9DD8CF764DC}"/>
              </a:ext>
            </a:extLst>
          </p:cNvPr>
          <p:cNvSpPr txBox="1"/>
          <p:nvPr/>
        </p:nvSpPr>
        <p:spPr>
          <a:xfrm>
            <a:off x="7845578" y="2148610"/>
            <a:ext cx="70682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82DCDB04-58A3-CA0F-F27D-47AEF4ADC034}"/>
              </a:ext>
            </a:extLst>
          </p:cNvPr>
          <p:cNvSpPr/>
          <p:nvPr/>
        </p:nvSpPr>
        <p:spPr>
          <a:xfrm>
            <a:off x="224724" y="1335687"/>
            <a:ext cx="4710896" cy="122329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Порахуйте квадрати, відсунемо </a:t>
            </a:r>
            <a:r>
              <a:rPr lang="uk-UA" sz="2000" b="1" dirty="0">
                <a:solidFill>
                  <a:srgbClr val="7030A0"/>
                </a:solidFill>
              </a:rPr>
              <a:t>З квадрати. Скільки квадратів залишилося? Яку дію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ми робили: об'єднували чи вилучали?</a:t>
            </a:r>
          </a:p>
        </p:txBody>
      </p:sp>
      <p:sp>
        <p:nvSpPr>
          <p:cNvPr id="54" name="Прямокутник 12">
            <a:extLst>
              <a:ext uri="{FF2B5EF4-FFF2-40B4-BE49-F238E27FC236}">
                <a16:creationId xmlns:a16="http://schemas.microsoft.com/office/drawing/2014/main" xmlns="" id="{0B2F492D-3D6C-0A6A-9F2B-59AE8B7167E6}"/>
              </a:ext>
            </a:extLst>
          </p:cNvPr>
          <p:cNvSpPr/>
          <p:nvPr/>
        </p:nvSpPr>
        <p:spPr>
          <a:xfrm>
            <a:off x="4935620" y="3313691"/>
            <a:ext cx="791681" cy="802168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Прямокутник 30">
            <a:extLst>
              <a:ext uri="{FF2B5EF4-FFF2-40B4-BE49-F238E27FC236}">
                <a16:creationId xmlns:a16="http://schemas.microsoft.com/office/drawing/2014/main" xmlns="" id="{61E3408B-BAC4-FA02-8B6F-C9A04B8FCA8D}"/>
              </a:ext>
            </a:extLst>
          </p:cNvPr>
          <p:cNvSpPr/>
          <p:nvPr/>
        </p:nvSpPr>
        <p:spPr>
          <a:xfrm>
            <a:off x="6043517" y="3306234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Прямокутник 31">
            <a:extLst>
              <a:ext uri="{FF2B5EF4-FFF2-40B4-BE49-F238E27FC236}">
                <a16:creationId xmlns:a16="http://schemas.microsoft.com/office/drawing/2014/main" xmlns="" id="{13655666-70B6-5F73-5546-C3DC156A70C5}"/>
              </a:ext>
            </a:extLst>
          </p:cNvPr>
          <p:cNvSpPr/>
          <p:nvPr/>
        </p:nvSpPr>
        <p:spPr>
          <a:xfrm>
            <a:off x="7104110" y="3306234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Прямокутник 32">
            <a:extLst>
              <a:ext uri="{FF2B5EF4-FFF2-40B4-BE49-F238E27FC236}">
                <a16:creationId xmlns:a16="http://schemas.microsoft.com/office/drawing/2014/main" xmlns="" id="{F54EAB3F-A9E4-E1DF-37B1-25DC24761F00}"/>
              </a:ext>
            </a:extLst>
          </p:cNvPr>
          <p:cNvSpPr/>
          <p:nvPr/>
        </p:nvSpPr>
        <p:spPr>
          <a:xfrm>
            <a:off x="8156563" y="3306234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Прямокутник 33">
            <a:extLst>
              <a:ext uri="{FF2B5EF4-FFF2-40B4-BE49-F238E27FC236}">
                <a16:creationId xmlns:a16="http://schemas.microsoft.com/office/drawing/2014/main" xmlns="" id="{FE544F92-AA6A-0838-C958-C5CF76996952}"/>
              </a:ext>
            </a:extLst>
          </p:cNvPr>
          <p:cNvSpPr/>
          <p:nvPr/>
        </p:nvSpPr>
        <p:spPr>
          <a:xfrm>
            <a:off x="9172349" y="3306234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DCF46F-700F-5E8A-13A1-5D5434FF3C77}"/>
              </a:ext>
            </a:extLst>
          </p:cNvPr>
          <p:cNvSpPr txBox="1"/>
          <p:nvPr/>
        </p:nvSpPr>
        <p:spPr>
          <a:xfrm>
            <a:off x="7201256" y="4123316"/>
            <a:ext cx="59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85023D0-3CFB-5003-D52C-D3252F2231E8}"/>
              </a:ext>
            </a:extLst>
          </p:cNvPr>
          <p:cNvSpPr txBox="1"/>
          <p:nvPr/>
        </p:nvSpPr>
        <p:spPr>
          <a:xfrm>
            <a:off x="10410609" y="4169343"/>
            <a:ext cx="597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F032770-6C8B-7BC3-B034-6DE780CD2259}"/>
              </a:ext>
            </a:extLst>
          </p:cNvPr>
          <p:cNvSpPr txBox="1"/>
          <p:nvPr/>
        </p:nvSpPr>
        <p:spPr>
          <a:xfrm>
            <a:off x="7143523" y="4145157"/>
            <a:ext cx="71285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кутник 46">
            <a:extLst>
              <a:ext uri="{FF2B5EF4-FFF2-40B4-BE49-F238E27FC236}">
                <a16:creationId xmlns:a16="http://schemas.microsoft.com/office/drawing/2014/main" xmlns="" id="{EB89E136-9BD6-2390-B4F2-CB8222321832}"/>
              </a:ext>
            </a:extLst>
          </p:cNvPr>
          <p:cNvSpPr/>
          <p:nvPr/>
        </p:nvSpPr>
        <p:spPr>
          <a:xfrm>
            <a:off x="7037242" y="3128908"/>
            <a:ext cx="3699887" cy="1223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Прямокутник 45">
            <a:extLst>
              <a:ext uri="{FF2B5EF4-FFF2-40B4-BE49-F238E27FC236}">
                <a16:creationId xmlns:a16="http://schemas.microsoft.com/office/drawing/2014/main" xmlns="" id="{1176A120-6ECB-D553-0420-DD3146829C9F}"/>
              </a:ext>
            </a:extLst>
          </p:cNvPr>
          <p:cNvSpPr/>
          <p:nvPr/>
        </p:nvSpPr>
        <p:spPr>
          <a:xfrm>
            <a:off x="9079687" y="3309503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Прямокутник 47">
            <a:extLst>
              <a:ext uri="{FF2B5EF4-FFF2-40B4-BE49-F238E27FC236}">
                <a16:creationId xmlns:a16="http://schemas.microsoft.com/office/drawing/2014/main" xmlns="" id="{BBE0FB8C-08DF-31E1-F801-079C8BEFAF21}"/>
              </a:ext>
            </a:extLst>
          </p:cNvPr>
          <p:cNvSpPr/>
          <p:nvPr/>
        </p:nvSpPr>
        <p:spPr>
          <a:xfrm>
            <a:off x="10089077" y="3298777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Прямокутник 48">
            <a:extLst>
              <a:ext uri="{FF2B5EF4-FFF2-40B4-BE49-F238E27FC236}">
                <a16:creationId xmlns:a16="http://schemas.microsoft.com/office/drawing/2014/main" xmlns="" id="{809B8580-F4E5-00B9-F756-24DBFF4C80DF}"/>
              </a:ext>
            </a:extLst>
          </p:cNvPr>
          <p:cNvSpPr/>
          <p:nvPr/>
        </p:nvSpPr>
        <p:spPr>
          <a:xfrm>
            <a:off x="11108986" y="3306985"/>
            <a:ext cx="791681" cy="8170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Стрілка: вправо 14">
            <a:extLst>
              <a:ext uri="{FF2B5EF4-FFF2-40B4-BE49-F238E27FC236}">
                <a16:creationId xmlns:a16="http://schemas.microsoft.com/office/drawing/2014/main" xmlns="" id="{52DEB641-BD38-3D19-60CE-B79DD11D2BAE}"/>
              </a:ext>
            </a:extLst>
          </p:cNvPr>
          <p:cNvSpPr/>
          <p:nvPr/>
        </p:nvSpPr>
        <p:spPr>
          <a:xfrm>
            <a:off x="7606364" y="3583768"/>
            <a:ext cx="1027064" cy="3192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DF67DE6C-9A45-18A7-1B69-55CB5D04A724}"/>
              </a:ext>
            </a:extLst>
          </p:cNvPr>
          <p:cNvSpPr/>
          <p:nvPr/>
        </p:nvSpPr>
        <p:spPr>
          <a:xfrm>
            <a:off x="4891294" y="5208155"/>
            <a:ext cx="6814875" cy="899949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У математиці говорять, що вилучити означає відняти. </a:t>
            </a:r>
            <a:endParaRPr lang="uk-UA" sz="20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А </a:t>
            </a:r>
            <a:r>
              <a:rPr lang="uk-UA" sz="2000" b="1" dirty="0">
                <a:solidFill>
                  <a:srgbClr val="7030A0"/>
                </a:solidFill>
              </a:rPr>
              <a:t>щоб позначити це на письмі, </a:t>
            </a:r>
            <a:r>
              <a:rPr lang="uk-UA" sz="2000" b="1" dirty="0" smtClean="0">
                <a:solidFill>
                  <a:srgbClr val="7030A0"/>
                </a:solidFill>
              </a:rPr>
              <a:t>використовують </a:t>
            </a:r>
            <a:r>
              <a:rPr lang="uk-UA" sz="2000" b="1" dirty="0">
                <a:solidFill>
                  <a:srgbClr val="7030A0"/>
                </a:solidFill>
              </a:rPr>
              <a:t>знак «-».</a:t>
            </a:r>
          </a:p>
        </p:txBody>
      </p:sp>
    </p:spTree>
    <p:extLst>
      <p:ext uri="{BB962C8B-B14F-4D97-AF65-F5344CB8AC3E}">
        <p14:creationId xmlns:p14="http://schemas.microsoft.com/office/powerpoint/2010/main" val="33048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TextBox 25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692762" y="461276"/>
            <a:ext cx="8732066" cy="7072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451847" y="3106408"/>
            <a:ext cx="4976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188187" y="983848"/>
            <a:ext cx="2869890" cy="44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3634" y="1447896"/>
            <a:ext cx="596703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uk-UA" sz="2400" b="1" dirty="0">
                <a:solidFill>
                  <a:schemeClr val="bg1"/>
                </a:solidFill>
              </a:rPr>
              <a:t> ми будемо віднімати </a:t>
            </a:r>
            <a:r>
              <a:rPr lang="uk-UA" sz="2400" b="1" dirty="0" smtClean="0">
                <a:solidFill>
                  <a:schemeClr val="bg1"/>
                </a:solidFill>
              </a:rPr>
              <a:t>числа</a:t>
            </a:r>
            <a:r>
              <a:rPr lang="uk-UA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 допомогою </a:t>
            </a:r>
            <a:r>
              <a:rPr lang="uk-UA" sz="2400" b="1" dirty="0" err="1" smtClean="0">
                <a:solidFill>
                  <a:schemeClr val="bg1"/>
                </a:solidFill>
              </a:rPr>
              <a:t>знака</a:t>
            </a:r>
            <a:r>
              <a:rPr lang="uk-UA" sz="2400" b="1" dirty="0" smtClean="0">
                <a:solidFill>
                  <a:schemeClr val="bg1"/>
                </a:solidFill>
              </a:rPr>
              <a:t> «-</a:t>
            </a:r>
            <a:r>
              <a:rPr lang="ru-RU" sz="2400" b="1" dirty="0">
                <a:solidFill>
                  <a:schemeClr val="bg1"/>
                </a:solidFill>
              </a:rPr>
              <a:t>» </a:t>
            </a:r>
            <a:r>
              <a:rPr lang="uk-UA" sz="2400" b="1" dirty="0">
                <a:solidFill>
                  <a:schemeClr val="bg1"/>
                </a:solidFill>
              </a:rPr>
              <a:t>мінус.</a:t>
            </a:r>
          </a:p>
        </p:txBody>
      </p:sp>
      <p:cxnSp>
        <p:nvCxnSpPr>
          <p:cNvPr id="13" name="Пряма зі стрілкою 8">
            <a:extLst>
              <a:ext uri="{FF2B5EF4-FFF2-40B4-BE49-F238E27FC236}">
                <a16:creationId xmlns="" xmlns:a16="http://schemas.microsoft.com/office/drawing/2014/main" id="{EC2E814B-2AA1-4773-6577-869ADBB50700}"/>
              </a:ext>
            </a:extLst>
          </p:cNvPr>
          <p:cNvCxnSpPr>
            <a:cxnSpLocks/>
          </p:cNvCxnSpPr>
          <p:nvPr/>
        </p:nvCxnSpPr>
        <p:spPr>
          <a:xfrm>
            <a:off x="3225077" y="5690891"/>
            <a:ext cx="6948436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0">
            <a:extLst>
              <a:ext uri="{FF2B5EF4-FFF2-40B4-BE49-F238E27FC236}">
                <a16:creationId xmlns="" xmlns:a16="http://schemas.microsoft.com/office/drawing/2014/main" id="{98765C42-A02D-2375-A8E8-581AB5CD7EED}"/>
              </a:ext>
            </a:extLst>
          </p:cNvPr>
          <p:cNvCxnSpPr/>
          <p:nvPr/>
        </p:nvCxnSpPr>
        <p:spPr>
          <a:xfrm>
            <a:off x="3769469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47">
            <a:extLst>
              <a:ext uri="{FF2B5EF4-FFF2-40B4-BE49-F238E27FC236}">
                <a16:creationId xmlns="" xmlns:a16="http://schemas.microsoft.com/office/drawing/2014/main" id="{EEFB951B-8ADA-AAB1-786A-093DF4E846C7}"/>
              </a:ext>
            </a:extLst>
          </p:cNvPr>
          <p:cNvCxnSpPr/>
          <p:nvPr/>
        </p:nvCxnSpPr>
        <p:spPr>
          <a:xfrm>
            <a:off x="3225077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48">
            <a:extLst>
              <a:ext uri="{FF2B5EF4-FFF2-40B4-BE49-F238E27FC236}">
                <a16:creationId xmlns="" xmlns:a16="http://schemas.microsoft.com/office/drawing/2014/main" id="{0C914A49-8E52-2582-A0AD-151429C77D15}"/>
              </a:ext>
            </a:extLst>
          </p:cNvPr>
          <p:cNvCxnSpPr/>
          <p:nvPr/>
        </p:nvCxnSpPr>
        <p:spPr>
          <a:xfrm>
            <a:off x="4415974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49">
            <a:extLst>
              <a:ext uri="{FF2B5EF4-FFF2-40B4-BE49-F238E27FC236}">
                <a16:creationId xmlns="" xmlns:a16="http://schemas.microsoft.com/office/drawing/2014/main" id="{D73E95CA-402A-A70F-8C7D-519B76FED2A0}"/>
              </a:ext>
            </a:extLst>
          </p:cNvPr>
          <p:cNvCxnSpPr/>
          <p:nvPr/>
        </p:nvCxnSpPr>
        <p:spPr>
          <a:xfrm>
            <a:off x="5082180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50">
            <a:extLst>
              <a:ext uri="{FF2B5EF4-FFF2-40B4-BE49-F238E27FC236}">
                <a16:creationId xmlns="" xmlns:a16="http://schemas.microsoft.com/office/drawing/2014/main" id="{05F5C0E7-2FC9-798E-A82D-A211DCC73C53}"/>
              </a:ext>
            </a:extLst>
          </p:cNvPr>
          <p:cNvCxnSpPr/>
          <p:nvPr/>
        </p:nvCxnSpPr>
        <p:spPr>
          <a:xfrm>
            <a:off x="5735323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51">
            <a:extLst>
              <a:ext uri="{FF2B5EF4-FFF2-40B4-BE49-F238E27FC236}">
                <a16:creationId xmlns="" xmlns:a16="http://schemas.microsoft.com/office/drawing/2014/main" id="{FF4D6576-A531-63B6-4ED9-1D9AA113952C}"/>
              </a:ext>
            </a:extLst>
          </p:cNvPr>
          <p:cNvCxnSpPr/>
          <p:nvPr/>
        </p:nvCxnSpPr>
        <p:spPr>
          <a:xfrm>
            <a:off x="6358802" y="555051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52">
            <a:extLst>
              <a:ext uri="{FF2B5EF4-FFF2-40B4-BE49-F238E27FC236}">
                <a16:creationId xmlns="" xmlns:a16="http://schemas.microsoft.com/office/drawing/2014/main" id="{12FC097A-5176-8109-800A-2C471E17DFDE}"/>
              </a:ext>
            </a:extLst>
          </p:cNvPr>
          <p:cNvCxnSpPr/>
          <p:nvPr/>
        </p:nvCxnSpPr>
        <p:spPr>
          <a:xfrm>
            <a:off x="6937106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53">
            <a:extLst>
              <a:ext uri="{FF2B5EF4-FFF2-40B4-BE49-F238E27FC236}">
                <a16:creationId xmlns="" xmlns:a16="http://schemas.microsoft.com/office/drawing/2014/main" id="{FE719BA9-0592-35E8-82F2-94AFD6F3D619}"/>
              </a:ext>
            </a:extLst>
          </p:cNvPr>
          <p:cNvCxnSpPr/>
          <p:nvPr/>
        </p:nvCxnSpPr>
        <p:spPr>
          <a:xfrm>
            <a:off x="7603312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54">
            <a:extLst>
              <a:ext uri="{FF2B5EF4-FFF2-40B4-BE49-F238E27FC236}">
                <a16:creationId xmlns="" xmlns:a16="http://schemas.microsoft.com/office/drawing/2014/main" id="{92D6AB41-2807-2EA6-0880-8EC5241B4579}"/>
              </a:ext>
            </a:extLst>
          </p:cNvPr>
          <p:cNvCxnSpPr/>
          <p:nvPr/>
        </p:nvCxnSpPr>
        <p:spPr>
          <a:xfrm>
            <a:off x="8249924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55">
            <a:extLst>
              <a:ext uri="{FF2B5EF4-FFF2-40B4-BE49-F238E27FC236}">
                <a16:creationId xmlns="" xmlns:a16="http://schemas.microsoft.com/office/drawing/2014/main" id="{A180EF93-0D18-3DD8-986B-748ECF420102}"/>
              </a:ext>
            </a:extLst>
          </p:cNvPr>
          <p:cNvCxnSpPr/>
          <p:nvPr/>
        </p:nvCxnSpPr>
        <p:spPr>
          <a:xfrm>
            <a:off x="8916130" y="555328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02D0E0F-6CA4-BF02-823F-E0A9CD9605C9}"/>
              </a:ext>
            </a:extLst>
          </p:cNvPr>
          <p:cNvSpPr txBox="1"/>
          <p:nvPr/>
        </p:nvSpPr>
        <p:spPr>
          <a:xfrm>
            <a:off x="3021169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64953C0-3C71-8388-FFE7-15091E53005F}"/>
              </a:ext>
            </a:extLst>
          </p:cNvPr>
          <p:cNvSpPr txBox="1"/>
          <p:nvPr/>
        </p:nvSpPr>
        <p:spPr>
          <a:xfrm>
            <a:off x="3569173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2DA80F9-6666-70C9-9D82-744205D5551A}"/>
              </a:ext>
            </a:extLst>
          </p:cNvPr>
          <p:cNvSpPr txBox="1"/>
          <p:nvPr/>
        </p:nvSpPr>
        <p:spPr>
          <a:xfrm>
            <a:off x="4200439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E741AC7-B530-C83E-00DF-76F572A91E50}"/>
              </a:ext>
            </a:extLst>
          </p:cNvPr>
          <p:cNvSpPr txBox="1"/>
          <p:nvPr/>
        </p:nvSpPr>
        <p:spPr>
          <a:xfrm>
            <a:off x="4881755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331198E-357B-8B26-5617-28374945705F}"/>
              </a:ext>
            </a:extLst>
          </p:cNvPr>
          <p:cNvSpPr txBox="1"/>
          <p:nvPr/>
        </p:nvSpPr>
        <p:spPr>
          <a:xfrm>
            <a:off x="5534346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1D6BAB4-C898-750D-3EBC-05DB8E8379A7}"/>
              </a:ext>
            </a:extLst>
          </p:cNvPr>
          <p:cNvSpPr txBox="1"/>
          <p:nvPr/>
        </p:nvSpPr>
        <p:spPr>
          <a:xfrm>
            <a:off x="6149987" y="4774082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0111FF-E2CF-BDC4-C7DC-42885E533AFC}"/>
              </a:ext>
            </a:extLst>
          </p:cNvPr>
          <p:cNvSpPr txBox="1"/>
          <p:nvPr/>
        </p:nvSpPr>
        <p:spPr>
          <a:xfrm>
            <a:off x="6760758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34FE5CD-F8CC-6408-A966-5FE9E0B9EAA1}"/>
              </a:ext>
            </a:extLst>
          </p:cNvPr>
          <p:cNvSpPr txBox="1"/>
          <p:nvPr/>
        </p:nvSpPr>
        <p:spPr>
          <a:xfrm>
            <a:off x="7407369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18CC96-BB82-156C-143B-A7FBE6A3C546}"/>
              </a:ext>
            </a:extLst>
          </p:cNvPr>
          <p:cNvSpPr txBox="1"/>
          <p:nvPr/>
        </p:nvSpPr>
        <p:spPr>
          <a:xfrm>
            <a:off x="8060653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D758EF7-6798-2F38-4CC1-F2A134B9871D}"/>
              </a:ext>
            </a:extLst>
          </p:cNvPr>
          <p:cNvSpPr txBox="1"/>
          <p:nvPr/>
        </p:nvSpPr>
        <p:spPr>
          <a:xfrm>
            <a:off x="8726858" y="4781514"/>
            <a:ext cx="35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C2E9474-929D-44D6-6B92-07BA6301203A}"/>
              </a:ext>
            </a:extLst>
          </p:cNvPr>
          <p:cNvSpPr txBox="1"/>
          <p:nvPr/>
        </p:nvSpPr>
        <p:spPr>
          <a:xfrm>
            <a:off x="9249231" y="4778744"/>
            <a:ext cx="68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Пряма сполучна лінія 55">
            <a:extLst>
              <a:ext uri="{FF2B5EF4-FFF2-40B4-BE49-F238E27FC236}">
                <a16:creationId xmlns="" xmlns:a16="http://schemas.microsoft.com/office/drawing/2014/main" id="{A180EF93-0D18-3DD8-986B-748ECF420102}"/>
              </a:ext>
            </a:extLst>
          </p:cNvPr>
          <p:cNvCxnSpPr/>
          <p:nvPr/>
        </p:nvCxnSpPr>
        <p:spPr>
          <a:xfrm>
            <a:off x="9591042" y="5550517"/>
            <a:ext cx="0" cy="275208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 descr="D:\Картинки до тестів\Емоції Геметричні\images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2065"/>
          <a:stretch/>
        </p:blipFill>
        <p:spPr bwMode="auto">
          <a:xfrm>
            <a:off x="828762" y="1863395"/>
            <a:ext cx="1728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174305" y="2416889"/>
            <a:ext cx="570568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 числовим променем виконайте дії: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10 – 2, 9 – 5, 8 – 3, 7 – 4, 6 – 6.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 smtClean="0">
                <a:solidFill>
                  <a:schemeClr val="bg1"/>
                </a:solidFill>
              </a:rPr>
              <a:t>кроків </a:t>
            </a:r>
            <a:r>
              <a:rPr lang="uk-UA" sz="2400" b="1" dirty="0" smtClean="0">
                <a:solidFill>
                  <a:schemeClr val="bg1"/>
                </a:solidFill>
              </a:rPr>
              <a:t>між числами 10 і 7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між </a:t>
            </a:r>
            <a:r>
              <a:rPr lang="uk-UA" sz="2400" b="1" dirty="0" smtClean="0">
                <a:solidFill>
                  <a:schemeClr val="bg1"/>
                </a:solidFill>
              </a:rPr>
              <a:t>7 </a:t>
            </a:r>
            <a:r>
              <a:rPr lang="uk-UA" sz="2400" b="1" dirty="0" smtClean="0">
                <a:solidFill>
                  <a:schemeClr val="bg1"/>
                </a:solidFill>
              </a:rPr>
              <a:t>і </a:t>
            </a:r>
            <a:r>
              <a:rPr lang="uk-UA" sz="2400" b="1" dirty="0" smtClean="0">
                <a:solidFill>
                  <a:schemeClr val="bg1"/>
                </a:solidFill>
              </a:rPr>
              <a:t>4, від 4 до 9, від 10 до 6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7356</TotalTime>
  <Words>572</Words>
  <Application>Microsoft Office PowerPoint</Application>
  <PresentationFormat>Произвольный</PresentationFormat>
  <Paragraphs>146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669</cp:revision>
  <dcterms:created xsi:type="dcterms:W3CDTF">2018-01-05T16:38:53Z</dcterms:created>
  <dcterms:modified xsi:type="dcterms:W3CDTF">2023-11-06T19:37:11Z</dcterms:modified>
</cp:coreProperties>
</file>