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8" r:id="rId2"/>
    <p:sldId id="1555" r:id="rId3"/>
    <p:sldId id="1300" r:id="rId4"/>
    <p:sldId id="1316" r:id="rId5"/>
    <p:sldId id="1301" r:id="rId6"/>
    <p:sldId id="1545" r:id="rId7"/>
    <p:sldId id="1431" r:id="rId8"/>
    <p:sldId id="1546" r:id="rId9"/>
    <p:sldId id="1479" r:id="rId10"/>
    <p:sldId id="1516" r:id="rId11"/>
    <p:sldId id="1494" r:id="rId12"/>
    <p:sldId id="1553" r:id="rId13"/>
    <p:sldId id="1538" r:id="rId14"/>
    <p:sldId id="1536" r:id="rId15"/>
    <p:sldId id="1537" r:id="rId16"/>
    <p:sldId id="1547" r:id="rId17"/>
    <p:sldId id="1557" r:id="rId18"/>
    <p:sldId id="1548" r:id="rId19"/>
    <p:sldId id="1550" r:id="rId20"/>
    <p:sldId id="1549" r:id="rId21"/>
    <p:sldId id="1551" r:id="rId22"/>
    <p:sldId id="1554" r:id="rId23"/>
    <p:sldId id="155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DFF"/>
    <a:srgbClr val="FFB7FF"/>
    <a:srgbClr val="FF3399"/>
    <a:srgbClr val="CCFF66"/>
    <a:srgbClr val="FF99FF"/>
    <a:srgbClr val="ECDAB2"/>
    <a:srgbClr val="E6CEA0"/>
    <a:srgbClr val="354B80"/>
    <a:srgbClr val="CC85BB"/>
    <a:srgbClr val="99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Без стилю та сітки таблиці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0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2BE04B-0FEE-474E-98E3-E5C059B0E3D6}" type="datetimeFigureOut">
              <a:rPr lang="ru-RU" smtClean="0"/>
              <a:t>07.11.2023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8AAFC-F45B-4763-9C1F-8029DFCE03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94510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26D62-0A69-489C-AD8A-DBBB454FE69F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5242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41F5A-B942-463D-BFFB-A6C0BF2A95D9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6421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AF5CA3-AACC-4614-BF69-00E689DA5E5C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87561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457AFC-C01B-4F35-8E90-7CDC7BDC9F41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94456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057DF8-A1C4-4191-9BCE-6255C9741248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06469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EB527B-8C9A-436C-98CD-9931061FA41E}" type="datetime1">
              <a:rPr lang="uk-UA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30662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E2E25-D864-431C-9803-DC1DF816B3B2}" type="datetime1">
              <a:rPr lang="uk-UA" smtClean="0"/>
              <a:t>07.11.2023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9923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1627C-B8CA-44C8-AA80-F38F7E2DC942}" type="datetime1">
              <a:rPr lang="uk-UA" smtClean="0"/>
              <a:t>07.11.2023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105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78820F-613B-4084-A210-F6071CA8AA12}" type="datetime1">
              <a:rPr lang="uk-UA" smtClean="0"/>
              <a:t>07.11.2023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94996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F3D5AF-C886-45A1-B5DC-5A526CB61C15}" type="datetime1">
              <a:rPr lang="uk-UA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21218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3D2A21-8E22-4A57-9D96-C14531AB525D}" type="datetime1">
              <a:rPr lang="uk-UA" smtClean="0"/>
              <a:t>07.11.2023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1652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F2D6-4F70-474E-8189-F1C29A9FD449}" type="datetime1">
              <a:rPr lang="uk-UA" smtClean="0"/>
              <a:t>07.11.2023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2A2CC5-B2C6-4302-92FF-8C073FD1154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6108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13" Type="http://schemas.microsoft.com/office/2007/relationships/hdphoto" Target="../media/hdphoto10.wdp"/><Relationship Id="rId3" Type="http://schemas.microsoft.com/office/2007/relationships/hdphoto" Target="../media/hdphoto5.wdp"/><Relationship Id="rId7" Type="http://schemas.microsoft.com/office/2007/relationships/hdphoto" Target="../media/hdphoto7.wdp"/><Relationship Id="rId12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11" Type="http://schemas.microsoft.com/office/2007/relationships/hdphoto" Target="../media/hdphoto9.wdp"/><Relationship Id="rId5" Type="http://schemas.microsoft.com/office/2007/relationships/hdphoto" Target="../media/hdphoto6.wdp"/><Relationship Id="rId10" Type="http://schemas.openxmlformats.org/officeDocument/2006/relationships/image" Target="../media/image44.png"/><Relationship Id="rId4" Type="http://schemas.openxmlformats.org/officeDocument/2006/relationships/image" Target="../media/image41.png"/><Relationship Id="rId9" Type="http://schemas.microsoft.com/office/2007/relationships/hdphoto" Target="../media/hdphoto8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53.gif"/><Relationship Id="rId4" Type="http://schemas.openxmlformats.org/officeDocument/2006/relationships/image" Target="../media/image5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7" Type="http://schemas.openxmlformats.org/officeDocument/2006/relationships/image" Target="../media/image5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47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microsoft.com/office/2007/relationships/hdphoto" Target="../media/hdphoto1.wdp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3" Type="http://schemas.openxmlformats.org/officeDocument/2006/relationships/image" Target="../media/image13.gif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microsoft.com/office/2007/relationships/hdphoto" Target="../media/hdphoto4.wdp"/><Relationship Id="rId4" Type="http://schemas.openxmlformats.org/officeDocument/2006/relationships/image" Target="../media/image3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C17A8A23-690A-E4F8-8ED3-AF0636624CB4}"/>
              </a:ext>
            </a:extLst>
          </p:cNvPr>
          <p:cNvSpPr txBox="1"/>
          <p:nvPr/>
        </p:nvSpPr>
        <p:spPr>
          <a:xfrm>
            <a:off x="1548000" y="4799405"/>
            <a:ext cx="8925018" cy="923330"/>
          </a:xfrm>
          <a:prstGeom prst="rect">
            <a:avLst/>
          </a:prstGeom>
          <a:solidFill>
            <a:srgbClr val="7030A0"/>
          </a:solidFill>
        </p:spPr>
        <p:txBody>
          <a:bodyPr wrap="square" rtlCol="0">
            <a:spAutoFit/>
          </a:bodyPr>
          <a:lstStyle/>
          <a:p>
            <a:pPr algn="ctr"/>
            <a:r>
              <a:rPr lang="uk-UA" sz="5400" b="1" dirty="0">
                <a:solidFill>
                  <a:schemeClr val="bg1"/>
                </a:solidFill>
              </a:rPr>
              <a:t>Число і цифра 0</a:t>
            </a:r>
            <a:endParaRPr lang="x-none" sz="54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Картинки до тестів\!!!!!!Эсмира\OIG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" t="6636" r="7086" b="5276"/>
          <a:stretch/>
        </p:blipFill>
        <p:spPr bwMode="auto">
          <a:xfrm>
            <a:off x="1548000" y="981220"/>
            <a:ext cx="3348000" cy="3204000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33354" y="1909564"/>
            <a:ext cx="3450800" cy="1736646"/>
          </a:xfrm>
          <a:prstGeom prst="roundRect">
            <a:avLst/>
          </a:prstGeom>
          <a:solidFill>
            <a:srgbClr val="7030A0"/>
          </a:solidFill>
          <a:ln w="19050">
            <a:solidFill>
              <a:schemeClr val="bg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Математика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1 клас</a:t>
            </a:r>
          </a:p>
          <a:p>
            <a:pPr algn="ctr"/>
            <a:r>
              <a:rPr lang="uk-UA" sz="3200" b="1" dirty="0" smtClean="0">
                <a:solidFill>
                  <a:schemeClr val="bg1"/>
                </a:solidFill>
              </a:rPr>
              <a:t>Урок </a:t>
            </a:r>
            <a:r>
              <a:rPr lang="en-US" sz="3200" b="1" dirty="0" smtClean="0">
                <a:solidFill>
                  <a:schemeClr val="bg1"/>
                </a:solidFill>
              </a:rPr>
              <a:t>34</a:t>
            </a:r>
            <a:endParaRPr lang="uk-UA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57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0" name="TextBox 49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66" name="TextBox 65">
            <a:extLst>
              <a:ext uri="{FF2B5EF4-FFF2-40B4-BE49-F238E27FC236}">
                <a16:creationId xmlns="" xmlns:a16="http://schemas.microsoft.com/office/drawing/2014/main" id="{D4D7CF39-3D81-1C83-97C0-C7E6392B4679}"/>
              </a:ext>
            </a:extLst>
          </p:cNvPr>
          <p:cNvSpPr txBox="1"/>
          <p:nvPr/>
        </p:nvSpPr>
        <p:spPr>
          <a:xfrm>
            <a:off x="2156266" y="1215256"/>
            <a:ext cx="6841163" cy="6843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285750" indent="-285750" algn="ctr">
              <a:buFont typeface="Wingdings" panose="05000000000000000000" pitchFamily="2" charset="2"/>
              <a:buChar char="v"/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marL="0" indent="0">
              <a:buNone/>
            </a:pPr>
            <a:r>
              <a:rPr lang="ru-RU" dirty="0"/>
              <a:t>Опиши </a:t>
            </a:r>
            <a:r>
              <a:rPr lang="ru-RU" dirty="0" err="1"/>
              <a:t>ситуацію</a:t>
            </a:r>
            <a:r>
              <a:rPr lang="ru-RU" dirty="0"/>
              <a:t>. </a:t>
            </a: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пташенят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у </a:t>
            </a:r>
            <a:r>
              <a:rPr lang="ru-RU" dirty="0" err="1"/>
              <a:t>гніздечку</a:t>
            </a:r>
            <a:r>
              <a:rPr lang="ru-RU" dirty="0"/>
              <a:t>? </a:t>
            </a:r>
          </a:p>
          <a:p>
            <a:pPr marL="0" indent="0">
              <a:buNone/>
            </a:pPr>
            <a:r>
              <a:rPr lang="ru-RU" dirty="0" err="1"/>
              <a:t>Скільки</a:t>
            </a:r>
            <a:r>
              <a:rPr lang="ru-RU" dirty="0"/>
              <a:t> </a:t>
            </a:r>
            <a:r>
              <a:rPr lang="ru-RU" dirty="0" err="1"/>
              <a:t>залишилося</a:t>
            </a:r>
            <a:r>
              <a:rPr lang="ru-RU" dirty="0"/>
              <a:t>? Як </a:t>
            </a:r>
            <a:r>
              <a:rPr lang="ru-RU" dirty="0" err="1"/>
              <a:t>утворюється</a:t>
            </a:r>
            <a:r>
              <a:rPr lang="ru-RU" dirty="0"/>
              <a:t> число 0?</a:t>
            </a:r>
            <a:endParaRPr lang="uk-UA" dirty="0"/>
          </a:p>
        </p:txBody>
      </p:sp>
      <p:sp>
        <p:nvSpPr>
          <p:cNvPr id="21" name="Хмара 44">
            <a:extLst>
              <a:ext uri="{FF2B5EF4-FFF2-40B4-BE49-F238E27FC236}">
                <a16:creationId xmlns="" xmlns:a16="http://schemas.microsoft.com/office/drawing/2014/main" id="{8A007054-532F-7827-DEBE-A453FDEA6AF7}"/>
              </a:ext>
            </a:extLst>
          </p:cNvPr>
          <p:cNvSpPr/>
          <p:nvPr/>
        </p:nvSpPr>
        <p:spPr>
          <a:xfrm>
            <a:off x="6893333" y="2087358"/>
            <a:ext cx="5086124" cy="3490712"/>
          </a:xfrm>
          <a:prstGeom prst="cloud">
            <a:avLst/>
          </a:prstGeom>
          <a:noFill/>
          <a:ln w="38100">
            <a:solidFill>
              <a:srgbClr val="66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22" name="Хмара 43">
            <a:extLst>
              <a:ext uri="{FF2B5EF4-FFF2-40B4-BE49-F238E27FC236}">
                <a16:creationId xmlns="" xmlns:a16="http://schemas.microsoft.com/office/drawing/2014/main" id="{750080FA-4164-CD41-7D64-816658CC5C00}"/>
              </a:ext>
            </a:extLst>
          </p:cNvPr>
          <p:cNvSpPr/>
          <p:nvPr/>
        </p:nvSpPr>
        <p:spPr>
          <a:xfrm>
            <a:off x="135699" y="2054918"/>
            <a:ext cx="5441149" cy="3376281"/>
          </a:xfrm>
          <a:prstGeom prst="cloud">
            <a:avLst/>
          </a:prstGeom>
          <a:noFill/>
          <a:ln w="38100">
            <a:solidFill>
              <a:srgbClr val="66CC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3" name="Picture 2" descr="Пустое птичье гнездо из веток на ветке дерева с листьями, изолированными на  белом фоне | Премиум векторы">
            <a:extLst>
              <a:ext uri="{FF2B5EF4-FFF2-40B4-BE49-F238E27FC236}">
                <a16:creationId xmlns="" xmlns:a16="http://schemas.microsoft.com/office/drawing/2014/main" id="{ADC82B58-8356-4B7C-D866-FEA0686B81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450" r="99600">
                        <a14:foregroundMark x1="28700" y1="60300" x2="28700" y2="60300"/>
                        <a14:foregroundMark x1="18350" y1="52950" x2="18350" y2="52950"/>
                        <a14:foregroundMark x1="19250" y1="56700" x2="19250" y2="56700"/>
                        <a14:foregroundMark x1="30750" y1="40650" x2="30750" y2="40650"/>
                        <a14:foregroundMark x1="33350" y1="34450" x2="33350" y2="34450"/>
                        <a14:foregroundMark x1="34650" y1="25900" x2="34650" y2="25900"/>
                        <a14:foregroundMark x1="26600" y1="20950" x2="26600" y2="20950"/>
                        <a14:foregroundMark x1="25050" y1="30150" x2="25050" y2="30150"/>
                        <a14:foregroundMark x1="65700" y1="42350" x2="65700" y2="42350"/>
                        <a14:foregroundMark x1="72850" y1="34300" x2="72850" y2="34300"/>
                        <a14:foregroundMark x1="84850" y1="46100" x2="84850" y2="46100"/>
                        <a14:foregroundMark x1="87600" y1="41800" x2="87600" y2="41800"/>
                        <a14:foregroundMark x1="91850" y1="41400" x2="91850" y2="41400"/>
                        <a14:foregroundMark x1="88600" y1="53450" x2="88600" y2="53450"/>
                        <a14:foregroundMark x1="82300" y1="64700" x2="82300" y2="64700"/>
                        <a14:foregroundMark x1="85750" y1="70950" x2="85750" y2="70950"/>
                        <a14:foregroundMark x1="65950" y1="70800" x2="65950" y2="70800"/>
                        <a14:foregroundMark x1="29350" y1="62400" x2="29350" y2="62400"/>
                        <a14:foregroundMark x1="28700" y1="62800" x2="28700" y2="62800"/>
                        <a14:foregroundMark x1="26600" y1="18900" x2="26600" y2="1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171" y="1454658"/>
            <a:ext cx="3801710" cy="378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Прямокутник: округлені кути 24">
            <a:extLst>
              <a:ext uri="{FF2B5EF4-FFF2-40B4-BE49-F238E27FC236}">
                <a16:creationId xmlns="" xmlns:a16="http://schemas.microsoft.com/office/drawing/2014/main" id="{04AF6E45-859D-7CA6-CC77-398F20359146}"/>
              </a:ext>
            </a:extLst>
          </p:cNvPr>
          <p:cNvSpPr/>
          <p:nvPr/>
        </p:nvSpPr>
        <p:spPr>
          <a:xfrm>
            <a:off x="6839025" y="2935916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25">
            <a:extLst>
              <a:ext uri="{FF2B5EF4-FFF2-40B4-BE49-F238E27FC236}">
                <a16:creationId xmlns="" xmlns:a16="http://schemas.microsoft.com/office/drawing/2014/main" id="{DB4AB25E-9EDC-1E66-F0DC-3B356572F531}"/>
              </a:ext>
            </a:extLst>
          </p:cNvPr>
          <p:cNvSpPr/>
          <p:nvPr/>
        </p:nvSpPr>
        <p:spPr>
          <a:xfrm>
            <a:off x="4450989" y="2935916"/>
            <a:ext cx="806834" cy="84337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26">
            <a:extLst>
              <a:ext uri="{FF2B5EF4-FFF2-40B4-BE49-F238E27FC236}">
                <a16:creationId xmlns="" xmlns:a16="http://schemas.microsoft.com/office/drawing/2014/main" id="{05C8DA29-065D-A1B6-208A-CC6ADEEBD1A6}"/>
              </a:ext>
            </a:extLst>
          </p:cNvPr>
          <p:cNvSpPr/>
          <p:nvPr/>
        </p:nvSpPr>
        <p:spPr>
          <a:xfrm>
            <a:off x="3848442" y="5177067"/>
            <a:ext cx="4495116" cy="1256192"/>
          </a:xfrm>
          <a:prstGeom prst="roundRect">
            <a:avLst/>
          </a:prstGeom>
          <a:gradFill flip="none" rotWithShape="1">
            <a:gsLst>
              <a:gs pos="0">
                <a:srgbClr val="FFC000">
                  <a:tint val="66000"/>
                  <a:satMod val="160000"/>
                </a:srgbClr>
              </a:gs>
              <a:gs pos="50000">
                <a:srgbClr val="FFC000">
                  <a:tint val="44500"/>
                  <a:satMod val="160000"/>
                </a:srgbClr>
              </a:gs>
              <a:gs pos="100000">
                <a:srgbClr val="FFC00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 – 4 = 0</a:t>
            </a:r>
          </a:p>
        </p:txBody>
      </p:sp>
      <p:pic>
        <p:nvPicPr>
          <p:cNvPr id="27" name="Picture 2" descr="Пустое птичье гнездо из веток на ветке дерева с листьями, изолированными на  белом фоне | Премиум векторы">
            <a:extLst>
              <a:ext uri="{FF2B5EF4-FFF2-40B4-BE49-F238E27FC236}">
                <a16:creationId xmlns="" xmlns:a16="http://schemas.microsoft.com/office/drawing/2014/main" id="{6B528D5A-0633-2DF7-F91E-A72A6AABB7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0" b="90000" l="450" r="99600">
                        <a14:foregroundMark x1="28700" y1="60300" x2="28700" y2="60300"/>
                        <a14:foregroundMark x1="18350" y1="52950" x2="18350" y2="52950"/>
                        <a14:foregroundMark x1="19250" y1="56700" x2="19250" y2="56700"/>
                        <a14:foregroundMark x1="30750" y1="40650" x2="30750" y2="40650"/>
                        <a14:foregroundMark x1="33350" y1="34450" x2="33350" y2="34450"/>
                        <a14:foregroundMark x1="34650" y1="25900" x2="34650" y2="25900"/>
                        <a14:foregroundMark x1="26600" y1="20950" x2="26600" y2="20950"/>
                        <a14:foregroundMark x1="25050" y1="30150" x2="25050" y2="30150"/>
                        <a14:foregroundMark x1="65700" y1="42350" x2="65700" y2="42350"/>
                        <a14:foregroundMark x1="72850" y1="34300" x2="72850" y2="34300"/>
                        <a14:foregroundMark x1="84850" y1="46100" x2="84850" y2="46100"/>
                        <a14:foregroundMark x1="87600" y1="41800" x2="87600" y2="41800"/>
                        <a14:foregroundMark x1="91850" y1="41400" x2="91850" y2="41400"/>
                        <a14:foregroundMark x1="88600" y1="53450" x2="88600" y2="53450"/>
                        <a14:foregroundMark x1="82300" y1="64700" x2="82300" y2="64700"/>
                        <a14:foregroundMark x1="85750" y1="70950" x2="85750" y2="70950"/>
                        <a14:foregroundMark x1="65950" y1="70800" x2="65950" y2="70800"/>
                        <a14:foregroundMark x1="29350" y1="62400" x2="29350" y2="62400"/>
                        <a14:foregroundMark x1="28700" y1="62800" x2="28700" y2="62800"/>
                        <a14:foregroundMark x1="26600" y1="18900" x2="26600" y2="189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711" y="1066914"/>
            <a:ext cx="4060619" cy="4060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6FD47628-EBB7-0E6A-35DC-F51A97449FA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20505583">
            <a:off x="11046369" y="2828932"/>
            <a:ext cx="988225" cy="7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FA52506D-A9CA-0A37-6172-AA322B6133B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20319825" flipH="1">
            <a:off x="2407577" y="2611553"/>
            <a:ext cx="812579" cy="8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542A630B-2EFA-527F-CC2E-25828799449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-59" b="2867"/>
          <a:stretch/>
        </p:blipFill>
        <p:spPr bwMode="auto">
          <a:xfrm rot="20319825" flipH="1">
            <a:off x="1617723" y="2168297"/>
            <a:ext cx="1147618" cy="11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B53781E8-6293-0806-7A0D-C7B9BA1508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-59" b="2867"/>
          <a:stretch/>
        </p:blipFill>
        <p:spPr bwMode="auto">
          <a:xfrm rot="20319825" flipH="1">
            <a:off x="1216072" y="2444820"/>
            <a:ext cx="1147618" cy="1128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56503082-73D1-045D-3EEE-02F5DC088ED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9972" b="98777" l="9898" r="100000">
                        <a14:foregroundMark x1="58315" y1="47028" x2="58315" y2="47028"/>
                        <a14:foregroundMark x1="60475" y1="49096" x2="60475" y2="4909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1633" t="26942" r="16998" b="19576"/>
          <a:stretch/>
        </p:blipFill>
        <p:spPr bwMode="auto">
          <a:xfrm rot="20893070" flipH="1">
            <a:off x="1966656" y="2657628"/>
            <a:ext cx="796647" cy="860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трілка: вправо 42">
            <a:extLst>
              <a:ext uri="{FF2B5EF4-FFF2-40B4-BE49-F238E27FC236}">
                <a16:creationId xmlns="" xmlns:a16="http://schemas.microsoft.com/office/drawing/2014/main" id="{219DA916-93F7-2AB7-2669-D92E58946537}"/>
              </a:ext>
            </a:extLst>
          </p:cNvPr>
          <p:cNvSpPr/>
          <p:nvPr/>
        </p:nvSpPr>
        <p:spPr>
          <a:xfrm>
            <a:off x="5760994" y="3210640"/>
            <a:ext cx="670012" cy="384208"/>
          </a:xfrm>
          <a:prstGeom prst="rightArrow">
            <a:avLst/>
          </a:prstGeom>
          <a:solidFill>
            <a:srgbClr val="FFC00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4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8B4FA38D-7C1B-DD1B-1880-1F4969567BF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19660200">
            <a:off x="10556613" y="2236042"/>
            <a:ext cx="1111091" cy="799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C0A8233F-E25B-37D2-0B5E-3D46C058A6C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20505583">
            <a:off x="9857103" y="2036589"/>
            <a:ext cx="988225" cy="7108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6" descr="Рисунок птички - Детские - Картинки PNG - Галерейка">
            <a:extLst>
              <a:ext uri="{FF2B5EF4-FFF2-40B4-BE49-F238E27FC236}">
                <a16:creationId xmlns="" xmlns:a16="http://schemas.microsoft.com/office/drawing/2014/main" id="{8EE003A9-9A35-CE4E-E57F-DA8F14DC2B9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55127" l="236" r="65515">
                        <a14:foregroundMark x1="17518" y1="41486" x2="17518" y2="41486"/>
                        <a14:foregroundMark x1="18303" y1="43180" x2="18303" y2="43180"/>
                        <a14:foregroundMark x1="52082" y1="21543" x2="52082" y2="21543"/>
                        <a14:foregroundMark x1="21367" y1="48354" x2="21367" y2="48354"/>
                        <a14:foregroundMark x1="21681" y1="46284" x2="21681" y2="46284"/>
                        <a14:foregroundMark x1="15318" y1="40357" x2="15318" y2="40357"/>
                        <a14:foregroundMark x1="15947" y1="40546" x2="15947" y2="4054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37831" b="46447"/>
          <a:stretch/>
        </p:blipFill>
        <p:spPr bwMode="auto">
          <a:xfrm rot="20505583">
            <a:off x="8846434" y="2033980"/>
            <a:ext cx="1299092" cy="9345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20109" y="463353"/>
            <a:ext cx="8732066" cy="711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Число 0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38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024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26" grpId="0" animBg="1"/>
      <p:bldP spid="3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Прямоугольник 9">
            <a:extLst>
              <a:ext uri="{FF2B5EF4-FFF2-40B4-BE49-F238E27FC236}">
                <a16:creationId xmlns="" xmlns:a16="http://schemas.microsoft.com/office/drawing/2014/main" id="{78B165D3-4A64-CCD0-C2DD-F25F68B0BE9F}"/>
              </a:ext>
            </a:extLst>
          </p:cNvPr>
          <p:cNvSpPr/>
          <p:nvPr/>
        </p:nvSpPr>
        <p:spPr>
          <a:xfrm>
            <a:off x="1909679" y="396777"/>
            <a:ext cx="8732066" cy="8410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Запам’ятай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2604655" y="1384085"/>
            <a:ext cx="5937179" cy="2050491"/>
          </a:xfrm>
          <a:prstGeom prst="roundRect">
            <a:avLst/>
          </a:prstGeom>
          <a:gradFill flip="none" rotWithShape="1">
            <a:gsLst>
              <a:gs pos="0">
                <a:schemeClr val="accent4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accent4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accent4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  <a:ln w="38100">
            <a:solidFill>
              <a:srgbClr val="FF0000"/>
            </a:solidFill>
          </a:ln>
          <a:effectLst>
            <a:glow rad="228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Віднімаючи однакові числа, дістаємо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нуль</a:t>
            </a:r>
            <a:r>
              <a:rPr lang="uk-UA" sz="3200" b="1" dirty="0">
                <a:solidFill>
                  <a:schemeClr val="tx2">
                    <a:lumMod val="50000"/>
                  </a:schemeClr>
                </a:solidFill>
              </a:rPr>
              <a:t>.</a:t>
            </a:r>
          </a:p>
          <a:p>
            <a:pPr algn="ctr"/>
            <a:endParaRPr lang="uk-UA" sz="3200" b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87078A9D-C134-2046-044E-9B345F4B37D7}"/>
              </a:ext>
            </a:extLst>
          </p:cNvPr>
          <p:cNvSpPr txBox="1"/>
          <p:nvPr/>
        </p:nvSpPr>
        <p:spPr>
          <a:xfrm>
            <a:off x="3844836" y="2642927"/>
            <a:ext cx="3093345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chemeClr val="tx2">
                    <a:lumMod val="50000"/>
                  </a:schemeClr>
                </a:solidFill>
              </a:rPr>
              <a:t>4 – 4 =</a:t>
            </a:r>
            <a:r>
              <a:rPr lang="uk-UA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0</a:t>
            </a: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2"/>
          <a:srcRect l="78677" b="10121"/>
          <a:stretch/>
        </p:blipFill>
        <p:spPr>
          <a:xfrm>
            <a:off x="10323789" y="1063868"/>
            <a:ext cx="1723288" cy="5716627"/>
          </a:xfrm>
          <a:prstGeom prst="rect">
            <a:avLst/>
          </a:prstGeom>
        </p:spPr>
      </p:pic>
      <p:cxnSp>
        <p:nvCxnSpPr>
          <p:cNvPr id="3" name="Прямая соединительная линия 2"/>
          <p:cNvCxnSpPr/>
          <p:nvPr/>
        </p:nvCxnSpPr>
        <p:spPr>
          <a:xfrm flipV="1">
            <a:off x="3080423" y="5908031"/>
            <a:ext cx="6890327" cy="2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V="1">
            <a:off x="3080423" y="5739469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V="1">
            <a:off x="3722350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единительная линия 27"/>
          <p:cNvCxnSpPr/>
          <p:nvPr/>
        </p:nvCxnSpPr>
        <p:spPr>
          <a:xfrm flipV="1">
            <a:off x="4320248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V="1">
            <a:off x="4895055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5492953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 flipV="1">
            <a:off x="6037585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 flipV="1">
            <a:off x="6635483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7210290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flipV="1">
            <a:off x="7808188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V="1">
            <a:off x="8369904" y="5739468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 flipV="1">
            <a:off x="8920584" y="5739469"/>
            <a:ext cx="4618" cy="337127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923405" y="6076595"/>
            <a:ext cx="72597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/>
              <a:t>0    1     2    3    4    5    6    7    8    9  10 </a:t>
            </a:r>
          </a:p>
        </p:txBody>
      </p:sp>
      <p:sp>
        <p:nvSpPr>
          <p:cNvPr id="26" name="Дуга 25"/>
          <p:cNvSpPr/>
          <p:nvPr/>
        </p:nvSpPr>
        <p:spPr>
          <a:xfrm>
            <a:off x="2984654" y="5284669"/>
            <a:ext cx="2523366" cy="579535"/>
          </a:xfrm>
          <a:prstGeom prst="arc">
            <a:avLst>
              <a:gd name="adj1" fmla="val 11210842"/>
              <a:gd name="adj2" fmla="val 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8" name="Прямая соединительная линия 57"/>
          <p:cNvCxnSpPr/>
          <p:nvPr/>
        </p:nvCxnSpPr>
        <p:spPr>
          <a:xfrm flipV="1">
            <a:off x="3105667" y="5226874"/>
            <a:ext cx="253393" cy="226361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/>
          <p:cNvCxnSpPr>
            <a:stCxn id="26" idx="0"/>
          </p:cNvCxnSpPr>
          <p:nvPr/>
        </p:nvCxnSpPr>
        <p:spPr>
          <a:xfrm>
            <a:off x="3128257" y="5440176"/>
            <a:ext cx="303984" cy="56886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43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555905" y="2169355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559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кутник: округлені кути 7">
            <a:extLst>
              <a:ext uri="{FF2B5EF4-FFF2-40B4-BE49-F238E27FC236}">
                <a16:creationId xmlns="" xmlns:a16="http://schemas.microsoft.com/office/drawing/2014/main" id="{9DF42658-94A4-8E73-AA30-5C4154C6011C}"/>
              </a:ext>
            </a:extLst>
          </p:cNvPr>
          <p:cNvSpPr/>
          <p:nvPr/>
        </p:nvSpPr>
        <p:spPr>
          <a:xfrm>
            <a:off x="3355596" y="2191940"/>
            <a:ext cx="2996635" cy="2073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3545012" y="2410842"/>
            <a:ext cx="19622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8 – 8 =</a:t>
            </a:r>
          </a:p>
        </p:txBody>
      </p:sp>
      <p:sp>
        <p:nvSpPr>
          <p:cNvPr id="11" name="Прямокутник: округлені кути 9">
            <a:extLst>
              <a:ext uri="{FF2B5EF4-FFF2-40B4-BE49-F238E27FC236}">
                <a16:creationId xmlns="" xmlns:a16="http://schemas.microsoft.com/office/drawing/2014/main" id="{139F5148-8AF0-4E5F-93A5-68261576A539}"/>
              </a:ext>
            </a:extLst>
          </p:cNvPr>
          <p:cNvSpPr/>
          <p:nvPr/>
        </p:nvSpPr>
        <p:spPr>
          <a:xfrm>
            <a:off x="5389128" y="2503526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5D115835-35DE-A34D-ABAD-E55F97D86C7E}"/>
              </a:ext>
            </a:extLst>
          </p:cNvPr>
          <p:cNvSpPr txBox="1"/>
          <p:nvPr/>
        </p:nvSpPr>
        <p:spPr>
          <a:xfrm>
            <a:off x="3545012" y="3340119"/>
            <a:ext cx="280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9 –     = 0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кутник: округлені кути 11">
            <a:extLst>
              <a:ext uri="{FF2B5EF4-FFF2-40B4-BE49-F238E27FC236}">
                <a16:creationId xmlns="" xmlns:a16="http://schemas.microsoft.com/office/drawing/2014/main" id="{50228E35-1205-0473-44FD-9973112CB81A}"/>
              </a:ext>
            </a:extLst>
          </p:cNvPr>
          <p:cNvSpPr/>
          <p:nvPr/>
        </p:nvSpPr>
        <p:spPr>
          <a:xfrm>
            <a:off x="4466670" y="3451456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4" name="Прямокутник: округлені кути 13">
            <a:extLst>
              <a:ext uri="{FF2B5EF4-FFF2-40B4-BE49-F238E27FC236}">
                <a16:creationId xmlns="" xmlns:a16="http://schemas.microsoft.com/office/drawing/2014/main" id="{14B3A795-C0C1-3390-155A-E23567E49207}"/>
              </a:ext>
            </a:extLst>
          </p:cNvPr>
          <p:cNvSpPr/>
          <p:nvPr/>
        </p:nvSpPr>
        <p:spPr>
          <a:xfrm>
            <a:off x="8532867" y="2191940"/>
            <a:ext cx="2996635" cy="2073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C0A512F4-7F43-0472-404D-8EDF0828D8FF}"/>
              </a:ext>
            </a:extLst>
          </p:cNvPr>
          <p:cNvSpPr txBox="1"/>
          <p:nvPr/>
        </p:nvSpPr>
        <p:spPr>
          <a:xfrm>
            <a:off x="8797697" y="2378395"/>
            <a:ext cx="280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4 –     = 0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Прямокутник: округлені кути 15">
            <a:extLst>
              <a:ext uri="{FF2B5EF4-FFF2-40B4-BE49-F238E27FC236}">
                <a16:creationId xmlns="" xmlns:a16="http://schemas.microsoft.com/office/drawing/2014/main" id="{43C8120D-47E0-D844-6DD1-8F94AA4A1A92}"/>
              </a:ext>
            </a:extLst>
          </p:cNvPr>
          <p:cNvSpPr/>
          <p:nvPr/>
        </p:nvSpPr>
        <p:spPr>
          <a:xfrm>
            <a:off x="9739189" y="2471079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13EB1877-BC6C-C6F6-C801-D1964A30EEDA}"/>
              </a:ext>
            </a:extLst>
          </p:cNvPr>
          <p:cNvSpPr txBox="1"/>
          <p:nvPr/>
        </p:nvSpPr>
        <p:spPr>
          <a:xfrm>
            <a:off x="8797697" y="3311889"/>
            <a:ext cx="23194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– 7 = 0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рямокутник: округлені кути 18">
            <a:extLst>
              <a:ext uri="{FF2B5EF4-FFF2-40B4-BE49-F238E27FC236}">
                <a16:creationId xmlns="" xmlns:a16="http://schemas.microsoft.com/office/drawing/2014/main" id="{61CA5F89-1280-164C-01CA-B32E729420B5}"/>
              </a:ext>
            </a:extLst>
          </p:cNvPr>
          <p:cNvSpPr/>
          <p:nvPr/>
        </p:nvSpPr>
        <p:spPr>
          <a:xfrm>
            <a:off x="8797697" y="3436594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19" name="Прямокутник: округлені кути 19">
            <a:extLst>
              <a:ext uri="{FF2B5EF4-FFF2-40B4-BE49-F238E27FC236}">
                <a16:creationId xmlns="" xmlns:a16="http://schemas.microsoft.com/office/drawing/2014/main" id="{81B36D60-81DC-60DC-B0EE-2182861D4100}"/>
              </a:ext>
            </a:extLst>
          </p:cNvPr>
          <p:cNvSpPr/>
          <p:nvPr/>
        </p:nvSpPr>
        <p:spPr>
          <a:xfrm>
            <a:off x="5939911" y="4484367"/>
            <a:ext cx="2996635" cy="207352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29F2715E-B346-341C-E56B-699A6C143836}"/>
              </a:ext>
            </a:extLst>
          </p:cNvPr>
          <p:cNvSpPr txBox="1"/>
          <p:nvPr/>
        </p:nvSpPr>
        <p:spPr>
          <a:xfrm>
            <a:off x="6196844" y="4712387"/>
            <a:ext cx="28072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 –     = 0</a:t>
            </a:r>
            <a:endParaRPr lang="x-none" sz="32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Прямокутник: округлені кути 20">
            <a:extLst>
              <a:ext uri="{FF2B5EF4-FFF2-40B4-BE49-F238E27FC236}">
                <a16:creationId xmlns="" xmlns:a16="http://schemas.microsoft.com/office/drawing/2014/main" id="{E85C551C-57DA-F117-437A-92CE2A1E36F5}"/>
              </a:ext>
            </a:extLst>
          </p:cNvPr>
          <p:cNvSpPr/>
          <p:nvPr/>
        </p:nvSpPr>
        <p:spPr>
          <a:xfrm>
            <a:off x="7118502" y="4823724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B0DC6DED-8F54-DB35-5290-2D7E596AD846}"/>
              </a:ext>
            </a:extLst>
          </p:cNvPr>
          <p:cNvSpPr txBox="1"/>
          <p:nvPr/>
        </p:nvSpPr>
        <p:spPr>
          <a:xfrm>
            <a:off x="6213382" y="5513252"/>
            <a:ext cx="19899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– 5 = </a:t>
            </a:r>
            <a:r>
              <a:rPr lang="uk-UA" sz="3200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uk-UA" sz="4000" i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Прямокутник: округлені кути 22">
            <a:extLst>
              <a:ext uri="{FF2B5EF4-FFF2-40B4-BE49-F238E27FC236}">
                <a16:creationId xmlns="" xmlns:a16="http://schemas.microsoft.com/office/drawing/2014/main" id="{7D3954E7-194A-64CD-8924-E03DA7FC58D8}"/>
              </a:ext>
            </a:extLst>
          </p:cNvPr>
          <p:cNvSpPr/>
          <p:nvPr/>
        </p:nvSpPr>
        <p:spPr>
          <a:xfrm>
            <a:off x="6213382" y="5637957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4" name="Прямокутник: округлені кути 23">
            <a:extLst>
              <a:ext uri="{FF2B5EF4-FFF2-40B4-BE49-F238E27FC236}">
                <a16:creationId xmlns="" xmlns:a16="http://schemas.microsoft.com/office/drawing/2014/main" id="{AD0ACAA6-295B-CF48-9527-7CC242D6BA2A}"/>
              </a:ext>
            </a:extLst>
          </p:cNvPr>
          <p:cNvSpPr/>
          <p:nvPr/>
        </p:nvSpPr>
        <p:spPr>
          <a:xfrm>
            <a:off x="8203339" y="5637957"/>
            <a:ext cx="540623" cy="52251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25" name="Рисунок 24">
            <a:extLst>
              <a:ext uri="{FF2B5EF4-FFF2-40B4-BE49-F238E27FC236}">
                <a16:creationId xmlns="" xmlns:a16="http://schemas.microsoft.com/office/drawing/2014/main" id="{AEC42879-D1D9-96D6-CD5C-0C34A834B68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559674" y="2400690"/>
            <a:ext cx="317675" cy="686891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5689A722-1383-C936-A758-326FE3A6A45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909" r="3447"/>
          <a:stretch/>
        </p:blipFill>
        <p:spPr>
          <a:xfrm>
            <a:off x="4619691" y="3356004"/>
            <a:ext cx="387602" cy="68689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81BB3BA-173E-C59A-8889-60F99641E82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827676" y="2388890"/>
            <a:ext cx="424330" cy="686891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24C767CC-49AC-228F-6CF0-089D45F68B7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9004063" y="3332884"/>
            <a:ext cx="317675" cy="686891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F988BFF4-A5DC-D6FC-FBF5-E04C0BF3174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271528" y="5485449"/>
            <a:ext cx="424330" cy="686891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7576D44E-86A3-1B32-D7F4-B92360E2B58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8381620" y="5560144"/>
            <a:ext cx="317675" cy="68689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4909DB8D-08C4-A686-DF24-F9AE6B3DF6E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7270690" y="4730020"/>
            <a:ext cx="381740" cy="604335"/>
          </a:xfrm>
          <a:prstGeom prst="rect">
            <a:avLst/>
          </a:prstGeom>
        </p:spPr>
      </p:pic>
      <p:pic>
        <p:nvPicPr>
          <p:cNvPr id="3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0" y="1717964"/>
            <a:ext cx="2304750" cy="5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Прямоугольник 9">
            <a:extLst>
              <a:ext uri="{FF2B5EF4-FFF2-40B4-BE49-F238E27FC236}">
                <a16:creationId xmlns="" xmlns:a16="http://schemas.microsoft.com/office/drawing/2014/main" id="{78B165D3-4A64-CCD0-C2DD-F25F68B0BE9F}"/>
              </a:ext>
            </a:extLst>
          </p:cNvPr>
          <p:cNvSpPr/>
          <p:nvPr/>
        </p:nvSpPr>
        <p:spPr>
          <a:xfrm>
            <a:off x="1909679" y="396777"/>
            <a:ext cx="8732066" cy="84100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Доповни рівності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2041982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084311" y="350685"/>
            <a:ext cx="8843884" cy="1065520"/>
          </a:xfrm>
          <a:prstGeom prst="roundRect">
            <a:avLst/>
          </a:prstGeom>
          <a:solidFill>
            <a:srgbClr val="7030A0"/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3200" dirty="0" err="1">
                <a:solidFill>
                  <a:schemeClr val="bg1"/>
                </a:solidFill>
              </a:rPr>
              <a:t>Порівняй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кількість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корабликів</a:t>
            </a:r>
            <a:r>
              <a:rPr lang="ru-RU" sz="3200" dirty="0">
                <a:solidFill>
                  <a:schemeClr val="bg1"/>
                </a:solidFill>
              </a:rPr>
              <a:t> на </a:t>
            </a:r>
            <a:r>
              <a:rPr lang="ru-RU" sz="3200" dirty="0" err="1">
                <a:solidFill>
                  <a:schemeClr val="bg1"/>
                </a:solidFill>
              </a:rPr>
              <a:t>малюнках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smtClean="0">
                <a:solidFill>
                  <a:schemeClr val="bg1"/>
                </a:solidFill>
              </a:rPr>
              <a:t>Запиши </a:t>
            </a:r>
            <a:r>
              <a:rPr lang="ru-RU" sz="3200" dirty="0" err="1">
                <a:solidFill>
                  <a:schemeClr val="bg1"/>
                </a:solidFill>
              </a:rPr>
              <a:t>нерівність</a:t>
            </a:r>
            <a:r>
              <a:rPr lang="ru-RU" sz="3200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9" name="Хмара 41">
            <a:extLst>
              <a:ext uri="{FF2B5EF4-FFF2-40B4-BE49-F238E27FC236}">
                <a16:creationId xmlns="" xmlns:a16="http://schemas.microsoft.com/office/drawing/2014/main" id="{94B0363E-60CB-930B-AD51-AA399A834E2A}"/>
              </a:ext>
            </a:extLst>
          </p:cNvPr>
          <p:cNvSpPr/>
          <p:nvPr/>
        </p:nvSpPr>
        <p:spPr>
          <a:xfrm>
            <a:off x="4288114" y="3802363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grpSp>
        <p:nvGrpSpPr>
          <p:cNvPr id="20" name="Групувати 22">
            <a:extLst>
              <a:ext uri="{FF2B5EF4-FFF2-40B4-BE49-F238E27FC236}">
                <a16:creationId xmlns="" xmlns:a16="http://schemas.microsoft.com/office/drawing/2014/main" id="{DF373FB9-2264-784F-35F1-13FCC13986FF}"/>
              </a:ext>
            </a:extLst>
          </p:cNvPr>
          <p:cNvGrpSpPr/>
          <p:nvPr/>
        </p:nvGrpSpPr>
        <p:grpSpPr>
          <a:xfrm>
            <a:off x="1572029" y="1729448"/>
            <a:ext cx="1867862" cy="961332"/>
            <a:chOff x="1431329" y="1406802"/>
            <a:chExt cx="2049920" cy="1094243"/>
          </a:xfrm>
        </p:grpSpPr>
        <p:pic>
          <p:nvPicPr>
            <p:cNvPr id="21" name="Рисунок 20">
              <a:extLst>
                <a:ext uri="{FF2B5EF4-FFF2-40B4-BE49-F238E27FC236}">
                  <a16:creationId xmlns="" xmlns:a16="http://schemas.microsoft.com/office/drawing/2014/main" id="{9736810C-5455-7C80-84C6-37105780D9E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t="46071"/>
            <a:stretch/>
          </p:blipFill>
          <p:spPr>
            <a:xfrm>
              <a:off x="2356821" y="1456402"/>
              <a:ext cx="1124428" cy="904626"/>
            </a:xfrm>
            <a:prstGeom prst="rect">
              <a:avLst/>
            </a:prstGeom>
          </p:spPr>
        </p:pic>
        <p:pic>
          <p:nvPicPr>
            <p:cNvPr id="22" name="Рисунок 21">
              <a:extLst>
                <a:ext uri="{FF2B5EF4-FFF2-40B4-BE49-F238E27FC236}">
                  <a16:creationId xmlns="" xmlns:a16="http://schemas.microsoft.com/office/drawing/2014/main" id="{5D60ACA8-9CFA-CD65-1DF6-6456C33500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b="44690"/>
            <a:stretch/>
          </p:blipFill>
          <p:spPr>
            <a:xfrm>
              <a:off x="1431329" y="1573177"/>
              <a:ext cx="1124428" cy="927783"/>
            </a:xfrm>
            <a:prstGeom prst="rect">
              <a:avLst/>
            </a:prstGeom>
          </p:spPr>
        </p:pic>
        <p:sp>
          <p:nvSpPr>
            <p:cNvPr id="23" name="Прямокутник: округлені кути 25">
              <a:extLst>
                <a:ext uri="{FF2B5EF4-FFF2-40B4-BE49-F238E27FC236}">
                  <a16:creationId xmlns="" xmlns:a16="http://schemas.microsoft.com/office/drawing/2014/main" id="{71BE5872-AAF7-F46C-9CD4-168E4A9FC5F0}"/>
                </a:ext>
              </a:extLst>
            </p:cNvPr>
            <p:cNvSpPr/>
            <p:nvPr/>
          </p:nvSpPr>
          <p:spPr>
            <a:xfrm>
              <a:off x="1475615" y="1406802"/>
              <a:ext cx="1906777" cy="1094243"/>
            </a:xfrm>
            <a:prstGeom prst="roundRect">
              <a:avLst/>
            </a:prstGeom>
            <a:noFill/>
            <a:ln w="57150">
              <a:solidFill>
                <a:srgbClr val="FF99FF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D9AAEC2A-AC6B-D748-57DC-3AAAEDBAD7B4}"/>
              </a:ext>
            </a:extLst>
          </p:cNvPr>
          <p:cNvSpPr txBox="1"/>
          <p:nvPr/>
        </p:nvSpPr>
        <p:spPr>
          <a:xfrm rot="10800000">
            <a:off x="6072616" y="5331753"/>
            <a:ext cx="70684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&gt;</a:t>
            </a:r>
            <a:endParaRPr lang="x-none" sz="60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5" name="Прямокутник: округлені кути 45">
            <a:extLst>
              <a:ext uri="{FF2B5EF4-FFF2-40B4-BE49-F238E27FC236}">
                <a16:creationId xmlns="" xmlns:a16="http://schemas.microsoft.com/office/drawing/2014/main" id="{6F9FCA5B-3E54-47A7-68D5-9ABAC942515A}"/>
              </a:ext>
            </a:extLst>
          </p:cNvPr>
          <p:cNvSpPr/>
          <p:nvPr/>
        </p:nvSpPr>
        <p:spPr>
          <a:xfrm>
            <a:off x="3531920" y="5331753"/>
            <a:ext cx="1054100" cy="78271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" name="Прямокутник: округлені кути 55">
            <a:extLst>
              <a:ext uri="{FF2B5EF4-FFF2-40B4-BE49-F238E27FC236}">
                <a16:creationId xmlns="" xmlns:a16="http://schemas.microsoft.com/office/drawing/2014/main" id="{8A5413AB-70D8-7E21-5CA7-9DC49AFC3E5B}"/>
              </a:ext>
            </a:extLst>
          </p:cNvPr>
          <p:cNvSpPr/>
          <p:nvPr/>
        </p:nvSpPr>
        <p:spPr>
          <a:xfrm>
            <a:off x="8694693" y="5331753"/>
            <a:ext cx="1054100" cy="782719"/>
          </a:xfrm>
          <a:prstGeom prst="roundRect">
            <a:avLst/>
          </a:prstGeom>
          <a:noFill/>
          <a:ln w="57150">
            <a:solidFill>
              <a:srgbClr val="FF99FF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8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</a:t>
            </a:r>
            <a:endParaRPr lang="x-none" sz="48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Хмара 30">
            <a:extLst>
              <a:ext uri="{FF2B5EF4-FFF2-40B4-BE49-F238E27FC236}">
                <a16:creationId xmlns="" xmlns:a16="http://schemas.microsoft.com/office/drawing/2014/main" id="{82F92540-1036-006F-4194-2F6DD35D716F}"/>
              </a:ext>
            </a:extLst>
          </p:cNvPr>
          <p:cNvSpPr/>
          <p:nvPr/>
        </p:nvSpPr>
        <p:spPr>
          <a:xfrm>
            <a:off x="168831" y="3599403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8" name="Хмара 31">
            <a:extLst>
              <a:ext uri="{FF2B5EF4-FFF2-40B4-BE49-F238E27FC236}">
                <a16:creationId xmlns="" xmlns:a16="http://schemas.microsoft.com/office/drawing/2014/main" id="{09C2F175-63DF-F64B-431A-65EB358610E7}"/>
              </a:ext>
            </a:extLst>
          </p:cNvPr>
          <p:cNvSpPr/>
          <p:nvPr/>
        </p:nvSpPr>
        <p:spPr>
          <a:xfrm>
            <a:off x="4063596" y="3215329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9" name="Хмара 32">
            <a:extLst>
              <a:ext uri="{FF2B5EF4-FFF2-40B4-BE49-F238E27FC236}">
                <a16:creationId xmlns="" xmlns:a16="http://schemas.microsoft.com/office/drawing/2014/main" id="{532CCF31-511E-2401-5DCA-07735C0C4524}"/>
              </a:ext>
            </a:extLst>
          </p:cNvPr>
          <p:cNvSpPr/>
          <p:nvPr/>
        </p:nvSpPr>
        <p:spPr>
          <a:xfrm>
            <a:off x="7651770" y="3428418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33" name="Хмара 37">
            <a:extLst>
              <a:ext uri="{FF2B5EF4-FFF2-40B4-BE49-F238E27FC236}">
                <a16:creationId xmlns="" xmlns:a16="http://schemas.microsoft.com/office/drawing/2014/main" id="{9AC84951-9CA5-5486-2084-B0894820ACC2}"/>
              </a:ext>
            </a:extLst>
          </p:cNvPr>
          <p:cNvSpPr/>
          <p:nvPr/>
        </p:nvSpPr>
        <p:spPr>
          <a:xfrm>
            <a:off x="2844856" y="3788508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6" name="Picture 6" descr="Кораблик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CF9B7780-B00D-490B-FD2A-0DB01D898A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1946" y="2128485"/>
            <a:ext cx="1353159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6" descr="Кораблик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82DAD97A-4D8C-7AA5-7894-1CD2FD2E9A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51029" y="2458025"/>
            <a:ext cx="1353159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6" descr="Кораблик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2F9B84D2-98E2-0968-5D35-B627E707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5028" y="2458025"/>
            <a:ext cx="1353159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Хмара 34">
            <a:extLst>
              <a:ext uri="{FF2B5EF4-FFF2-40B4-BE49-F238E27FC236}">
                <a16:creationId xmlns="" xmlns:a16="http://schemas.microsoft.com/office/drawing/2014/main" id="{8795FBE2-843D-0C69-CF69-8AD519983A2B}"/>
              </a:ext>
            </a:extLst>
          </p:cNvPr>
          <p:cNvSpPr/>
          <p:nvPr/>
        </p:nvSpPr>
        <p:spPr>
          <a:xfrm>
            <a:off x="591463" y="4271169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0" name="Хмара 46">
            <a:extLst>
              <a:ext uri="{FF2B5EF4-FFF2-40B4-BE49-F238E27FC236}">
                <a16:creationId xmlns="" xmlns:a16="http://schemas.microsoft.com/office/drawing/2014/main" id="{CC05CEC3-7BF3-9E68-1CF4-88ED69D82A0B}"/>
              </a:ext>
            </a:extLst>
          </p:cNvPr>
          <p:cNvSpPr/>
          <p:nvPr/>
        </p:nvSpPr>
        <p:spPr>
          <a:xfrm>
            <a:off x="7426581" y="4051909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46" name="Хмара 47">
            <a:extLst>
              <a:ext uri="{FF2B5EF4-FFF2-40B4-BE49-F238E27FC236}">
                <a16:creationId xmlns="" xmlns:a16="http://schemas.microsoft.com/office/drawing/2014/main" id="{A4F67024-F3C3-3720-A7A8-3745BD43177F}"/>
              </a:ext>
            </a:extLst>
          </p:cNvPr>
          <p:cNvSpPr/>
          <p:nvPr/>
        </p:nvSpPr>
        <p:spPr>
          <a:xfrm>
            <a:off x="4248424" y="4362138"/>
            <a:ext cx="4323426" cy="941542"/>
          </a:xfrm>
          <a:prstGeom prst="cloud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47" name="Picture 4" descr="Парусник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0EA7D998-2EDC-C4F9-473B-0CDC90AD17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640" y="3041067"/>
            <a:ext cx="1453881" cy="173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4" descr="Парусник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88E52505-1BF6-5710-8799-D608034A36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511" y="3088801"/>
            <a:ext cx="1453881" cy="173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Парусник клипарт (67 фото) » Рисунки для срисовки и не только">
            <a:extLst>
              <a:ext uri="{FF2B5EF4-FFF2-40B4-BE49-F238E27FC236}">
                <a16:creationId xmlns="" xmlns:a16="http://schemas.microsoft.com/office/drawing/2014/main" id="{260A6B39-DC95-CD77-F5F2-CA8CE06460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875" y="3088801"/>
            <a:ext cx="1453881" cy="173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6" descr="Кораблик на прозрачном фоне - фото и картинки abrakadabra.fun">
            <a:extLst>
              <a:ext uri="{FF2B5EF4-FFF2-40B4-BE49-F238E27FC236}">
                <a16:creationId xmlns="" xmlns:a16="http://schemas.microsoft.com/office/drawing/2014/main" id="{2F9B84D2-98E2-0968-5D35-B627E7075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1179" y="2416972"/>
            <a:ext cx="1353159" cy="1631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9584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648825" y="1360449"/>
            <a:ext cx="2376158" cy="1785522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Допиши за </a:t>
            </a:r>
            <a:r>
              <a:rPr lang="uk-UA" dirty="0" smtClean="0">
                <a:solidFill>
                  <a:srgbClr val="7030A0"/>
                </a:solidFill>
              </a:rPr>
              <a:t>зразком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444" y="1459833"/>
            <a:ext cx="1958528" cy="432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Рисунок 3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64969" b="79513"/>
          <a:stretch/>
        </p:blipFill>
        <p:spPr>
          <a:xfrm>
            <a:off x="3466596" y="3673780"/>
            <a:ext cx="8388814" cy="2762008"/>
          </a:xfrm>
          <a:prstGeom prst="roundRect">
            <a:avLst/>
          </a:prstGeom>
        </p:spPr>
      </p:pic>
      <p:sp>
        <p:nvSpPr>
          <p:cNvPr id="32" name="Скругленный прямоугольник 31"/>
          <p:cNvSpPr/>
          <p:nvPr/>
        </p:nvSpPr>
        <p:spPr>
          <a:xfrm>
            <a:off x="3466596" y="3673780"/>
            <a:ext cx="8388814" cy="2762008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3" name="Рисунок 32">
            <a:extLst>
              <a:ext uri="{FF2B5EF4-FFF2-40B4-BE49-F238E27FC236}">
                <a16:creationId xmlns="" xmlns:a16="http://schemas.microsoft.com/office/drawing/2014/main" id="{A876452D-39FB-B118-9389-5BFF2BCFE70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32582" y="4004950"/>
            <a:ext cx="455016" cy="5676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AD94E5E5-6E9F-3A87-72BD-7F899E90B5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696718" y="4004950"/>
            <a:ext cx="455016" cy="56766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D131E0E5-D305-1FB9-8888-F770867178B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445913" y="4004950"/>
            <a:ext cx="455016" cy="56766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02302369-9756-D795-A62A-F4B773DB3F8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88375" y="4004950"/>
            <a:ext cx="455016" cy="56766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FCC8D746-0EE3-4CD6-CAE3-8CCA849509E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930837" y="4004950"/>
            <a:ext cx="455016" cy="56766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="" xmlns:a16="http://schemas.microsoft.com/office/drawing/2014/main" id="{3BD14D41-AA4F-E841-D415-B788604D6044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687341" y="4004950"/>
            <a:ext cx="455016" cy="567661"/>
          </a:xfrm>
          <a:prstGeom prst="rect">
            <a:avLst/>
          </a:prstGeom>
        </p:spPr>
      </p:pic>
      <p:pic>
        <p:nvPicPr>
          <p:cNvPr id="68" name="Рисунок 67">
            <a:extLst>
              <a:ext uri="{FF2B5EF4-FFF2-40B4-BE49-F238E27FC236}">
                <a16:creationId xmlns="" xmlns:a16="http://schemas.microsoft.com/office/drawing/2014/main" id="{91A5E402-A209-2F9C-A4DA-ED7593DC7EB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43845" y="4004950"/>
            <a:ext cx="455016" cy="567661"/>
          </a:xfrm>
          <a:prstGeom prst="rect">
            <a:avLst/>
          </a:prstGeom>
        </p:spPr>
      </p:pic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A882A0EA-2817-0B03-D806-75E12660990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189244" y="4004950"/>
            <a:ext cx="455016" cy="567661"/>
          </a:xfrm>
          <a:prstGeom prst="rect">
            <a:avLst/>
          </a:prstGeom>
        </p:spPr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2A8E881D-8F2A-E945-37CB-2B9423BB8CC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953380" y="4004950"/>
            <a:ext cx="455016" cy="567661"/>
          </a:xfrm>
          <a:prstGeom prst="rect">
            <a:avLst/>
          </a:prstGeom>
        </p:spPr>
      </p:pic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AEF8EDD9-FAEE-0FE6-243E-25F66D45C3E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683536" y="4004950"/>
            <a:ext cx="455016" cy="567661"/>
          </a:xfrm>
          <a:prstGeom prst="rect">
            <a:avLst/>
          </a:prstGeom>
        </p:spPr>
      </p:pic>
      <p:pic>
        <p:nvPicPr>
          <p:cNvPr id="72" name="Рисунок 71">
            <a:extLst>
              <a:ext uri="{FF2B5EF4-FFF2-40B4-BE49-F238E27FC236}">
                <a16:creationId xmlns="" xmlns:a16="http://schemas.microsoft.com/office/drawing/2014/main" id="{758D14FD-2064-D474-1B7A-F745A64DF87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02102" y="4766644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AA91FA3F-599B-B2D0-DDF4-49716D39A08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56983" y="4741612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C2B321BF-65DE-5800-4D19-EAE5433C0BB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6157895" y="4766644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6500F51-8854-97A6-8816-156F62E75B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232325" y="4766644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7A2B4862-FCB9-EA90-3A46-252030841DC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13365" y="4766644"/>
            <a:ext cx="455016" cy="567661"/>
          </a:xfrm>
          <a:prstGeom prst="rect">
            <a:avLst/>
          </a:prstGeom>
        </p:spPr>
      </p:pic>
      <p:pic>
        <p:nvPicPr>
          <p:cNvPr id="80" name="Рисунок 79">
            <a:extLst>
              <a:ext uri="{FF2B5EF4-FFF2-40B4-BE49-F238E27FC236}">
                <a16:creationId xmlns="" xmlns:a16="http://schemas.microsoft.com/office/drawing/2014/main" id="{24F9ED0C-52E9-BFB9-968C-3477C50B7F4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581691" y="4744681"/>
            <a:ext cx="455016" cy="567661"/>
          </a:xfrm>
          <a:prstGeom prst="rect">
            <a:avLst/>
          </a:prstGeom>
        </p:spPr>
      </p:pic>
      <p:pic>
        <p:nvPicPr>
          <p:cNvPr id="81" name="Рисунок 80">
            <a:extLst>
              <a:ext uri="{FF2B5EF4-FFF2-40B4-BE49-F238E27FC236}">
                <a16:creationId xmlns="" xmlns:a16="http://schemas.microsoft.com/office/drawing/2014/main" id="{E2BA6400-7533-182A-376D-819AC3E3F923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10653056" y="4766644"/>
            <a:ext cx="455016" cy="56766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9F08C95E-6825-6792-A000-5BE01707CC9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"/>
          <a:stretch/>
        </p:blipFill>
        <p:spPr>
          <a:xfrm>
            <a:off x="9580878" y="1360449"/>
            <a:ext cx="1990146" cy="1975778"/>
          </a:xfrm>
          <a:prstGeom prst="rect">
            <a:avLst/>
          </a:prstGeom>
        </p:spPr>
      </p:pic>
      <p:sp>
        <p:nvSpPr>
          <p:cNvPr id="40" name="Прямоугольник 39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</a:t>
            </a:r>
            <a:r>
              <a:rPr lang="uk-UA" sz="4000" b="1" dirty="0" smtClean="0">
                <a:solidFill>
                  <a:schemeClr val="bg1"/>
                </a:solidFill>
              </a:rPr>
              <a:t>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EAC81730-4156-A565-C546-89E9E964F97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3682287" y="4722897"/>
            <a:ext cx="381740" cy="604335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D7874513-89F2-2811-6575-A48DDAE2BBA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699166" y="4741612"/>
            <a:ext cx="470074" cy="68689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="" xmlns:a16="http://schemas.microsoft.com/office/drawing/2014/main" id="{BBDBDE2E-3814-973C-DBC2-0CA501AA5A8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5843162" y="4722897"/>
            <a:ext cx="424330" cy="68689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="" xmlns:a16="http://schemas.microsoft.com/office/drawing/2014/main" id="{1304E149-18F3-3F24-2C3A-17369171B03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961523" y="4766644"/>
            <a:ext cx="424330" cy="686891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="" xmlns:a16="http://schemas.microsoft.com/office/drawing/2014/main" id="{7AFEF369-E6FA-CBB2-9BD3-D8D09107B7F1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8039129" y="4681618"/>
            <a:ext cx="424330" cy="686891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="" xmlns:a16="http://schemas.microsoft.com/office/drawing/2014/main" id="{CF7F8866-3105-6717-B297-047013B11D5A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10417114" y="4744681"/>
            <a:ext cx="317675" cy="686891"/>
          </a:xfrm>
          <a:prstGeom prst="rect">
            <a:avLst/>
          </a:prstGeom>
        </p:spPr>
      </p:pic>
      <p:sp>
        <p:nvSpPr>
          <p:cNvPr id="47" name="TextBox 46"/>
          <p:cNvSpPr txBox="1"/>
          <p:nvPr/>
        </p:nvSpPr>
        <p:spPr>
          <a:xfrm>
            <a:off x="5151734" y="1459834"/>
            <a:ext cx="4265017" cy="1784109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Допиши за </a:t>
            </a:r>
            <a:r>
              <a:rPr lang="uk-UA" dirty="0" smtClean="0">
                <a:solidFill>
                  <a:srgbClr val="7030A0"/>
                </a:solidFill>
              </a:rPr>
              <a:t>зразком в зошиті в клітинку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8A03ABAE-0F84-9628-1AFE-6F1768FF1939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168" r="35304"/>
          <a:stretch/>
        </p:blipFill>
        <p:spPr>
          <a:xfrm>
            <a:off x="9225882" y="4711338"/>
            <a:ext cx="38174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49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Дата 1"/>
          <p:cNvSpPr txBox="1">
            <a:spLocks/>
          </p:cNvSpPr>
          <p:nvPr/>
        </p:nvSpPr>
        <p:spPr>
          <a:xfrm>
            <a:off x="1609500" y="620773"/>
            <a:ext cx="1581665" cy="373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89954" y="1448712"/>
            <a:ext cx="6390994" cy="664389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 smtClean="0">
                <a:solidFill>
                  <a:schemeClr val="bg1"/>
                </a:solidFill>
              </a:rPr>
              <a:t>Назви </a:t>
            </a:r>
            <a:r>
              <a:rPr lang="uk-UA" dirty="0">
                <a:solidFill>
                  <a:schemeClr val="bg1"/>
                </a:solidFill>
              </a:rPr>
              <a:t>числа за </a:t>
            </a:r>
            <a:r>
              <a:rPr lang="uk-UA" dirty="0" smtClean="0">
                <a:solidFill>
                  <a:schemeClr val="bg1"/>
                </a:solidFill>
              </a:rPr>
              <a:t>зразком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450" y="1800449"/>
            <a:ext cx="1956170" cy="4324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ый прямоугольник 2">
            <a:extLst>
              <a:ext uri="{FF2B5EF4-FFF2-40B4-BE49-F238E27FC236}">
                <a16:creationId xmlns="" xmlns:a16="http://schemas.microsoft.com/office/drawing/2014/main" id="{5855D715-ABB9-B1CF-D1AC-094D4FC8B7D2}"/>
              </a:ext>
            </a:extLst>
          </p:cNvPr>
          <p:cNvSpPr/>
          <p:nvPr/>
        </p:nvSpPr>
        <p:spPr>
          <a:xfrm>
            <a:off x="3298718" y="2808941"/>
            <a:ext cx="2098905" cy="851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4">
            <a:extLst>
              <a:ext uri="{FF2B5EF4-FFF2-40B4-BE49-F238E27FC236}">
                <a16:creationId xmlns="" xmlns:a16="http://schemas.microsoft.com/office/drawing/2014/main" id="{4D3D3F99-0635-9BB5-5AE2-99E069E6E168}"/>
              </a:ext>
            </a:extLst>
          </p:cNvPr>
          <p:cNvCxnSpPr>
            <a:cxnSpLocks/>
            <a:stCxn id="44" idx="0"/>
            <a:endCxn id="44" idx="2"/>
          </p:cNvCxnSpPr>
          <p:nvPr/>
        </p:nvCxnSpPr>
        <p:spPr>
          <a:xfrm>
            <a:off x="4348171" y="2808941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Овал 55">
            <a:extLst>
              <a:ext uri="{FF2B5EF4-FFF2-40B4-BE49-F238E27FC236}">
                <a16:creationId xmlns="" xmlns:a16="http://schemas.microsoft.com/office/drawing/2014/main" id="{7CF64DF9-32B8-708D-7B3C-E16676939F3A}"/>
              </a:ext>
            </a:extLst>
          </p:cNvPr>
          <p:cNvSpPr/>
          <p:nvPr/>
        </p:nvSpPr>
        <p:spPr>
          <a:xfrm>
            <a:off x="3568520" y="29225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Овал 56">
            <a:extLst>
              <a:ext uri="{FF2B5EF4-FFF2-40B4-BE49-F238E27FC236}">
                <a16:creationId xmlns="" xmlns:a16="http://schemas.microsoft.com/office/drawing/2014/main" id="{A057818F-460D-E2AE-C38D-FF7AA9BA64D3}"/>
              </a:ext>
            </a:extLst>
          </p:cNvPr>
          <p:cNvSpPr/>
          <p:nvPr/>
        </p:nvSpPr>
        <p:spPr>
          <a:xfrm>
            <a:off x="4014885" y="29248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Овал 57">
            <a:extLst>
              <a:ext uri="{FF2B5EF4-FFF2-40B4-BE49-F238E27FC236}">
                <a16:creationId xmlns="" xmlns:a16="http://schemas.microsoft.com/office/drawing/2014/main" id="{530193F3-EB4B-60C9-5895-0E74ED74C2DB}"/>
              </a:ext>
            </a:extLst>
          </p:cNvPr>
          <p:cNvSpPr/>
          <p:nvPr/>
        </p:nvSpPr>
        <p:spPr>
          <a:xfrm>
            <a:off x="3568598" y="33653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Овал 58">
            <a:extLst>
              <a:ext uri="{FF2B5EF4-FFF2-40B4-BE49-F238E27FC236}">
                <a16:creationId xmlns="" xmlns:a16="http://schemas.microsoft.com/office/drawing/2014/main" id="{A9867455-DC73-97A0-63AE-0B1DD3183E02}"/>
              </a:ext>
            </a:extLst>
          </p:cNvPr>
          <p:cNvSpPr/>
          <p:nvPr/>
        </p:nvSpPr>
        <p:spPr>
          <a:xfrm>
            <a:off x="4014885" y="33676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0" name="Овал 59">
            <a:extLst>
              <a:ext uri="{FF2B5EF4-FFF2-40B4-BE49-F238E27FC236}">
                <a16:creationId xmlns="" xmlns:a16="http://schemas.microsoft.com/office/drawing/2014/main" id="{D9399F63-06CC-DCAA-A23F-09A6C3342A58}"/>
              </a:ext>
            </a:extLst>
          </p:cNvPr>
          <p:cNvSpPr/>
          <p:nvPr/>
        </p:nvSpPr>
        <p:spPr>
          <a:xfrm>
            <a:off x="4626969" y="292595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1" name="Прямокутник: округлені кути 1">
            <a:extLst>
              <a:ext uri="{FF2B5EF4-FFF2-40B4-BE49-F238E27FC236}">
                <a16:creationId xmlns="" xmlns:a16="http://schemas.microsoft.com/office/drawing/2014/main" id="{EAB882C4-FEF7-6699-8337-B5A8C7B8EF39}"/>
              </a:ext>
            </a:extLst>
          </p:cNvPr>
          <p:cNvSpPr/>
          <p:nvPr/>
        </p:nvSpPr>
        <p:spPr>
          <a:xfrm>
            <a:off x="3639547" y="3813718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2" name="Прямокутник: округлені кути 60">
            <a:extLst>
              <a:ext uri="{FF2B5EF4-FFF2-40B4-BE49-F238E27FC236}">
                <a16:creationId xmlns="" xmlns:a16="http://schemas.microsoft.com/office/drawing/2014/main" id="{BD777137-38E0-CC4E-AE8D-4F9413FA6EB1}"/>
              </a:ext>
            </a:extLst>
          </p:cNvPr>
          <p:cNvSpPr/>
          <p:nvPr/>
        </p:nvSpPr>
        <p:spPr>
          <a:xfrm>
            <a:off x="4621987" y="3806882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63" name="Овал 62">
            <a:extLst>
              <a:ext uri="{FF2B5EF4-FFF2-40B4-BE49-F238E27FC236}">
                <a16:creationId xmlns="" xmlns:a16="http://schemas.microsoft.com/office/drawing/2014/main" id="{0B23F492-5097-95F5-FBDD-2F82B4F81A53}"/>
              </a:ext>
            </a:extLst>
          </p:cNvPr>
          <p:cNvSpPr/>
          <p:nvPr/>
        </p:nvSpPr>
        <p:spPr>
          <a:xfrm>
            <a:off x="5046554" y="334671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Скругленный прямоугольник 2">
            <a:extLst>
              <a:ext uri="{FF2B5EF4-FFF2-40B4-BE49-F238E27FC236}">
                <a16:creationId xmlns="" xmlns:a16="http://schemas.microsoft.com/office/drawing/2014/main" id="{85D95FBB-BDC4-BE61-3046-9C8A7BAC69DB}"/>
              </a:ext>
            </a:extLst>
          </p:cNvPr>
          <p:cNvSpPr/>
          <p:nvPr/>
        </p:nvSpPr>
        <p:spPr>
          <a:xfrm>
            <a:off x="6176314" y="2808941"/>
            <a:ext cx="2098905" cy="851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65" name="Прямая соединительная линия 4">
            <a:extLst>
              <a:ext uri="{FF2B5EF4-FFF2-40B4-BE49-F238E27FC236}">
                <a16:creationId xmlns="" xmlns:a16="http://schemas.microsoft.com/office/drawing/2014/main" id="{9EC046FB-D49B-8B26-C6FF-84EF46168445}"/>
              </a:ext>
            </a:extLst>
          </p:cNvPr>
          <p:cNvCxnSpPr>
            <a:cxnSpLocks/>
            <a:stCxn id="64" idx="0"/>
            <a:endCxn id="64" idx="2"/>
          </p:cNvCxnSpPr>
          <p:nvPr/>
        </p:nvCxnSpPr>
        <p:spPr>
          <a:xfrm>
            <a:off x="7225767" y="2808941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Овал 65">
            <a:extLst>
              <a:ext uri="{FF2B5EF4-FFF2-40B4-BE49-F238E27FC236}">
                <a16:creationId xmlns="" xmlns:a16="http://schemas.microsoft.com/office/drawing/2014/main" id="{D0D6A2D2-5B25-EDD5-7A68-EA850C7B3AD2}"/>
              </a:ext>
            </a:extLst>
          </p:cNvPr>
          <p:cNvSpPr/>
          <p:nvPr/>
        </p:nvSpPr>
        <p:spPr>
          <a:xfrm>
            <a:off x="6446116" y="29225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Овал 66">
            <a:extLst>
              <a:ext uri="{FF2B5EF4-FFF2-40B4-BE49-F238E27FC236}">
                <a16:creationId xmlns="" xmlns:a16="http://schemas.microsoft.com/office/drawing/2014/main" id="{580F328B-B42C-1475-6FFA-761546C4521A}"/>
              </a:ext>
            </a:extLst>
          </p:cNvPr>
          <p:cNvSpPr/>
          <p:nvPr/>
        </p:nvSpPr>
        <p:spPr>
          <a:xfrm>
            <a:off x="6892481" y="29248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Овал 67">
            <a:extLst>
              <a:ext uri="{FF2B5EF4-FFF2-40B4-BE49-F238E27FC236}">
                <a16:creationId xmlns="" xmlns:a16="http://schemas.microsoft.com/office/drawing/2014/main" id="{44F8F0AB-E1DF-29CC-2A0D-BDD14DF01B7B}"/>
              </a:ext>
            </a:extLst>
          </p:cNvPr>
          <p:cNvSpPr/>
          <p:nvPr/>
        </p:nvSpPr>
        <p:spPr>
          <a:xfrm>
            <a:off x="6446194" y="33653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9" name="Овал 68">
            <a:extLst>
              <a:ext uri="{FF2B5EF4-FFF2-40B4-BE49-F238E27FC236}">
                <a16:creationId xmlns="" xmlns:a16="http://schemas.microsoft.com/office/drawing/2014/main" id="{8000D61D-853B-B4CC-10D6-F42A3429F482}"/>
              </a:ext>
            </a:extLst>
          </p:cNvPr>
          <p:cNvSpPr/>
          <p:nvPr/>
        </p:nvSpPr>
        <p:spPr>
          <a:xfrm>
            <a:off x="6892481" y="33676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0" name="Овал 69">
            <a:extLst>
              <a:ext uri="{FF2B5EF4-FFF2-40B4-BE49-F238E27FC236}">
                <a16:creationId xmlns="" xmlns:a16="http://schemas.microsoft.com/office/drawing/2014/main" id="{0B8BB90F-366C-15D4-4FCF-50FAB1BE6333}"/>
              </a:ext>
            </a:extLst>
          </p:cNvPr>
          <p:cNvSpPr/>
          <p:nvPr/>
        </p:nvSpPr>
        <p:spPr>
          <a:xfrm>
            <a:off x="6664903" y="315553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1" name="Прямокутник: округлені кути 69">
            <a:extLst>
              <a:ext uri="{FF2B5EF4-FFF2-40B4-BE49-F238E27FC236}">
                <a16:creationId xmlns="" xmlns:a16="http://schemas.microsoft.com/office/drawing/2014/main" id="{EF53FFC2-804A-0C53-CFA6-0A3ED700BC81}"/>
              </a:ext>
            </a:extLst>
          </p:cNvPr>
          <p:cNvSpPr/>
          <p:nvPr/>
        </p:nvSpPr>
        <p:spPr>
          <a:xfrm>
            <a:off x="6517143" y="3813718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2" name="Прямокутник: округлені кути 70">
            <a:extLst>
              <a:ext uri="{FF2B5EF4-FFF2-40B4-BE49-F238E27FC236}">
                <a16:creationId xmlns="" xmlns:a16="http://schemas.microsoft.com/office/drawing/2014/main" id="{F6910C7D-F547-5574-D32F-66213BA6A7CF}"/>
              </a:ext>
            </a:extLst>
          </p:cNvPr>
          <p:cNvSpPr/>
          <p:nvPr/>
        </p:nvSpPr>
        <p:spPr>
          <a:xfrm>
            <a:off x="7499583" y="3806882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73" name="Скругленный прямоугольник 2">
            <a:extLst>
              <a:ext uri="{FF2B5EF4-FFF2-40B4-BE49-F238E27FC236}">
                <a16:creationId xmlns="" xmlns:a16="http://schemas.microsoft.com/office/drawing/2014/main" id="{247D8378-57A5-31B9-117E-091550CE83EA}"/>
              </a:ext>
            </a:extLst>
          </p:cNvPr>
          <p:cNvSpPr/>
          <p:nvPr/>
        </p:nvSpPr>
        <p:spPr>
          <a:xfrm>
            <a:off x="9394739" y="2808941"/>
            <a:ext cx="2098905" cy="851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4" name="Прямая соединительная линия 4">
            <a:extLst>
              <a:ext uri="{FF2B5EF4-FFF2-40B4-BE49-F238E27FC236}">
                <a16:creationId xmlns="" xmlns:a16="http://schemas.microsoft.com/office/drawing/2014/main" id="{01007235-BDF3-AF57-E6EA-ACF8A46297E6}"/>
              </a:ext>
            </a:extLst>
          </p:cNvPr>
          <p:cNvCxnSpPr>
            <a:cxnSpLocks/>
            <a:stCxn id="73" idx="0"/>
            <a:endCxn id="73" idx="2"/>
          </p:cNvCxnSpPr>
          <p:nvPr/>
        </p:nvCxnSpPr>
        <p:spPr>
          <a:xfrm>
            <a:off x="10444192" y="2808941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Овал 74">
            <a:extLst>
              <a:ext uri="{FF2B5EF4-FFF2-40B4-BE49-F238E27FC236}">
                <a16:creationId xmlns="" xmlns:a16="http://schemas.microsoft.com/office/drawing/2014/main" id="{C2278F8E-0E30-F756-BF23-A989692BC8FF}"/>
              </a:ext>
            </a:extLst>
          </p:cNvPr>
          <p:cNvSpPr/>
          <p:nvPr/>
        </p:nvSpPr>
        <p:spPr>
          <a:xfrm>
            <a:off x="9664541" y="29225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6" name="Овал 75">
            <a:extLst>
              <a:ext uri="{FF2B5EF4-FFF2-40B4-BE49-F238E27FC236}">
                <a16:creationId xmlns="" xmlns:a16="http://schemas.microsoft.com/office/drawing/2014/main" id="{A6B4E129-5BE8-2B7E-C084-CA6897C53F9C}"/>
              </a:ext>
            </a:extLst>
          </p:cNvPr>
          <p:cNvSpPr/>
          <p:nvPr/>
        </p:nvSpPr>
        <p:spPr>
          <a:xfrm>
            <a:off x="10110906" y="29248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Овал 76">
            <a:extLst>
              <a:ext uri="{FF2B5EF4-FFF2-40B4-BE49-F238E27FC236}">
                <a16:creationId xmlns="" xmlns:a16="http://schemas.microsoft.com/office/drawing/2014/main" id="{62279AF5-8C49-46AF-B3E8-417BBAEC2C68}"/>
              </a:ext>
            </a:extLst>
          </p:cNvPr>
          <p:cNvSpPr/>
          <p:nvPr/>
        </p:nvSpPr>
        <p:spPr>
          <a:xfrm>
            <a:off x="9664619" y="336539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8" name="Овал 77">
            <a:extLst>
              <a:ext uri="{FF2B5EF4-FFF2-40B4-BE49-F238E27FC236}">
                <a16:creationId xmlns="" xmlns:a16="http://schemas.microsoft.com/office/drawing/2014/main" id="{6A285C22-ABD6-4D2B-DA75-31EE60A3416E}"/>
              </a:ext>
            </a:extLst>
          </p:cNvPr>
          <p:cNvSpPr/>
          <p:nvPr/>
        </p:nvSpPr>
        <p:spPr>
          <a:xfrm>
            <a:off x="10110906" y="3367618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9" name="Овал 78">
            <a:extLst>
              <a:ext uri="{FF2B5EF4-FFF2-40B4-BE49-F238E27FC236}">
                <a16:creationId xmlns="" xmlns:a16="http://schemas.microsoft.com/office/drawing/2014/main" id="{45A55593-1E02-B067-76B9-4AF59FD16EC0}"/>
              </a:ext>
            </a:extLst>
          </p:cNvPr>
          <p:cNvSpPr/>
          <p:nvPr/>
        </p:nvSpPr>
        <p:spPr>
          <a:xfrm>
            <a:off x="10722990" y="292595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Прямокутник: округлені кути 79">
            <a:extLst>
              <a:ext uri="{FF2B5EF4-FFF2-40B4-BE49-F238E27FC236}">
                <a16:creationId xmlns="" xmlns:a16="http://schemas.microsoft.com/office/drawing/2014/main" id="{0D9129EE-A27C-9BB8-348C-0C1194AB9586}"/>
              </a:ext>
            </a:extLst>
          </p:cNvPr>
          <p:cNvSpPr/>
          <p:nvPr/>
        </p:nvSpPr>
        <p:spPr>
          <a:xfrm>
            <a:off x="9735568" y="3813718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1" name="Прямокутник: округлені кути 80">
            <a:extLst>
              <a:ext uri="{FF2B5EF4-FFF2-40B4-BE49-F238E27FC236}">
                <a16:creationId xmlns="" xmlns:a16="http://schemas.microsoft.com/office/drawing/2014/main" id="{D7D97827-2F17-4492-67E3-1534C2A9ED62}"/>
              </a:ext>
            </a:extLst>
          </p:cNvPr>
          <p:cNvSpPr/>
          <p:nvPr/>
        </p:nvSpPr>
        <p:spPr>
          <a:xfrm>
            <a:off x="10718008" y="3806882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82" name="Овал 81">
            <a:extLst>
              <a:ext uri="{FF2B5EF4-FFF2-40B4-BE49-F238E27FC236}">
                <a16:creationId xmlns="" xmlns:a16="http://schemas.microsoft.com/office/drawing/2014/main" id="{20A6A2A1-993E-1856-611B-CC70DB12203F}"/>
              </a:ext>
            </a:extLst>
          </p:cNvPr>
          <p:cNvSpPr/>
          <p:nvPr/>
        </p:nvSpPr>
        <p:spPr>
          <a:xfrm>
            <a:off x="11142575" y="3346714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3" name="Скругленный прямоугольник 2">
            <a:extLst>
              <a:ext uri="{FF2B5EF4-FFF2-40B4-BE49-F238E27FC236}">
                <a16:creationId xmlns="" xmlns:a16="http://schemas.microsoft.com/office/drawing/2014/main" id="{064C955C-3A02-E494-D37B-CF2717F8750A}"/>
              </a:ext>
            </a:extLst>
          </p:cNvPr>
          <p:cNvSpPr/>
          <p:nvPr/>
        </p:nvSpPr>
        <p:spPr>
          <a:xfrm>
            <a:off x="4780567" y="4788661"/>
            <a:ext cx="2098905" cy="851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4" name="Прямая соединительная линия 4">
            <a:extLst>
              <a:ext uri="{FF2B5EF4-FFF2-40B4-BE49-F238E27FC236}">
                <a16:creationId xmlns="" xmlns:a16="http://schemas.microsoft.com/office/drawing/2014/main" id="{3AA16FF0-1BFB-E373-03CE-FE8F77F665F2}"/>
              </a:ext>
            </a:extLst>
          </p:cNvPr>
          <p:cNvCxnSpPr>
            <a:cxnSpLocks/>
            <a:stCxn id="83" idx="0"/>
            <a:endCxn id="83" idx="2"/>
          </p:cNvCxnSpPr>
          <p:nvPr/>
        </p:nvCxnSpPr>
        <p:spPr>
          <a:xfrm>
            <a:off x="5830020" y="4788661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Овал 84">
            <a:extLst>
              <a:ext uri="{FF2B5EF4-FFF2-40B4-BE49-F238E27FC236}">
                <a16:creationId xmlns="" xmlns:a16="http://schemas.microsoft.com/office/drawing/2014/main" id="{75259DD0-6DB5-52B7-13FD-AAAF2A45F499}"/>
              </a:ext>
            </a:extLst>
          </p:cNvPr>
          <p:cNvSpPr/>
          <p:nvPr/>
        </p:nvSpPr>
        <p:spPr>
          <a:xfrm>
            <a:off x="6026959" y="491521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6" name="Овал 85">
            <a:extLst>
              <a:ext uri="{FF2B5EF4-FFF2-40B4-BE49-F238E27FC236}">
                <a16:creationId xmlns="" xmlns:a16="http://schemas.microsoft.com/office/drawing/2014/main" id="{14747683-FFD7-A6B6-BC1D-37DBDF653E88}"/>
              </a:ext>
            </a:extLst>
          </p:cNvPr>
          <p:cNvSpPr/>
          <p:nvPr/>
        </p:nvSpPr>
        <p:spPr>
          <a:xfrm>
            <a:off x="6473324" y="491742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Овал 86">
            <a:extLst>
              <a:ext uri="{FF2B5EF4-FFF2-40B4-BE49-F238E27FC236}">
                <a16:creationId xmlns="" xmlns:a16="http://schemas.microsoft.com/office/drawing/2014/main" id="{C285BC8A-BC66-F708-75B8-27B6EA16FA83}"/>
              </a:ext>
            </a:extLst>
          </p:cNvPr>
          <p:cNvSpPr/>
          <p:nvPr/>
        </p:nvSpPr>
        <p:spPr>
          <a:xfrm>
            <a:off x="6027037" y="535801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Овал 87">
            <a:extLst>
              <a:ext uri="{FF2B5EF4-FFF2-40B4-BE49-F238E27FC236}">
                <a16:creationId xmlns="" xmlns:a16="http://schemas.microsoft.com/office/drawing/2014/main" id="{A743D920-F9F3-003D-0222-56902D32BEC6}"/>
              </a:ext>
            </a:extLst>
          </p:cNvPr>
          <p:cNvSpPr/>
          <p:nvPr/>
        </p:nvSpPr>
        <p:spPr>
          <a:xfrm>
            <a:off x="6473324" y="536022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9" name="Прямокутник: округлені кути 89">
            <a:extLst>
              <a:ext uri="{FF2B5EF4-FFF2-40B4-BE49-F238E27FC236}">
                <a16:creationId xmlns="" xmlns:a16="http://schemas.microsoft.com/office/drawing/2014/main" id="{4DBD483E-3E27-02EF-9D33-EB0A77DC59A6}"/>
              </a:ext>
            </a:extLst>
          </p:cNvPr>
          <p:cNvSpPr/>
          <p:nvPr/>
        </p:nvSpPr>
        <p:spPr>
          <a:xfrm>
            <a:off x="5121396" y="5793438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0" name="Прямокутник: округлені кути 90">
            <a:extLst>
              <a:ext uri="{FF2B5EF4-FFF2-40B4-BE49-F238E27FC236}">
                <a16:creationId xmlns="" xmlns:a16="http://schemas.microsoft.com/office/drawing/2014/main" id="{C7341B44-9508-1F4D-9821-0C7ADFDA465B}"/>
              </a:ext>
            </a:extLst>
          </p:cNvPr>
          <p:cNvSpPr/>
          <p:nvPr/>
        </p:nvSpPr>
        <p:spPr>
          <a:xfrm>
            <a:off x="6103836" y="5786602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1" name="Скругленный прямоугольник 2">
            <a:extLst>
              <a:ext uri="{FF2B5EF4-FFF2-40B4-BE49-F238E27FC236}">
                <a16:creationId xmlns="" xmlns:a16="http://schemas.microsoft.com/office/drawing/2014/main" id="{F339AC04-3169-42BD-E63F-10B4CE7F4F97}"/>
              </a:ext>
            </a:extLst>
          </p:cNvPr>
          <p:cNvSpPr/>
          <p:nvPr/>
        </p:nvSpPr>
        <p:spPr>
          <a:xfrm>
            <a:off x="7719234" y="4788661"/>
            <a:ext cx="2098905" cy="851769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 w="38100"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2" name="Прямая соединительная линия 4">
            <a:extLst>
              <a:ext uri="{FF2B5EF4-FFF2-40B4-BE49-F238E27FC236}">
                <a16:creationId xmlns="" xmlns:a16="http://schemas.microsoft.com/office/drawing/2014/main" id="{D24A551D-D58F-0F82-28D7-4BF8AD6EC173}"/>
              </a:ext>
            </a:extLst>
          </p:cNvPr>
          <p:cNvCxnSpPr>
            <a:cxnSpLocks/>
            <a:stCxn id="91" idx="0"/>
            <a:endCxn id="91" idx="2"/>
          </p:cNvCxnSpPr>
          <p:nvPr/>
        </p:nvCxnSpPr>
        <p:spPr>
          <a:xfrm>
            <a:off x="8768687" y="4788661"/>
            <a:ext cx="0" cy="851769"/>
          </a:xfrm>
          <a:prstGeom prst="line">
            <a:avLst/>
          </a:prstGeom>
          <a:ln w="38100">
            <a:solidFill>
              <a:srgbClr val="FF6565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Овал 92">
            <a:extLst>
              <a:ext uri="{FF2B5EF4-FFF2-40B4-BE49-F238E27FC236}">
                <a16:creationId xmlns="" xmlns:a16="http://schemas.microsoft.com/office/drawing/2014/main" id="{B7BC0607-CD0D-121B-D5EA-53F7A445D914}"/>
              </a:ext>
            </a:extLst>
          </p:cNvPr>
          <p:cNvSpPr/>
          <p:nvPr/>
        </p:nvSpPr>
        <p:spPr>
          <a:xfrm>
            <a:off x="8993432" y="49209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Овал 93">
            <a:extLst>
              <a:ext uri="{FF2B5EF4-FFF2-40B4-BE49-F238E27FC236}">
                <a16:creationId xmlns="" xmlns:a16="http://schemas.microsoft.com/office/drawing/2014/main" id="{C8D23544-4AB4-F98C-BFAD-50BFC0EB752E}"/>
              </a:ext>
            </a:extLst>
          </p:cNvPr>
          <p:cNvSpPr/>
          <p:nvPr/>
        </p:nvSpPr>
        <p:spPr>
          <a:xfrm>
            <a:off x="9439797" y="492315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5" name="Овал 94">
            <a:extLst>
              <a:ext uri="{FF2B5EF4-FFF2-40B4-BE49-F238E27FC236}">
                <a16:creationId xmlns="" xmlns:a16="http://schemas.microsoft.com/office/drawing/2014/main" id="{138730A3-E5A6-8100-5BCA-FF49A6A336A6}"/>
              </a:ext>
            </a:extLst>
          </p:cNvPr>
          <p:cNvSpPr/>
          <p:nvPr/>
        </p:nvSpPr>
        <p:spPr>
          <a:xfrm>
            <a:off x="8993510" y="5363740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6" name="Овал 95">
            <a:extLst>
              <a:ext uri="{FF2B5EF4-FFF2-40B4-BE49-F238E27FC236}">
                <a16:creationId xmlns="" xmlns:a16="http://schemas.microsoft.com/office/drawing/2014/main" id="{B00B001E-015A-D964-27B9-C88D7122BC95}"/>
              </a:ext>
            </a:extLst>
          </p:cNvPr>
          <p:cNvSpPr/>
          <p:nvPr/>
        </p:nvSpPr>
        <p:spPr>
          <a:xfrm>
            <a:off x="9439797" y="536595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Прямокутник: округлені кути 99">
            <a:extLst>
              <a:ext uri="{FF2B5EF4-FFF2-40B4-BE49-F238E27FC236}">
                <a16:creationId xmlns="" xmlns:a16="http://schemas.microsoft.com/office/drawing/2014/main" id="{EC252659-96BA-0E75-EA78-E132F475D83B}"/>
              </a:ext>
            </a:extLst>
          </p:cNvPr>
          <p:cNvSpPr/>
          <p:nvPr/>
        </p:nvSpPr>
        <p:spPr>
          <a:xfrm>
            <a:off x="8060063" y="5793438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8" name="Прямокутник: округлені кути 100">
            <a:extLst>
              <a:ext uri="{FF2B5EF4-FFF2-40B4-BE49-F238E27FC236}">
                <a16:creationId xmlns="" xmlns:a16="http://schemas.microsoft.com/office/drawing/2014/main" id="{50E8853C-F8B8-12BA-B15E-D0A3286BCC35}"/>
              </a:ext>
            </a:extLst>
          </p:cNvPr>
          <p:cNvSpPr/>
          <p:nvPr/>
        </p:nvSpPr>
        <p:spPr>
          <a:xfrm>
            <a:off x="9042503" y="5786602"/>
            <a:ext cx="528936" cy="455124"/>
          </a:xfrm>
          <a:prstGeom prst="roundRect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99" name="Овал 98">
            <a:extLst>
              <a:ext uri="{FF2B5EF4-FFF2-40B4-BE49-F238E27FC236}">
                <a16:creationId xmlns="" xmlns:a16="http://schemas.microsoft.com/office/drawing/2014/main" id="{C524DC67-4CFD-2B5C-244B-B43056C9075E}"/>
              </a:ext>
            </a:extLst>
          </p:cNvPr>
          <p:cNvSpPr/>
          <p:nvPr/>
        </p:nvSpPr>
        <p:spPr>
          <a:xfrm>
            <a:off x="10924384" y="312952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Овал 99">
            <a:extLst>
              <a:ext uri="{FF2B5EF4-FFF2-40B4-BE49-F238E27FC236}">
                <a16:creationId xmlns="" xmlns:a16="http://schemas.microsoft.com/office/drawing/2014/main" id="{D1A6DAA8-B518-4377-DDDD-473163C5951B}"/>
              </a:ext>
            </a:extLst>
          </p:cNvPr>
          <p:cNvSpPr/>
          <p:nvPr/>
        </p:nvSpPr>
        <p:spPr>
          <a:xfrm>
            <a:off x="9216614" y="5132259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1" name="Овал 100">
            <a:extLst>
              <a:ext uri="{FF2B5EF4-FFF2-40B4-BE49-F238E27FC236}">
                <a16:creationId xmlns="" xmlns:a16="http://schemas.microsoft.com/office/drawing/2014/main" id="{F87B9949-3910-A989-B303-50D4AAB9E7DA}"/>
              </a:ext>
            </a:extLst>
          </p:cNvPr>
          <p:cNvSpPr/>
          <p:nvPr/>
        </p:nvSpPr>
        <p:spPr>
          <a:xfrm>
            <a:off x="8195208" y="5160951"/>
            <a:ext cx="153598" cy="164571"/>
          </a:xfrm>
          <a:prstGeom prst="ellipse">
            <a:avLst/>
          </a:prstGeom>
          <a:solidFill>
            <a:srgbClr val="FF6565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" name="Рисунок 101">
            <a:extLst>
              <a:ext uri="{FF2B5EF4-FFF2-40B4-BE49-F238E27FC236}">
                <a16:creationId xmlns="" xmlns:a16="http://schemas.microsoft.com/office/drawing/2014/main" id="{BB414C47-F401-A198-F1E5-9BE255FCEB0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7630289" y="3697834"/>
            <a:ext cx="317675" cy="686891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EAC81730-4156-A565-C546-89E9E964F9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2" r="81349" b="12019"/>
          <a:stretch/>
        </p:blipFill>
        <p:spPr>
          <a:xfrm>
            <a:off x="8157936" y="5667026"/>
            <a:ext cx="381740" cy="604335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D7874513-89F2-2811-6575-A48DDAE2BB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56" r="72773"/>
          <a:stretch/>
        </p:blipFill>
        <p:spPr>
          <a:xfrm>
            <a:off x="4659579" y="3681821"/>
            <a:ext cx="470074" cy="686891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BBDBDE2E-3814-973C-DBC2-0CA501AA5A8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10770311" y="3697834"/>
            <a:ext cx="424330" cy="686891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6BD44B68-3874-6EDD-4306-9F17C51C2C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3711440" y="3690998"/>
            <a:ext cx="424330" cy="686891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DC7381D5-662F-97AD-BC28-9188C69B5A7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6550527" y="3619210"/>
            <a:ext cx="424330" cy="686891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754D16F3-B4CE-E6C0-2042-51EAE40F916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9785711" y="3690998"/>
            <a:ext cx="424330" cy="686891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1304E149-18F3-3F24-2C3A-17369171B03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6175059" y="5667026"/>
            <a:ext cx="424330" cy="686891"/>
          </a:xfrm>
          <a:prstGeom prst="rect">
            <a:avLst/>
          </a:prstGeom>
        </p:spPr>
      </p:pic>
      <p:pic>
        <p:nvPicPr>
          <p:cNvPr id="110" name="Рисунок 109">
            <a:extLst>
              <a:ext uri="{FF2B5EF4-FFF2-40B4-BE49-F238E27FC236}">
                <a16:creationId xmlns="" xmlns:a16="http://schemas.microsoft.com/office/drawing/2014/main" id="{76190DBE-43BD-A1FD-0A1F-00F3FA09DAE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9081248" y="5584470"/>
            <a:ext cx="424330" cy="686891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D95719FA-540D-E662-9A4C-6A646EBCFF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57" r="90278"/>
          <a:stretch/>
        </p:blipFill>
        <p:spPr>
          <a:xfrm>
            <a:off x="5238785" y="5677554"/>
            <a:ext cx="317675" cy="686891"/>
          </a:xfrm>
          <a:prstGeom prst="rect">
            <a:avLst/>
          </a:prstGeom>
        </p:spPr>
      </p:pic>
      <p:sp>
        <p:nvSpPr>
          <p:cNvPr id="112" name="Прямоугольник 111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13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3155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TextBox 43"/>
          <p:cNvSpPr txBox="1"/>
          <p:nvPr/>
        </p:nvSpPr>
        <p:spPr>
          <a:xfrm>
            <a:off x="2517872" y="1311564"/>
            <a:ext cx="4698772" cy="704682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</a:t>
            </a:r>
            <a:r>
              <a:rPr lang="uk-UA" dirty="0" smtClean="0">
                <a:solidFill>
                  <a:srgbClr val="7030A0"/>
                </a:solidFill>
              </a:rPr>
              <a:t>віднімання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7" y="1311564"/>
            <a:ext cx="1760105" cy="38909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Рисунок 38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" r="60692" b="79513"/>
          <a:stretch/>
        </p:blipFill>
        <p:spPr>
          <a:xfrm>
            <a:off x="2400332" y="3655377"/>
            <a:ext cx="9403739" cy="2762008"/>
          </a:xfrm>
          <a:prstGeom prst="roundRect">
            <a:avLst/>
          </a:prstGeom>
        </p:spPr>
      </p:pic>
      <p:sp>
        <p:nvSpPr>
          <p:cNvPr id="40" name="Скругленный прямоугольник 39"/>
          <p:cNvSpPr/>
          <p:nvPr/>
        </p:nvSpPr>
        <p:spPr>
          <a:xfrm>
            <a:off x="2403002" y="3731985"/>
            <a:ext cx="9362623" cy="2762007"/>
          </a:xfrm>
          <a:prstGeom prst="roundRect">
            <a:avLst/>
          </a:prstGeom>
          <a:noFill/>
          <a:ln w="57150">
            <a:solidFill>
              <a:srgbClr val="00C4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E1BEE5E-FBF2-789E-A19D-E6C85FF17C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36009" y="4240313"/>
            <a:ext cx="364486" cy="18915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D0F5FAD5-53E3-D518-2927-EDF206C61BC3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804438" y="4957114"/>
            <a:ext cx="364486" cy="189154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A30E8CD9-D318-516F-D102-D14AFD1C2AF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8575542" y="4991749"/>
            <a:ext cx="364486" cy="189154"/>
          </a:xfrm>
          <a:prstGeom prst="rect">
            <a:avLst/>
          </a:prstGeom>
        </p:spPr>
      </p:pic>
      <p:pic>
        <p:nvPicPr>
          <p:cNvPr id="51" name="Рисунок 50">
            <a:extLst>
              <a:ext uri="{FF2B5EF4-FFF2-40B4-BE49-F238E27FC236}">
                <a16:creationId xmlns="" xmlns:a16="http://schemas.microsoft.com/office/drawing/2014/main" id="{2CC72D8F-7796-D4CA-0C41-E9608510C72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2867839" y="3923978"/>
            <a:ext cx="424330" cy="686891"/>
          </a:xfrm>
          <a:prstGeom prst="rect">
            <a:avLst/>
          </a:prstGeom>
        </p:spPr>
      </p:pic>
      <p:pic>
        <p:nvPicPr>
          <p:cNvPr id="52" name="Рисунок 51">
            <a:extLst>
              <a:ext uri="{FF2B5EF4-FFF2-40B4-BE49-F238E27FC236}">
                <a16:creationId xmlns="" xmlns:a16="http://schemas.microsoft.com/office/drawing/2014/main" id="{DC498530-F338-B7EA-732A-A552651E6AC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2920041" y="4746362"/>
            <a:ext cx="424330" cy="686891"/>
          </a:xfrm>
          <a:prstGeom prst="rect">
            <a:avLst/>
          </a:prstGeom>
        </p:spPr>
      </p:pic>
      <p:pic>
        <p:nvPicPr>
          <p:cNvPr id="53" name="Рисунок 52">
            <a:extLst>
              <a:ext uri="{FF2B5EF4-FFF2-40B4-BE49-F238E27FC236}">
                <a16:creationId xmlns="" xmlns:a16="http://schemas.microsoft.com/office/drawing/2014/main" id="{00A3A7A7-0C28-473E-08B3-512168E7F9C4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5" t="12091" r="76995" b="82918"/>
          <a:stretch/>
        </p:blipFill>
        <p:spPr>
          <a:xfrm>
            <a:off x="4829646" y="4270955"/>
            <a:ext cx="364486" cy="189154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="" xmlns:a16="http://schemas.microsoft.com/office/drawing/2014/main" id="{9A4A55CD-4912-DDB6-7577-A7DD9FB0E67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1044" y="4274329"/>
            <a:ext cx="265014" cy="218247"/>
          </a:xfrm>
          <a:prstGeom prst="rect">
            <a:avLst/>
          </a:prstGeom>
        </p:spPr>
      </p:pic>
      <p:pic>
        <p:nvPicPr>
          <p:cNvPr id="55" name="Рисунок 54">
            <a:extLst>
              <a:ext uri="{FF2B5EF4-FFF2-40B4-BE49-F238E27FC236}">
                <a16:creationId xmlns="" xmlns:a16="http://schemas.microsoft.com/office/drawing/2014/main" id="{ED840054-18E8-353C-3278-FDA38483C4E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94412" y="4973134"/>
            <a:ext cx="265014" cy="21824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86835924-573C-F9CA-5957-9B201AB255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88928" y="4232395"/>
            <a:ext cx="265014" cy="218247"/>
          </a:xfrm>
          <a:prstGeom prst="rect">
            <a:avLst/>
          </a:prstGeom>
        </p:spPr>
      </p:pic>
      <p:pic>
        <p:nvPicPr>
          <p:cNvPr id="59" name="Рисунок 58">
            <a:extLst>
              <a:ext uri="{FF2B5EF4-FFF2-40B4-BE49-F238E27FC236}">
                <a16:creationId xmlns="" xmlns:a16="http://schemas.microsoft.com/office/drawing/2014/main" id="{794DFB46-582E-DEC6-F8F2-E2B259AE4E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36516" y="4942903"/>
            <a:ext cx="265014" cy="218247"/>
          </a:xfrm>
          <a:prstGeom prst="rect">
            <a:avLst/>
          </a:prstGeom>
        </p:spPr>
      </p:pic>
      <p:pic>
        <p:nvPicPr>
          <p:cNvPr id="61" name="Рисунок 60">
            <a:extLst>
              <a:ext uri="{FF2B5EF4-FFF2-40B4-BE49-F238E27FC236}">
                <a16:creationId xmlns="" xmlns:a16="http://schemas.microsoft.com/office/drawing/2014/main" id="{2FDED265-307C-DC06-7567-84718CAD7EA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72" r="65660"/>
          <a:stretch/>
        </p:blipFill>
        <p:spPr>
          <a:xfrm>
            <a:off x="4059150" y="4733791"/>
            <a:ext cx="424330" cy="686891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AFEF369-E6FA-CBB2-9BD3-D8D09107B7F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419" t="-10239" r="46212" b="10239"/>
          <a:stretch/>
        </p:blipFill>
        <p:spPr>
          <a:xfrm>
            <a:off x="4038061" y="3955322"/>
            <a:ext cx="424330" cy="686891"/>
          </a:xfrm>
          <a:prstGeom prst="rect">
            <a:avLst/>
          </a:prstGeom>
        </p:spPr>
      </p:pic>
      <p:pic>
        <p:nvPicPr>
          <p:cNvPr id="63" name="Рисунок 62">
            <a:extLst>
              <a:ext uri="{FF2B5EF4-FFF2-40B4-BE49-F238E27FC236}">
                <a16:creationId xmlns="" xmlns:a16="http://schemas.microsoft.com/office/drawing/2014/main" id="{3796A16B-D711-9F59-A1A5-AF6DE2BCFE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72519" y="4036609"/>
            <a:ext cx="455016" cy="567661"/>
          </a:xfrm>
          <a:prstGeom prst="rect">
            <a:avLst/>
          </a:prstGeom>
        </p:spPr>
      </p:pic>
      <p:pic>
        <p:nvPicPr>
          <p:cNvPr id="64" name="Рисунок 63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4349422" y="4768197"/>
            <a:ext cx="455016" cy="567661"/>
          </a:xfrm>
          <a:prstGeom prst="rect">
            <a:avLst/>
          </a:prstGeom>
        </p:spPr>
      </p:pic>
      <p:pic>
        <p:nvPicPr>
          <p:cNvPr id="65" name="Рисунок 64">
            <a:extLst>
              <a:ext uri="{FF2B5EF4-FFF2-40B4-BE49-F238E27FC236}">
                <a16:creationId xmlns="" xmlns:a16="http://schemas.microsoft.com/office/drawing/2014/main" id="{CF7F8866-3105-6717-B297-047013B11D5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7136286" y="4022086"/>
            <a:ext cx="317675" cy="686891"/>
          </a:xfrm>
          <a:prstGeom prst="rect">
            <a:avLst/>
          </a:prstGeom>
        </p:spPr>
      </p:pic>
      <p:pic>
        <p:nvPicPr>
          <p:cNvPr id="66" name="Рисунок 65">
            <a:extLst>
              <a:ext uri="{FF2B5EF4-FFF2-40B4-BE49-F238E27FC236}">
                <a16:creationId xmlns="" xmlns:a16="http://schemas.microsoft.com/office/drawing/2014/main" id="{9892BB4D-9E7B-926B-8CF9-BE32FE8BB9A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695" r="25040"/>
          <a:stretch/>
        </p:blipFill>
        <p:spPr>
          <a:xfrm>
            <a:off x="8981162" y="4030757"/>
            <a:ext cx="317675" cy="686891"/>
          </a:xfrm>
          <a:prstGeom prst="rect">
            <a:avLst/>
          </a:prstGeom>
        </p:spPr>
      </p:pic>
      <p:pic>
        <p:nvPicPr>
          <p:cNvPr id="67" name="Рисунок 66">
            <a:extLst>
              <a:ext uri="{FF2B5EF4-FFF2-40B4-BE49-F238E27FC236}">
                <a16:creationId xmlns="" xmlns:a16="http://schemas.microsoft.com/office/drawing/2014/main" id="{0174035C-A8F0-22E3-676E-FDF5B0C2EDB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120526" y="4043208"/>
            <a:ext cx="455016" cy="567661"/>
          </a:xfrm>
          <a:prstGeom prst="rect">
            <a:avLst/>
          </a:prstGeom>
        </p:spPr>
      </p:pic>
      <p:pic>
        <p:nvPicPr>
          <p:cNvPr id="82" name="Рисунок 81">
            <a:extLst>
              <a:ext uri="{FF2B5EF4-FFF2-40B4-BE49-F238E27FC236}">
                <a16:creationId xmlns="" xmlns:a16="http://schemas.microsoft.com/office/drawing/2014/main" id="{5B2145EA-F1EE-12F1-2406-7125E43AE8D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066291" y="4752551"/>
            <a:ext cx="455016" cy="567661"/>
          </a:xfrm>
          <a:prstGeom prst="rect">
            <a:avLst/>
          </a:prstGeom>
        </p:spPr>
      </p:pic>
      <p:pic>
        <p:nvPicPr>
          <p:cNvPr id="83" name="Рисунок 82">
            <a:extLst>
              <a:ext uri="{FF2B5EF4-FFF2-40B4-BE49-F238E27FC236}">
                <a16:creationId xmlns="" xmlns:a16="http://schemas.microsoft.com/office/drawing/2014/main" id="{8DEF3170-478A-9349-896D-D635E3CE6F3E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17445" y="4033275"/>
            <a:ext cx="455016" cy="567661"/>
          </a:xfrm>
          <a:prstGeom prst="rect">
            <a:avLst/>
          </a:prstGeom>
        </p:spPr>
      </p:pic>
      <p:pic>
        <p:nvPicPr>
          <p:cNvPr id="86" name="Рисунок 85">
            <a:extLst>
              <a:ext uri="{FF2B5EF4-FFF2-40B4-BE49-F238E27FC236}">
                <a16:creationId xmlns="" xmlns:a16="http://schemas.microsoft.com/office/drawing/2014/main" id="{871E1497-E70A-1DB3-7EE1-11C5D31F055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33912" y="4766670"/>
            <a:ext cx="455016" cy="567661"/>
          </a:xfrm>
          <a:prstGeom prst="rect">
            <a:avLst/>
          </a:prstGeom>
        </p:spPr>
      </p:pic>
      <p:sp>
        <p:nvSpPr>
          <p:cNvPr id="38" name="Прямоугольник 37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2070574" y="2082264"/>
            <a:ext cx="1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9298837" y="2092134"/>
            <a:ext cx="1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3959426" y="2090613"/>
            <a:ext cx="1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5816402" y="2095594"/>
            <a:ext cx="1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="" xmlns:a16="http://schemas.microsoft.com/office/drawing/2014/main" id="{E00CBA17-0DDE-3D91-587A-1346ED35A91D}"/>
              </a:ext>
            </a:extLst>
          </p:cNvPr>
          <p:cNvSpPr txBox="1"/>
          <p:nvPr/>
        </p:nvSpPr>
        <p:spPr>
          <a:xfrm>
            <a:off x="7594412" y="2090613"/>
            <a:ext cx="19622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uk-UA" sz="3200" b="1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uk-UA" sz="3200" b="1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</p:txBody>
      </p:sp>
      <p:sp>
        <p:nvSpPr>
          <p:cNvPr id="70" name="TextBox 69"/>
          <p:cNvSpPr txBox="1"/>
          <p:nvPr/>
        </p:nvSpPr>
        <p:spPr>
          <a:xfrm>
            <a:off x="2667591" y="2754502"/>
            <a:ext cx="6508192" cy="837786"/>
          </a:xfrm>
          <a:prstGeom prst="cloud">
            <a:avLst/>
          </a:prstGeom>
          <a:gradFill flip="none" rotWithShape="1">
            <a:gsLst>
              <a:gs pos="0">
                <a:srgbClr val="00B55C">
                  <a:tint val="66000"/>
                  <a:satMod val="160000"/>
                </a:srgbClr>
              </a:gs>
              <a:gs pos="50000">
                <a:srgbClr val="00B55C">
                  <a:tint val="44500"/>
                  <a:satMod val="160000"/>
                </a:srgbClr>
              </a:gs>
              <a:gs pos="100000">
                <a:srgbClr val="00B55C">
                  <a:tint val="23500"/>
                  <a:satMod val="160000"/>
                </a:srgbClr>
              </a:gs>
            </a:gsLst>
            <a:lin ang="2700000" scaled="1"/>
            <a:tileRect/>
          </a:gra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dirty="0">
                <a:solidFill>
                  <a:srgbClr val="7030A0"/>
                </a:solidFill>
              </a:rPr>
              <a:t>Виконай </a:t>
            </a:r>
            <a:r>
              <a:rPr lang="uk-UA" dirty="0" smtClean="0">
                <a:solidFill>
                  <a:srgbClr val="7030A0"/>
                </a:solidFill>
              </a:rPr>
              <a:t>віднімання десятків в зошиті в клітинку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" name="Рисунок 70">
            <a:extLst>
              <a:ext uri="{FF2B5EF4-FFF2-40B4-BE49-F238E27FC236}">
                <a16:creationId xmlns="" xmlns:a16="http://schemas.microsoft.com/office/drawing/2014/main" id="{3796A16B-D711-9F59-A1A5-AF6DE2BCFE7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219691" y="4024796"/>
            <a:ext cx="455016" cy="567661"/>
          </a:xfrm>
          <a:prstGeom prst="rect">
            <a:avLst/>
          </a:prstGeom>
        </p:spPr>
      </p:pic>
      <p:pic>
        <p:nvPicPr>
          <p:cNvPr id="73" name="Рисунок 72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38121" y="4040355"/>
            <a:ext cx="455016" cy="567661"/>
          </a:xfrm>
          <a:prstGeom prst="rect">
            <a:avLst/>
          </a:prstGeom>
        </p:spPr>
      </p:pic>
      <p:pic>
        <p:nvPicPr>
          <p:cNvPr id="74" name="Рисунок 73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5058334" y="4789702"/>
            <a:ext cx="455016" cy="567661"/>
          </a:xfrm>
          <a:prstGeom prst="rect">
            <a:avLst/>
          </a:prstGeom>
        </p:spPr>
      </p:pic>
      <p:pic>
        <p:nvPicPr>
          <p:cNvPr id="75" name="Рисунок 74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236028" y="4768197"/>
            <a:ext cx="455016" cy="567661"/>
          </a:xfrm>
          <a:prstGeom prst="rect">
            <a:avLst/>
          </a:prstGeom>
        </p:spPr>
      </p:pic>
      <p:pic>
        <p:nvPicPr>
          <p:cNvPr id="76" name="Рисунок 75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9217445" y="4767860"/>
            <a:ext cx="455016" cy="567661"/>
          </a:xfrm>
          <a:prstGeom prst="rect">
            <a:avLst/>
          </a:prstGeom>
        </p:spPr>
      </p:pic>
      <p:pic>
        <p:nvPicPr>
          <p:cNvPr id="77" name="Рисунок 76">
            <a:extLst>
              <a:ext uri="{FF2B5EF4-FFF2-40B4-BE49-F238E27FC236}">
                <a16:creationId xmlns="" xmlns:a16="http://schemas.microsoft.com/office/drawing/2014/main" id="{293E62FE-3001-D804-57B8-C6AD9009E713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7323647" y="4051060"/>
            <a:ext cx="455016" cy="567661"/>
          </a:xfrm>
          <a:prstGeom prst="rect">
            <a:avLst/>
          </a:prstGeom>
        </p:spPr>
      </p:pic>
      <p:pic>
        <p:nvPicPr>
          <p:cNvPr id="78" name="Рисунок 77">
            <a:extLst>
              <a:ext uri="{FF2B5EF4-FFF2-40B4-BE49-F238E27FC236}">
                <a16:creationId xmlns="" xmlns:a16="http://schemas.microsoft.com/office/drawing/2014/main" id="{6BD44B68-3874-6EDD-4306-9F17C51C2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7004479" y="4733791"/>
            <a:ext cx="424330" cy="686891"/>
          </a:xfrm>
          <a:prstGeom prst="rect">
            <a:avLst/>
          </a:prstGeom>
        </p:spPr>
      </p:pic>
      <p:pic>
        <p:nvPicPr>
          <p:cNvPr id="79" name="Рисунок 78">
            <a:extLst>
              <a:ext uri="{FF2B5EF4-FFF2-40B4-BE49-F238E27FC236}">
                <a16:creationId xmlns="" xmlns:a16="http://schemas.microsoft.com/office/drawing/2014/main" id="{6BD44B68-3874-6EDD-4306-9F17C51C2C2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07" r="55425"/>
          <a:stretch/>
        </p:blipFill>
        <p:spPr>
          <a:xfrm>
            <a:off x="8874507" y="4762505"/>
            <a:ext cx="424330" cy="68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5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7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7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037" y="1311564"/>
            <a:ext cx="1923469" cy="4252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Прямоугольник 37"/>
          <p:cNvSpPr/>
          <p:nvPr/>
        </p:nvSpPr>
        <p:spPr>
          <a:xfrm>
            <a:off x="1533708" y="424605"/>
            <a:ext cx="9349425" cy="83014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Робота в зошиті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68" name="Прямоугольник 4">
            <a:extLst>
              <a:ext uri="{FF2B5EF4-FFF2-40B4-BE49-F238E27FC236}">
                <a16:creationId xmlns:a16="http://schemas.microsoft.com/office/drawing/2014/main" xmlns="" id="{41300D0C-EC34-4515-9E3A-6F0DC297E5C1}"/>
              </a:ext>
            </a:extLst>
          </p:cNvPr>
          <p:cNvSpPr/>
          <p:nvPr/>
        </p:nvSpPr>
        <p:spPr>
          <a:xfrm>
            <a:off x="0" y="5809784"/>
            <a:ext cx="866932" cy="1048215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Зошит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Сторінка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29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D:\1 клас\2 Матем\1 УРОКИ Листопад\2 Числа 1_10\№035 Число 0\2023-11-06_22220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1720" y="1654956"/>
            <a:ext cx="7006565" cy="356533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:\1 клас\2 Матем\1 УРОКИ Листопад\2 Числа 1_10\№035 Число 0\2023-11-06_22242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4452" y="1654955"/>
            <a:ext cx="8734360" cy="3565337"/>
          </a:xfrm>
          <a:prstGeom prst="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743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2218171" y="522036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  <p:pic>
        <p:nvPicPr>
          <p:cNvPr id="48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11" y="1427565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Равнобедренный треугольник 15"/>
          <p:cNvSpPr/>
          <p:nvPr/>
        </p:nvSpPr>
        <p:spPr>
          <a:xfrm>
            <a:off x="5374076" y="1550995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718225" y="1314492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5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374076" y="2524539"/>
            <a:ext cx="4704523" cy="3719242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42161" y="3532651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8" name="Прямоугольник 27"/>
          <p:cNvSpPr/>
          <p:nvPr/>
        </p:nvSpPr>
        <p:spPr>
          <a:xfrm>
            <a:off x="8062375" y="3532651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000" b="1" dirty="0">
              <a:solidFill>
                <a:schemeClr val="tx1"/>
              </a:solidFill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6142161" y="4396747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8062375" y="4396747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142161" y="5260843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8062375" y="5260843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142161" y="2668555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8062375" y="2668555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90985" y="2485822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1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8331658" y="3349045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331657" y="4212185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3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302204" y="504504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902829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/>
      <p:bldP spid="39" grpId="0"/>
      <p:bldP spid="4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6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68" y="2077434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218131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5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37933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6234523" y="3805626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3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6278526" y="5533818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5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2095508" y="361377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4034231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Організація класу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830997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solidFill>
                  <a:srgbClr val="7030A0"/>
                </a:solidFill>
              </a:rPr>
              <a:t>Обери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геометричну фігуру, настрій якої тобі сподобався. 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Назви її колір і форму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38" name="Picture 6" descr="Наклейка PNG - AVATAN P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4653" y="3361759"/>
            <a:ext cx="2810800" cy="2937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1540" y="214732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4680000" y="3746424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647" y="214732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2497" y="3596953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98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Равнобедренный треугольник 15"/>
          <p:cNvSpPr/>
          <p:nvPr/>
        </p:nvSpPr>
        <p:spPr>
          <a:xfrm>
            <a:off x="5235530" y="1153832"/>
            <a:ext cx="4704523" cy="973544"/>
          </a:xfrm>
          <a:prstGeom prst="triangle">
            <a:avLst/>
          </a:prstGeom>
          <a:solidFill>
            <a:srgbClr val="C00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b="1" dirty="0">
              <a:solidFill>
                <a:srgbClr val="FF0000"/>
              </a:solidFill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6579679" y="917329"/>
            <a:ext cx="2016224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88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7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5235530" y="2127376"/>
            <a:ext cx="4704523" cy="4536504"/>
          </a:xfrm>
          <a:prstGeom prst="rect">
            <a:avLst/>
          </a:prstGeom>
          <a:solidFill>
            <a:srgbClr val="FBDDF5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>
              <a:solidFill>
                <a:srgbClr val="FFC000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003615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7923829" y="3135488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6003615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7923829" y="3999584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003615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6003615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3" name="Прямоугольник 32"/>
          <p:cNvSpPr/>
          <p:nvPr/>
        </p:nvSpPr>
        <p:spPr>
          <a:xfrm>
            <a:off x="7923829" y="5727776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4" name="Прямоугольник 33"/>
          <p:cNvSpPr/>
          <p:nvPr/>
        </p:nvSpPr>
        <p:spPr>
          <a:xfrm>
            <a:off x="7923829" y="4863680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6003615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66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7923829" y="2271392"/>
            <a:ext cx="1152128" cy="72008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sz="6600" b="1" dirty="0">
              <a:solidFill>
                <a:schemeClr val="tx1"/>
              </a:solidFill>
            </a:endParaRPr>
          </a:p>
        </p:txBody>
      </p:sp>
      <p:pic>
        <p:nvPicPr>
          <p:cNvPr id="20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99" y="2991471"/>
            <a:ext cx="1738382" cy="3842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8123876" y="207743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6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6264802" y="293783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8102427" y="3790651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4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158147" y="4623784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2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73425" y="5522847"/>
            <a:ext cx="68349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6600" b="1" dirty="0"/>
              <a:t>6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1816727" y="393478"/>
            <a:ext cx="8732066" cy="7924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Склад </a:t>
            </a:r>
            <a:r>
              <a:rPr lang="uk-UA" sz="4000" b="1" dirty="0">
                <a:solidFill>
                  <a:schemeClr val="bg1"/>
                </a:solidFill>
              </a:rPr>
              <a:t>чисел</a:t>
            </a:r>
          </a:p>
        </p:txBody>
      </p:sp>
    </p:spTree>
    <p:extLst>
      <p:ext uri="{BB962C8B-B14F-4D97-AF65-F5344CB8AC3E}">
        <p14:creationId xmlns:p14="http://schemas.microsoft.com/office/powerpoint/2010/main" val="2925415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Прямоугольник 42"/>
          <p:cNvSpPr/>
          <p:nvPr/>
        </p:nvSpPr>
        <p:spPr>
          <a:xfrm>
            <a:off x="1899046" y="424604"/>
            <a:ext cx="8732066" cy="7685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Логічне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2424404" y="1334935"/>
            <a:ext cx="6991729" cy="1417499"/>
          </a:xfrm>
          <a:prstGeom prst="cloud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4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ru-RU" sz="2000" dirty="0"/>
              <a:t>Конверт повернули 3 рази. </a:t>
            </a:r>
          </a:p>
          <a:p>
            <a:r>
              <a:rPr lang="ru-RU" sz="2000" dirty="0" err="1" smtClean="0"/>
              <a:t>Яким</a:t>
            </a:r>
            <a:r>
              <a:rPr lang="ru-RU" sz="2000" dirty="0" smtClean="0"/>
              <a:t> буде </a:t>
            </a:r>
            <a:r>
              <a:rPr lang="ru-RU" sz="2000" dirty="0" err="1"/>
              <a:t>останній</a:t>
            </a:r>
            <a:r>
              <a:rPr lang="ru-RU" sz="2000" dirty="0"/>
              <a:t> </a:t>
            </a:r>
            <a:r>
              <a:rPr lang="ru-RU" sz="2000" dirty="0" err="1" smtClean="0"/>
              <a:t>малюнок</a:t>
            </a:r>
            <a:r>
              <a:rPr lang="ru-RU" sz="2000" dirty="0"/>
              <a:t>?</a:t>
            </a:r>
          </a:p>
        </p:txBody>
      </p:sp>
      <p:grpSp>
        <p:nvGrpSpPr>
          <p:cNvPr id="8" name="Группа 7"/>
          <p:cNvGrpSpPr/>
          <p:nvPr/>
        </p:nvGrpSpPr>
        <p:grpSpPr>
          <a:xfrm>
            <a:off x="761207" y="3292905"/>
            <a:ext cx="2429958" cy="2064186"/>
            <a:chOff x="3980078" y="3880857"/>
            <a:chExt cx="2429958" cy="2064186"/>
          </a:xfrm>
        </p:grpSpPr>
        <p:sp>
          <p:nvSpPr>
            <p:cNvPr id="3" name="Прямоугольник 2"/>
            <p:cNvSpPr/>
            <p:nvPr/>
          </p:nvSpPr>
          <p:spPr>
            <a:xfrm>
              <a:off x="3980078" y="3880857"/>
              <a:ext cx="2429958" cy="206418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5" name="Прямая соединительная линия 4"/>
            <p:cNvCxnSpPr/>
            <p:nvPr/>
          </p:nvCxnSpPr>
          <p:spPr>
            <a:xfrm>
              <a:off x="3980078" y="3880857"/>
              <a:ext cx="1099922" cy="75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5080000" y="3880857"/>
              <a:ext cx="1330036" cy="75579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7" name="Группа 36"/>
          <p:cNvGrpSpPr/>
          <p:nvPr/>
        </p:nvGrpSpPr>
        <p:grpSpPr>
          <a:xfrm>
            <a:off x="3597167" y="3292905"/>
            <a:ext cx="2429958" cy="2064186"/>
            <a:chOff x="3980078" y="3880857"/>
            <a:chExt cx="2429958" cy="2064186"/>
          </a:xfrm>
        </p:grpSpPr>
        <p:sp>
          <p:nvSpPr>
            <p:cNvPr id="38" name="Прямоугольник 37"/>
            <p:cNvSpPr/>
            <p:nvPr/>
          </p:nvSpPr>
          <p:spPr>
            <a:xfrm>
              <a:off x="3980078" y="3880857"/>
              <a:ext cx="2429958" cy="206418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39" name="Прямая соединительная линия 38"/>
            <p:cNvCxnSpPr/>
            <p:nvPr/>
          </p:nvCxnSpPr>
          <p:spPr>
            <a:xfrm>
              <a:off x="5461624" y="4903890"/>
              <a:ext cx="948412" cy="104115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/>
            <p:cNvCxnSpPr/>
            <p:nvPr/>
          </p:nvCxnSpPr>
          <p:spPr>
            <a:xfrm flipV="1">
              <a:off x="5436806" y="3880857"/>
              <a:ext cx="973230" cy="1032093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Группа 43"/>
          <p:cNvGrpSpPr/>
          <p:nvPr/>
        </p:nvGrpSpPr>
        <p:grpSpPr>
          <a:xfrm>
            <a:off x="6506650" y="3283845"/>
            <a:ext cx="2429958" cy="2064186"/>
            <a:chOff x="3980078" y="3880857"/>
            <a:chExt cx="2429958" cy="2064186"/>
          </a:xfrm>
        </p:grpSpPr>
        <p:sp>
          <p:nvSpPr>
            <p:cNvPr id="46" name="Прямоугольник 45"/>
            <p:cNvSpPr/>
            <p:nvPr/>
          </p:nvSpPr>
          <p:spPr>
            <a:xfrm>
              <a:off x="3980078" y="3880857"/>
              <a:ext cx="2429958" cy="2064186"/>
            </a:xfrm>
            <a:prstGeom prst="rect">
              <a:avLst/>
            </a:prstGeom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uk-UA"/>
            </a:p>
          </p:txBody>
        </p:sp>
        <p:cxnSp>
          <p:nvCxnSpPr>
            <p:cNvPr id="47" name="Прямая соединительная линия 46"/>
            <p:cNvCxnSpPr/>
            <p:nvPr/>
          </p:nvCxnSpPr>
          <p:spPr>
            <a:xfrm flipV="1">
              <a:off x="3980078" y="5235387"/>
              <a:ext cx="1277969" cy="709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Прямая соединительная линия 47"/>
            <p:cNvCxnSpPr/>
            <p:nvPr/>
          </p:nvCxnSpPr>
          <p:spPr>
            <a:xfrm>
              <a:off x="5258047" y="5235387"/>
              <a:ext cx="1151989" cy="70965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0" name="Прямоугольник 49"/>
          <p:cNvSpPr/>
          <p:nvPr/>
        </p:nvSpPr>
        <p:spPr>
          <a:xfrm>
            <a:off x="9416133" y="3283845"/>
            <a:ext cx="2429958" cy="2064186"/>
          </a:xfrm>
          <a:prstGeom prst="rect">
            <a:avLst/>
          </a:prstGeom>
          <a:ln w="381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9416133" y="3292905"/>
            <a:ext cx="1057903" cy="102303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 flipV="1">
            <a:off x="9416133" y="4315938"/>
            <a:ext cx="1057903" cy="103209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70722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2273928" y="410524"/>
            <a:ext cx="8732066" cy="78265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Закріплення вивченого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8A48984A-CE17-9B30-1EEA-F567855FF70C}"/>
              </a:ext>
            </a:extLst>
          </p:cNvPr>
          <p:cNvSpPr txBox="1"/>
          <p:nvPr/>
        </p:nvSpPr>
        <p:spPr>
          <a:xfrm>
            <a:off x="2680231" y="1278759"/>
            <a:ext cx="6006570" cy="127487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070C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2000" b="1">
                <a:solidFill>
                  <a:schemeClr val="tx2">
                    <a:lumMod val="50000"/>
                  </a:schemeClr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uk-UA" sz="2400" dirty="0" smtClean="0">
                <a:solidFill>
                  <a:srgbClr val="7030A0"/>
                </a:solidFill>
              </a:rPr>
              <a:t>Назви </a:t>
            </a:r>
            <a:r>
              <a:rPr lang="uk-UA" sz="2400" dirty="0">
                <a:solidFill>
                  <a:srgbClr val="7030A0"/>
                </a:solidFill>
              </a:rPr>
              <a:t>ту тварину, в якої немає кінцівок. Як вона називається?</a:t>
            </a:r>
            <a:endParaRPr lang="ru-RU" sz="2400" dirty="0">
              <a:solidFill>
                <a:srgbClr val="7030A0"/>
              </a:solidFill>
            </a:endParaRPr>
          </a:p>
        </p:txBody>
      </p:sp>
      <p:pic>
        <p:nvPicPr>
          <p:cNvPr id="3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480" y="1717964"/>
            <a:ext cx="2304750" cy="5095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2" descr="Страус кліпарт. Безкоштовне завантаження. | Creazilla">
            <a:extLst>
              <a:ext uri="{FF2B5EF4-FFF2-40B4-BE49-F238E27FC236}">
                <a16:creationId xmlns="" xmlns:a16="http://schemas.microsoft.com/office/drawing/2014/main" id="{2F8D05B4-19CA-7F7F-AD4E-C208936705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8191" y="3668592"/>
            <a:ext cx="2258246" cy="2826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4" descr="Северный олень клипарт-картинка. Бесплатная загрузка. | Creazilla">
            <a:extLst>
              <a:ext uri="{FF2B5EF4-FFF2-40B4-BE49-F238E27FC236}">
                <a16:creationId xmlns="" xmlns:a16="http://schemas.microsoft.com/office/drawing/2014/main" id="{CF25566A-54D2-17A3-0106-8D87A701B3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5354" y="2354075"/>
            <a:ext cx="3212837" cy="3496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серый кот клипарт - Создать мем - Meme-arsenal.com">
            <a:extLst>
              <a:ext uri="{FF2B5EF4-FFF2-40B4-BE49-F238E27FC236}">
                <a16:creationId xmlns="" xmlns:a16="http://schemas.microsoft.com/office/drawing/2014/main" id="{962A2D6E-72F5-FEF0-BD78-EF7DCECC52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86" y="3935358"/>
            <a:ext cx="1285293" cy="11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Обезьяна клипарт, клипарты животные обезьяна, clipart monkey, горилла  шимпанзескачать клипарт, бесплатные клипарты, коллекция клипартов животные,  фото клипарт обезьяна">
            <a:extLst>
              <a:ext uri="{FF2B5EF4-FFF2-40B4-BE49-F238E27FC236}">
                <a16:creationId xmlns="" xmlns:a16="http://schemas.microsoft.com/office/drawing/2014/main" id="{F9666E64-9CD5-B046-3F72-3CFC970D41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821861" y="3226417"/>
            <a:ext cx="1285292" cy="1752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0">
            <a:extLst>
              <a:ext uri="{FF2B5EF4-FFF2-40B4-BE49-F238E27FC236}">
                <a16:creationId xmlns="" xmlns:a16="http://schemas.microsoft.com/office/drawing/2014/main" id="{934C6F3A-098E-603C-6532-EE0565CA08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8348" y="5385853"/>
            <a:ext cx="1477053" cy="1109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червяк, червь PNG">
            <a:extLst>
              <a:ext uri="{FF2B5EF4-FFF2-40B4-BE49-F238E27FC236}">
                <a16:creationId xmlns="" xmlns:a16="http://schemas.microsoft.com/office/drawing/2014/main" id="{33BBE255-3235-24FA-32F9-8A58E78470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5586" y="5628245"/>
            <a:ext cx="790114" cy="723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9" name="Овал 38">
            <a:extLst>
              <a:ext uri="{FF2B5EF4-FFF2-40B4-BE49-F238E27FC236}">
                <a16:creationId xmlns="" xmlns:a16="http://schemas.microsoft.com/office/drawing/2014/main" id="{4E79B18B-87A7-8B9A-0269-B48EA110B9D4}"/>
              </a:ext>
            </a:extLst>
          </p:cNvPr>
          <p:cNvSpPr/>
          <p:nvPr/>
        </p:nvSpPr>
        <p:spPr>
          <a:xfrm>
            <a:off x="4837471" y="5496232"/>
            <a:ext cx="1592826" cy="99925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587620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Прямоугольник 19"/>
          <p:cNvSpPr/>
          <p:nvPr/>
        </p:nvSpPr>
        <p:spPr>
          <a:xfrm>
            <a:off x="1750053" y="440704"/>
            <a:ext cx="8732066" cy="72113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50053" y="1259175"/>
            <a:ext cx="8311132" cy="461665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Оціни свою роботу на </a:t>
            </a:r>
            <a:r>
              <a:rPr lang="uk-UA" sz="2400" b="1" dirty="0" err="1" smtClean="0">
                <a:solidFill>
                  <a:srgbClr val="7030A0"/>
                </a:solidFill>
              </a:rPr>
              <a:t>уроці</a:t>
            </a:r>
            <a:r>
              <a:rPr lang="uk-UA" sz="2400" b="1" dirty="0" smtClean="0">
                <a:solidFill>
                  <a:srgbClr val="7030A0"/>
                </a:solidFill>
              </a:rPr>
              <a:t> геометричними фігурами</a:t>
            </a:r>
          </a:p>
        </p:txBody>
      </p:sp>
      <p:pic>
        <p:nvPicPr>
          <p:cNvPr id="1027" name="Picture 3" descr="D:\Картинки до тестів\Емоції Геметричні\Іронія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8584" y="2090172"/>
            <a:ext cx="1838325" cy="248602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Емоції Геметричні\images (1)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6" r="2065"/>
          <a:stretch/>
        </p:blipFill>
        <p:spPr bwMode="auto">
          <a:xfrm>
            <a:off x="3793698" y="2055266"/>
            <a:ext cx="1728000" cy="248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Емоції Геметричні\Ромб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559" y="2090172"/>
            <a:ext cx="1800225" cy="25431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Емоції Геметричні\Овал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6809" y="2055266"/>
            <a:ext cx="1857375" cy="2466975"/>
          </a:xfrm>
          <a:prstGeom prst="roundRect">
            <a:avLst/>
          </a:prstGeom>
          <a:noFill/>
          <a:ln w="28575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144170" y="4852672"/>
            <a:ext cx="1975614" cy="461665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важко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93698" y="4852671"/>
            <a:ext cx="1728000" cy="461665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Було легко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298584" y="4844158"/>
            <a:ext cx="1728000" cy="1200329"/>
          </a:xfrm>
          <a:prstGeom prst="rect">
            <a:avLst/>
          </a:prstGeom>
          <a:solidFill>
            <a:srgbClr val="FF99FF"/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пролетів непомітно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513742" y="4844158"/>
            <a:ext cx="2403507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chemeClr val="bg1"/>
                </a:solidFill>
              </a:rPr>
              <a:t>Готовий /готова працювати далі</a:t>
            </a:r>
          </a:p>
        </p:txBody>
      </p:sp>
    </p:spTree>
    <p:extLst>
      <p:ext uri="{BB962C8B-B14F-4D97-AF65-F5344CB8AC3E}">
        <p14:creationId xmlns:p14="http://schemas.microsoft.com/office/powerpoint/2010/main" val="2295733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30" t="74395" r="19876"/>
          <a:stretch/>
        </p:blipFill>
        <p:spPr bwMode="auto">
          <a:xfrm>
            <a:off x="5709363" y="3023511"/>
            <a:ext cx="1837832" cy="20742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Прямоугольник 66"/>
          <p:cNvSpPr/>
          <p:nvPr/>
        </p:nvSpPr>
        <p:spPr>
          <a:xfrm>
            <a:off x="808579" y="467064"/>
            <a:ext cx="10699479" cy="67118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>
                <a:solidFill>
                  <a:schemeClr val="bg1"/>
                </a:solidFill>
              </a:rPr>
              <a:t>Числова розминка. Лічба від 0 до 10 в порядку зростання</a:t>
            </a:r>
            <a:endParaRPr lang="ru-RU" sz="3200" b="1" dirty="0">
              <a:solidFill>
                <a:schemeClr val="bg1"/>
              </a:solidFill>
            </a:endParaRPr>
          </a:p>
        </p:txBody>
      </p:sp>
      <p:pic>
        <p:nvPicPr>
          <p:cNvPr id="68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816" r="70276" b="73522"/>
          <a:stretch/>
        </p:blipFill>
        <p:spPr bwMode="auto">
          <a:xfrm>
            <a:off x="1424396" y="1522707"/>
            <a:ext cx="1477953" cy="1989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0" t="49733" b="27014"/>
          <a:stretch/>
        </p:blipFill>
        <p:spPr bwMode="auto">
          <a:xfrm>
            <a:off x="4656294" y="4709689"/>
            <a:ext cx="2106139" cy="195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0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69" t="72986" r="52233"/>
          <a:stretch/>
        </p:blipFill>
        <p:spPr bwMode="auto">
          <a:xfrm>
            <a:off x="2552789" y="4329106"/>
            <a:ext cx="1976865" cy="2273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54" t="50437" r="36020" b="27249"/>
          <a:stretch/>
        </p:blipFill>
        <p:spPr bwMode="auto">
          <a:xfrm>
            <a:off x="7295868" y="4557079"/>
            <a:ext cx="1953861" cy="1913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437" r="66561" b="27484"/>
          <a:stretch/>
        </p:blipFill>
        <p:spPr bwMode="auto">
          <a:xfrm>
            <a:off x="9696165" y="3994826"/>
            <a:ext cx="2019765" cy="1839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4" t="26244" r="21297" b="49563"/>
          <a:stretch/>
        </p:blipFill>
        <p:spPr bwMode="auto">
          <a:xfrm>
            <a:off x="9806191" y="1752209"/>
            <a:ext cx="1799712" cy="1891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46" t="26949" r="55325" b="50033"/>
          <a:stretch/>
        </p:blipFill>
        <p:spPr bwMode="auto">
          <a:xfrm>
            <a:off x="7878588" y="1148447"/>
            <a:ext cx="1817577" cy="1915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5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755" t="2756" r="2819" b="73521"/>
          <a:stretch/>
        </p:blipFill>
        <p:spPr bwMode="auto">
          <a:xfrm>
            <a:off x="5530301" y="1047244"/>
            <a:ext cx="1863286" cy="19401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6" name="Picture 2" descr="ᐈ Картинки цифры векторные, вектор цифры | скачать на Depositphotos®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77" t="2991" r="36841" b="73756"/>
          <a:stretch/>
        </p:blipFill>
        <p:spPr bwMode="auto">
          <a:xfrm>
            <a:off x="3312785" y="1165716"/>
            <a:ext cx="1674449" cy="1821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7" name="Групувати 5">
            <a:extLst>
              <a:ext uri="{FF2B5EF4-FFF2-40B4-BE49-F238E27FC236}">
                <a16:creationId xmlns="" xmlns:a16="http://schemas.microsoft.com/office/drawing/2014/main" id="{835A6529-6063-428E-7493-16DB0DE4116D}"/>
              </a:ext>
            </a:extLst>
          </p:cNvPr>
          <p:cNvGrpSpPr/>
          <p:nvPr/>
        </p:nvGrpSpPr>
        <p:grpSpPr>
          <a:xfrm>
            <a:off x="329082" y="3512257"/>
            <a:ext cx="2492473" cy="2173616"/>
            <a:chOff x="9322170" y="3846438"/>
            <a:chExt cx="2492473" cy="2173616"/>
          </a:xfrm>
        </p:grpSpPr>
        <p:pic>
          <p:nvPicPr>
            <p:cNvPr id="78" name="Picture 2" descr="ᐈ Картинки цифры векторные, вектор цифры | скачать на Depositphotos®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768" t="74395" r="16919"/>
            <a:stretch/>
          </p:blipFill>
          <p:spPr bwMode="auto">
            <a:xfrm flipH="1">
              <a:off x="9766982" y="3945840"/>
              <a:ext cx="2047661" cy="20742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9" name="Picture 2" descr="ᐈ Картинки цифры векторные, вектор цифры | скачать на Depositphotos®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453" t="1816" r="79150" b="73522"/>
            <a:stretch/>
          </p:blipFill>
          <p:spPr bwMode="auto">
            <a:xfrm>
              <a:off x="9322170" y="3846438"/>
              <a:ext cx="958996" cy="1989550"/>
            </a:xfrm>
            <a:prstGeom prst="rect">
              <a:avLst/>
            </a:prstGeom>
            <a:noFill/>
            <a:effectLst>
              <a:softEdge rad="31750"/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" name="Хорда 79"/>
            <p:cNvSpPr/>
            <p:nvPr/>
          </p:nvSpPr>
          <p:spPr>
            <a:xfrm rot="15080117" flipH="1">
              <a:off x="10292561" y="5586424"/>
              <a:ext cx="112873" cy="242747"/>
            </a:xfrm>
            <a:prstGeom prst="chord">
              <a:avLst/>
            </a:prstGeom>
            <a:solidFill>
              <a:schemeClr val="tx1"/>
            </a:solidFill>
            <a:ln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</p:spTree>
    <p:extLst>
      <p:ext uri="{BB962C8B-B14F-4D97-AF65-F5344CB8AC3E}">
        <p14:creationId xmlns:p14="http://schemas.microsoft.com/office/powerpoint/2010/main" val="351625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2" descr="ᐈ Картинки цифры векторные, вектор цифры | скачать на Depositphotos®">
            <a:extLst>
              <a:ext uri="{FF2B5EF4-FFF2-40B4-BE49-F238E27FC236}">
                <a16:creationId xmlns="" xmlns:a16="http://schemas.microsoft.com/office/drawing/2014/main" id="{2FF98E2F-9112-E27D-317C-1516B68D62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954" t="26244" r="21297" b="49563"/>
          <a:stretch/>
        </p:blipFill>
        <p:spPr bwMode="auto">
          <a:xfrm>
            <a:off x="5335314" y="4687341"/>
            <a:ext cx="1558037" cy="163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1664352" y="441382"/>
            <a:ext cx="8732066" cy="762949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/>
              <a:t>Віршована задача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635087" y="1486233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Оксанка квіточки зривала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і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9 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їх нарахувала.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Та доки на лужку погралась,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без </a:t>
            </a:r>
            <a:r>
              <a:rPr lang="uk-UA" sz="32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4-х</a:t>
            </a:r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 уже зосталась.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Куди ж поділася краса?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6731087" y="1486233"/>
            <a:ext cx="531571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А квіти схрумала коза.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Вам же завдання відгадати,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скільки квіток собі до хати</a:t>
            </a:r>
          </a:p>
          <a:p>
            <a:pPr algn="just"/>
            <a:r>
              <a:rPr lang="uk-UA" sz="3200" b="1" dirty="0">
                <a:solidFill>
                  <a:schemeClr val="bg2">
                    <a:lumMod val="10000"/>
                  </a:schemeClr>
                </a:solidFill>
              </a:rPr>
              <a:t>внесе Оксаночка мала?</a:t>
            </a:r>
            <a:endParaRPr lang="uk-UA" sz="3200" b="1" i="0" dirty="0">
              <a:solidFill>
                <a:schemeClr val="bg2">
                  <a:lumMod val="10000"/>
                </a:schemeClr>
              </a:solidFill>
              <a:effectLst/>
            </a:endParaRPr>
          </a:p>
        </p:txBody>
      </p:sp>
      <p:pic>
        <p:nvPicPr>
          <p:cNvPr id="53" name="Picture 2" descr="Идеи на тему «Козочка» (12) | иллюстрации, детские картинки, детские рисунки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78"/>
          <a:stretch/>
        </p:blipFill>
        <p:spPr bwMode="auto">
          <a:xfrm>
            <a:off x="7903030" y="3508473"/>
            <a:ext cx="2678998" cy="2905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12" descr="Мультяшный Девочка Собирать Цветы — стоковая векторная графика и другие  изображения на тему 12-17 месяцев - iStock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62" b="95894" l="9685" r="94915">
                        <a14:foregroundMark x1="43826" y1="46135" x2="43826" y2="46135"/>
                        <a14:foregroundMark x1="51574" y1="63043" x2="51574" y2="63043"/>
                        <a14:foregroundMark x1="38257" y1="64010" x2="38257" y2="64010"/>
                        <a14:foregroundMark x1="31719" y1="61111" x2="31719" y2="61111"/>
                        <a14:foregroundMark x1="29540" y1="76570" x2="29540" y2="76570"/>
                        <a14:foregroundMark x1="23971" y1="75362" x2="23971" y2="75362"/>
                        <a14:foregroundMark x1="34867" y1="78261" x2="34867" y2="7826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42578" y="4040778"/>
            <a:ext cx="2794889" cy="2801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14" descr="Трав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85692" y="6095998"/>
            <a:ext cx="6449843" cy="6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4" descr="Трава PNG клипарт изображения (картинки) с альфа каналом и прозрачным  фоном. Скачать бесплатно.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2146" y="6095998"/>
            <a:ext cx="6449843" cy="655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6" descr="Красный цветок клипарт-картинка. Бесплатная загрузка. | Creazilla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42825" flipH="1">
            <a:off x="8326665" y="4566747"/>
            <a:ext cx="251126" cy="685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3990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812424" y="513736"/>
            <a:ext cx="8732066" cy="588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Гра «Живі цифри»</a:t>
            </a:r>
          </a:p>
        </p:txBody>
      </p:sp>
      <p:sp>
        <p:nvSpPr>
          <p:cNvPr id="3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CF397756-1C2F-2684-5B0C-2C24D4971C06}"/>
              </a:ext>
            </a:extLst>
          </p:cNvPr>
          <p:cNvSpPr/>
          <p:nvPr/>
        </p:nvSpPr>
        <p:spPr>
          <a:xfrm>
            <a:off x="802563" y="3429000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Якого числа бракує?</a:t>
            </a:r>
          </a:p>
        </p:txBody>
      </p:sp>
      <p:pic>
        <p:nvPicPr>
          <p:cNvPr id="32" name="Picture 6" descr="Mr Peabody Stickers | Redbubble">
            <a:extLst>
              <a:ext uri="{FF2B5EF4-FFF2-40B4-BE49-F238E27FC236}">
                <a16:creationId xmlns="" xmlns:a16="http://schemas.microsoft.com/office/drawing/2014/main" id="{485CD927-6113-E7E1-DEC4-4B007294C1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1" r="18630"/>
          <a:stretch/>
        </p:blipFill>
        <p:spPr bwMode="auto">
          <a:xfrm flipH="1">
            <a:off x="-160410" y="807755"/>
            <a:ext cx="2349500" cy="3468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4" descr="tsifry-animatsionnaya-kartinka-0021">
            <a:extLst>
              <a:ext uri="{FF2B5EF4-FFF2-40B4-BE49-F238E27FC236}">
                <a16:creationId xmlns="" xmlns:a16="http://schemas.microsoft.com/office/drawing/2014/main" id="{F70200DF-0861-59D1-2ADE-25A9F221FF7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1203" y="2031905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tsifry-animatsionnaya-kartinka-0022">
            <a:extLst>
              <a:ext uri="{FF2B5EF4-FFF2-40B4-BE49-F238E27FC236}">
                <a16:creationId xmlns="" xmlns:a16="http://schemas.microsoft.com/office/drawing/2014/main" id="{81D92235-3A08-C02E-4A52-70C2CB8D452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333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8" descr="tsifry-animatsionnaya-kartinka-0023">
            <a:extLst>
              <a:ext uri="{FF2B5EF4-FFF2-40B4-BE49-F238E27FC236}">
                <a16:creationId xmlns="" xmlns:a16="http://schemas.microsoft.com/office/drawing/2014/main" id="{2426E7F9-5A37-A963-3427-17D3665AD80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116" y="2030954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0" descr="tsifry-animatsionnaya-kartinka-0024">
            <a:extLst>
              <a:ext uri="{FF2B5EF4-FFF2-40B4-BE49-F238E27FC236}">
                <a16:creationId xmlns="" xmlns:a16="http://schemas.microsoft.com/office/drawing/2014/main" id="{6CF689C2-7859-E2F6-2DDF-3BE52D05F17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0074" y="2031909"/>
            <a:ext cx="467998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2" descr="tsifry-animatsionnaya-kartinka-0025">
            <a:extLst>
              <a:ext uri="{FF2B5EF4-FFF2-40B4-BE49-F238E27FC236}">
                <a16:creationId xmlns="" xmlns:a16="http://schemas.microsoft.com/office/drawing/2014/main" id="{27B31E6E-BC09-F6FA-54AA-3E46D841615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4904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14" descr="tsifry-animatsionnaya-kartinka-0026">
            <a:extLst>
              <a:ext uri="{FF2B5EF4-FFF2-40B4-BE49-F238E27FC236}">
                <a16:creationId xmlns="" xmlns:a16="http://schemas.microsoft.com/office/drawing/2014/main" id="{8F44D4FB-6D5E-AC45-FB97-91154B52E7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3" y="2031910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16" descr="tsifry-animatsionnaya-kartinka-0027">
            <a:extLst>
              <a:ext uri="{FF2B5EF4-FFF2-40B4-BE49-F238E27FC236}">
                <a16:creationId xmlns="" xmlns:a16="http://schemas.microsoft.com/office/drawing/2014/main" id="{3A52CEDD-D915-3A09-E2B7-6C79CC786B3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66377" y="203190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18" descr="tsifry-animatsionnaya-kartinka-0028">
            <a:extLst>
              <a:ext uri="{FF2B5EF4-FFF2-40B4-BE49-F238E27FC236}">
                <a16:creationId xmlns="" xmlns:a16="http://schemas.microsoft.com/office/drawing/2014/main" id="{6EFA3151-3D56-D936-33CA-DDA79291F18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8593" y="2030955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" name="Picture 20" descr="tsifry-animatsionnaya-kartinka-0029">
            <a:extLst>
              <a:ext uri="{FF2B5EF4-FFF2-40B4-BE49-F238E27FC236}">
                <a16:creationId xmlns="" xmlns:a16="http://schemas.microsoft.com/office/drawing/2014/main" id="{FD2719E9-7E73-09BE-AB54-CFE5E301F2B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3654" y="2031910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tsifry-animatsionnaya-kartinka-0021">
            <a:extLst>
              <a:ext uri="{FF2B5EF4-FFF2-40B4-BE49-F238E27FC236}">
                <a16:creationId xmlns="" xmlns:a16="http://schemas.microsoft.com/office/drawing/2014/main" id="{D958EB33-AB4F-8D6F-47E2-E34D3F41E94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9028" y="2031908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2" descr="tsifry-animatsionnaya-kartinka-0030">
            <a:extLst>
              <a:ext uri="{FF2B5EF4-FFF2-40B4-BE49-F238E27FC236}">
                <a16:creationId xmlns="" xmlns:a16="http://schemas.microsoft.com/office/drawing/2014/main" id="{86045BD0-8D10-31E7-6FCA-7BEB3DCE9CE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4939" y="2031906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AE50ABC3-8A6C-B87E-620A-751C60A42BCA}"/>
              </a:ext>
            </a:extLst>
          </p:cNvPr>
          <p:cNvSpPr/>
          <p:nvPr/>
        </p:nvSpPr>
        <p:spPr>
          <a:xfrm>
            <a:off x="4613885" y="3429933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передує числу 10?</a:t>
            </a:r>
          </a:p>
        </p:txBody>
      </p:sp>
      <p:sp>
        <p:nvSpPr>
          <p:cNvPr id="45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2128A05C-0AC8-FEFD-D0AC-FF55B905F8D1}"/>
              </a:ext>
            </a:extLst>
          </p:cNvPr>
          <p:cNvSpPr/>
          <p:nvPr/>
        </p:nvSpPr>
        <p:spPr>
          <a:xfrm>
            <a:off x="8425208" y="3429000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має </a:t>
            </a:r>
          </a:p>
          <a:p>
            <a:pPr algn="ctr"/>
            <a:r>
              <a:rPr lang="uk-UA" sz="2400" b="1" dirty="0">
                <a:solidFill>
                  <a:srgbClr val="7030A0"/>
                </a:solidFill>
              </a:rPr>
              <a:t>«сусідів» 5 і 7?</a:t>
            </a:r>
          </a:p>
        </p:txBody>
      </p:sp>
      <p:sp>
        <p:nvSpPr>
          <p:cNvPr id="46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791CCAE-820F-994A-33FD-C61CEBD2E7D8}"/>
              </a:ext>
            </a:extLst>
          </p:cNvPr>
          <p:cNvSpPr/>
          <p:nvPr/>
        </p:nvSpPr>
        <p:spPr>
          <a:xfrm>
            <a:off x="802563" y="4633695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 1 більше від числа 2?</a:t>
            </a:r>
          </a:p>
        </p:txBody>
      </p:sp>
      <p:sp>
        <p:nvSpPr>
          <p:cNvPr id="47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19B0FFDC-3551-B0EB-2DD0-BAD6F271F5A2}"/>
              </a:ext>
            </a:extLst>
          </p:cNvPr>
          <p:cNvSpPr/>
          <p:nvPr/>
        </p:nvSpPr>
        <p:spPr>
          <a:xfrm>
            <a:off x="8425208" y="4633693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менше 8, але більше 6?</a:t>
            </a: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="" xmlns:a16="http://schemas.microsoft.com/office/drawing/2014/main" id="{1032DDDD-AD04-6E06-3BA7-20CDC74CA2FF}"/>
              </a:ext>
            </a:extLst>
          </p:cNvPr>
          <p:cNvSpPr/>
          <p:nvPr/>
        </p:nvSpPr>
        <p:spPr>
          <a:xfrm>
            <a:off x="4613885" y="4633694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Яких «сусідів» має число 3?</a:t>
            </a:r>
          </a:p>
        </p:txBody>
      </p:sp>
      <p:sp>
        <p:nvSpPr>
          <p:cNvPr id="49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DC92C5B9-9C39-60C8-6266-AD8B45BB1232}"/>
              </a:ext>
            </a:extLst>
          </p:cNvPr>
          <p:cNvSpPr/>
          <p:nvPr/>
        </p:nvSpPr>
        <p:spPr>
          <a:xfrm>
            <a:off x="802563" y="5789917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більше 3, але менше 5?</a:t>
            </a:r>
          </a:p>
        </p:txBody>
      </p:sp>
      <p:sp>
        <p:nvSpPr>
          <p:cNvPr id="50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E2953D26-6CA5-3007-CB73-28EB58688D75}"/>
              </a:ext>
            </a:extLst>
          </p:cNvPr>
          <p:cNvSpPr/>
          <p:nvPr/>
        </p:nvSpPr>
        <p:spPr>
          <a:xfrm>
            <a:off x="8425208" y="5789915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найменше двоцифрове?</a:t>
            </a:r>
          </a:p>
        </p:txBody>
      </p:sp>
      <p:sp>
        <p:nvSpPr>
          <p:cNvPr id="5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357D46E9-EC04-B963-D359-031080C2A866}"/>
              </a:ext>
            </a:extLst>
          </p:cNvPr>
          <p:cNvSpPr/>
          <p:nvPr/>
        </p:nvSpPr>
        <p:spPr>
          <a:xfrm>
            <a:off x="4613885" y="5789916"/>
            <a:ext cx="3430170" cy="782741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Яке число найменше одноцифрове?</a:t>
            </a:r>
          </a:p>
        </p:txBody>
      </p:sp>
      <p:sp>
        <p:nvSpPr>
          <p:cNvPr id="52" name="Прямокутник 8">
            <a:extLst>
              <a:ext uri="{FF2B5EF4-FFF2-40B4-BE49-F238E27FC236}">
                <a16:creationId xmlns="" xmlns:a16="http://schemas.microsoft.com/office/drawing/2014/main" id="{4DDC5F82-2436-48B3-DEE2-F15B1960C24C}"/>
              </a:ext>
            </a:extLst>
          </p:cNvPr>
          <p:cNvSpPr/>
          <p:nvPr/>
        </p:nvSpPr>
        <p:spPr>
          <a:xfrm>
            <a:off x="2189090" y="1716352"/>
            <a:ext cx="9666288" cy="118639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53" name="Picture 4" descr="tsifry-animatsionnaya-kartinka-0021">
            <a:extLst>
              <a:ext uri="{FF2B5EF4-FFF2-40B4-BE49-F238E27FC236}">
                <a16:creationId xmlns="" xmlns:a16="http://schemas.microsoft.com/office/drawing/2014/main" id="{18AF14FF-DFFC-0FA5-A9CD-7BD3B949D22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4220" y="1574272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tsifry-animatsionnaya-kartinka-0022">
            <a:extLst>
              <a:ext uri="{FF2B5EF4-FFF2-40B4-BE49-F238E27FC236}">
                <a16:creationId xmlns="" xmlns:a16="http://schemas.microsoft.com/office/drawing/2014/main" id="{DFF0CDCA-CC39-9EB4-826D-4FD30CA0A0F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3413" y="1574273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tsifry-animatsionnaya-kartinka-0023">
            <a:extLst>
              <a:ext uri="{FF2B5EF4-FFF2-40B4-BE49-F238E27FC236}">
                <a16:creationId xmlns="" xmlns:a16="http://schemas.microsoft.com/office/drawing/2014/main" id="{C4B0C1F7-BE8B-1611-D2BF-8CFFAC81E99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669" y="1574272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tsifry-animatsionnaya-kartinka-0024">
            <a:extLst>
              <a:ext uri="{FF2B5EF4-FFF2-40B4-BE49-F238E27FC236}">
                <a16:creationId xmlns="" xmlns:a16="http://schemas.microsoft.com/office/drawing/2014/main" id="{649CF611-AE41-440F-CAEB-46412D2FFDB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1729" y="1610890"/>
            <a:ext cx="467998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tsifry-animatsionnaya-kartinka-0025">
            <a:extLst>
              <a:ext uri="{FF2B5EF4-FFF2-40B4-BE49-F238E27FC236}">
                <a16:creationId xmlns="" xmlns:a16="http://schemas.microsoft.com/office/drawing/2014/main" id="{30E15E9B-5C23-BCAD-17C4-13E484293A9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57" y="1595849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14" descr="tsifry-animatsionnaya-kartinka-0026">
            <a:extLst>
              <a:ext uri="{FF2B5EF4-FFF2-40B4-BE49-F238E27FC236}">
                <a16:creationId xmlns="" xmlns:a16="http://schemas.microsoft.com/office/drawing/2014/main" id="{6752CE68-1FCC-A677-537F-4616A6BC818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5040" y="1592055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16" descr="tsifry-animatsionnaya-kartinka-0027">
            <a:extLst>
              <a:ext uri="{FF2B5EF4-FFF2-40B4-BE49-F238E27FC236}">
                <a16:creationId xmlns="" xmlns:a16="http://schemas.microsoft.com/office/drawing/2014/main" id="{BA025378-C5EA-EF5C-4EC9-E0C511ACFC1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3597" y="1614313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18" descr="tsifry-animatsionnaya-kartinka-0028">
            <a:extLst>
              <a:ext uri="{FF2B5EF4-FFF2-40B4-BE49-F238E27FC236}">
                <a16:creationId xmlns="" xmlns:a16="http://schemas.microsoft.com/office/drawing/2014/main" id="{EE9D2E0E-D178-5D42-D04B-20B31EB80AC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73669" y="1609222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20" descr="tsifry-animatsionnaya-kartinka-0029">
            <a:extLst>
              <a:ext uri="{FF2B5EF4-FFF2-40B4-BE49-F238E27FC236}">
                <a16:creationId xmlns="" xmlns:a16="http://schemas.microsoft.com/office/drawing/2014/main" id="{EC8C5270-8FE2-1983-3AC8-A26ED9CDCD6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1022" y="1591861"/>
            <a:ext cx="427302" cy="610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" name="Picture 4" descr="tsifry-animatsionnaya-kartinka-0021">
            <a:extLst>
              <a:ext uri="{FF2B5EF4-FFF2-40B4-BE49-F238E27FC236}">
                <a16:creationId xmlns="" xmlns:a16="http://schemas.microsoft.com/office/drawing/2014/main" id="{3894D984-638C-CBDF-AC6C-A61678AE9DE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90781" y="1609224"/>
            <a:ext cx="345911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tsifry-animatsionnaya-kartinka-0030">
            <a:extLst>
              <a:ext uri="{FF2B5EF4-FFF2-40B4-BE49-F238E27FC236}">
                <a16:creationId xmlns="" xmlns:a16="http://schemas.microsoft.com/office/drawing/2014/main" id="{FF8C6914-EA1E-9435-3B4B-F56FAC4AAD1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36692" y="1609222"/>
            <a:ext cx="406955" cy="610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58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486E7A5-86CD-752E-3F1B-84E2CFE9E35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2310"/>
          <a:stretch/>
        </p:blipFill>
        <p:spPr bwMode="auto">
          <a:xfrm>
            <a:off x="172332" y="3172174"/>
            <a:ext cx="3863705" cy="343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" name="TextBox 3"/>
          <p:cNvSpPr txBox="1"/>
          <p:nvPr/>
        </p:nvSpPr>
        <p:spPr>
          <a:xfrm>
            <a:off x="5104435" y="983848"/>
            <a:ext cx="184731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grpSp>
        <p:nvGrpSpPr>
          <p:cNvPr id="8" name="Групувати 12">
            <a:extLst>
              <a:ext uri="{FF2B5EF4-FFF2-40B4-BE49-F238E27FC236}">
                <a16:creationId xmlns="" xmlns:a16="http://schemas.microsoft.com/office/drawing/2014/main" id="{6E91E044-24FB-DC3C-E214-22FCA2C9AC9F}"/>
              </a:ext>
            </a:extLst>
          </p:cNvPr>
          <p:cNvGrpSpPr/>
          <p:nvPr/>
        </p:nvGrpSpPr>
        <p:grpSpPr>
          <a:xfrm>
            <a:off x="5736621" y="2151594"/>
            <a:ext cx="3382561" cy="4706406"/>
            <a:chOff x="7680766" y="2308651"/>
            <a:chExt cx="3382561" cy="4706406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A97784CE-19F7-E27A-A016-04ABBDC209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3443" b="94098" l="9910" r="89790">
                          <a14:foregroundMark x1="57057" y1="71967" x2="57057" y2="71967"/>
                          <a14:foregroundMark x1="60360" y1="69344" x2="60360" y2="69344"/>
                          <a14:foregroundMark x1="63664" y1="69016" x2="63664" y2="69016"/>
                          <a14:foregroundMark x1="47147" y1="67541" x2="47147" y2="67541"/>
                          <a14:foregroundMark x1="46246" y1="68689" x2="46246" y2="68689"/>
                          <a14:foregroundMark x1="44745" y1="72951" x2="44745" y2="72951"/>
                          <a14:foregroundMark x1="44144" y1="78852" x2="44144" y2="78852"/>
                          <a14:foregroundMark x1="42042" y1="77377" x2="42042" y2="77377"/>
                          <a14:foregroundMark x1="59159" y1="76885" x2="59159" y2="76885"/>
                          <a14:foregroundMark x1="67267" y1="77377" x2="67267" y2="77377"/>
                        </a14:backgroundRemoval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flipH="1">
              <a:off x="7680766" y="2945688"/>
              <a:ext cx="2221475" cy="4069369"/>
            </a:xfrm>
            <a:prstGeom prst="rect">
              <a:avLst/>
            </a:prstGeom>
          </p:spPr>
        </p:pic>
        <p:pic>
          <p:nvPicPr>
            <p:cNvPr id="10" name="Picture 8" descr="✓ Воздушный шар #1 скачать клипарт бесплатно - Clipart-DB">
              <a:extLst>
                <a:ext uri="{FF2B5EF4-FFF2-40B4-BE49-F238E27FC236}">
                  <a16:creationId xmlns="" xmlns:a16="http://schemas.microsoft.com/office/drawing/2014/main" id="{A055BEE4-0667-60BA-38D0-A3FD8CD7F22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376190">
              <a:off x="9655111" y="2308651"/>
              <a:ext cx="1408216" cy="26380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cxnSp>
          <p:nvCxnSpPr>
            <p:cNvPr id="11" name="Пряма сполучна лінія 9">
              <a:extLst>
                <a:ext uri="{FF2B5EF4-FFF2-40B4-BE49-F238E27FC236}">
                  <a16:creationId xmlns="" xmlns:a16="http://schemas.microsoft.com/office/drawing/2014/main" id="{E5FBB210-7E8C-8DD4-4115-09B43AB91DE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206144" y="4163627"/>
              <a:ext cx="966773" cy="1260629"/>
            </a:xfrm>
            <a:prstGeom prst="line">
              <a:avLst/>
            </a:prstGeom>
            <a:ln w="19050">
              <a:solidFill>
                <a:schemeClr val="tx2">
                  <a:lumMod val="40000"/>
                  <a:lumOff val="6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" name="Пляма: 14 точок 13">
            <a:extLst>
              <a:ext uri="{FF2B5EF4-FFF2-40B4-BE49-F238E27FC236}">
                <a16:creationId xmlns="" xmlns:a16="http://schemas.microsoft.com/office/drawing/2014/main" id="{C312FEF8-A8B4-34B6-BBAA-6BC4A56259F2}"/>
              </a:ext>
            </a:extLst>
          </p:cNvPr>
          <p:cNvSpPr/>
          <p:nvPr/>
        </p:nvSpPr>
        <p:spPr>
          <a:xfrm>
            <a:off x="7602807" y="1591456"/>
            <a:ext cx="2557090" cy="2856859"/>
          </a:xfrm>
          <a:prstGeom prst="irregularSeal2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rgbClr val="FF0000"/>
                </a:solidFill>
              </a:rPr>
              <a:t>БАХ!</a:t>
            </a:r>
            <a:endParaRPr lang="x-none" sz="3600" b="1" dirty="0">
              <a:solidFill>
                <a:srgbClr val="FF0000"/>
              </a:solidFill>
            </a:endParaRPr>
          </a:p>
        </p:txBody>
      </p:sp>
      <p:sp>
        <p:nvSpPr>
          <p:cNvPr id="15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44AB8C1A-3220-9E4C-76CC-9A7382DA0092}"/>
              </a:ext>
            </a:extLst>
          </p:cNvPr>
          <p:cNvSpPr/>
          <p:nvPr/>
        </p:nvSpPr>
        <p:spPr>
          <a:xfrm>
            <a:off x="1614162" y="1355645"/>
            <a:ext cx="5511974" cy="1035646"/>
          </a:xfrm>
          <a:prstGeom prst="wedgeRoundRectCallout">
            <a:avLst>
              <a:gd name="adj1" fmla="val -40683"/>
              <a:gd name="adj2" fmla="val 114792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Дивіться, друзі, на зустріч нам біжить… П'ятачок. </a:t>
            </a:r>
            <a:r>
              <a:rPr lang="uk-UA" sz="2400" b="1" dirty="0" smtClean="0">
                <a:solidFill>
                  <a:srgbClr val="7030A0"/>
                </a:solidFill>
              </a:rPr>
              <a:t>Що </a:t>
            </a:r>
            <a:r>
              <a:rPr lang="uk-UA" sz="2400" b="1" dirty="0">
                <a:solidFill>
                  <a:srgbClr val="7030A0"/>
                </a:solidFill>
              </a:rPr>
              <a:t>в нього в руці?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1848337" y="483640"/>
            <a:ext cx="8732066" cy="684874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Мотивація навчальної діяльності </a:t>
            </a:r>
            <a:endParaRPr lang="ru-RU" sz="3600" b="1" dirty="0">
              <a:solidFill>
                <a:schemeClr val="bg1"/>
              </a:solidFill>
            </a:endParaRPr>
          </a:p>
        </p:txBody>
      </p:sp>
      <p:pic>
        <p:nvPicPr>
          <p:cNvPr id="13" name="Рисунок 12">
            <a:extLst>
              <a:ext uri="{FF2B5EF4-FFF2-40B4-BE49-F238E27FC236}">
                <a16:creationId xmlns="" xmlns:a16="http://schemas.microsoft.com/office/drawing/2014/main" id="{1DD14814-19C6-DEF1-C6E9-6901766F702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4539" t="12991" r="19974" b="10724"/>
          <a:stretch/>
        </p:blipFill>
        <p:spPr>
          <a:xfrm>
            <a:off x="6001352" y="2918956"/>
            <a:ext cx="2880000" cy="3708000"/>
          </a:xfrm>
          <a:prstGeom prst="rect">
            <a:avLst/>
          </a:prstGeom>
        </p:spPr>
      </p:pic>
      <p:sp>
        <p:nvSpPr>
          <p:cNvPr id="16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353C9706-FE61-0042-7E23-41448A1CFE70}"/>
              </a:ext>
            </a:extLst>
          </p:cNvPr>
          <p:cNvSpPr/>
          <p:nvPr/>
        </p:nvSpPr>
        <p:spPr>
          <a:xfrm>
            <a:off x="7602807" y="1591456"/>
            <a:ext cx="3339814" cy="2498494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rgbClr val="7030A0"/>
                </a:solidFill>
              </a:rPr>
              <a:t>Скільки кульок тепер у П'ятачка? </a:t>
            </a:r>
            <a:endParaRPr lang="uk-UA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Чи </a:t>
            </a:r>
            <a:r>
              <a:rPr lang="uk-UA" sz="2400" b="1" dirty="0">
                <a:solidFill>
                  <a:srgbClr val="7030A0"/>
                </a:solidFill>
              </a:rPr>
              <a:t>знаєте ви, як таку кількість позначають у математиці</a:t>
            </a:r>
            <a:r>
              <a:rPr lang="uk-UA" sz="2400" b="1" dirty="0" smtClean="0">
                <a:solidFill>
                  <a:srgbClr val="7030A0"/>
                </a:solidFill>
              </a:rPr>
              <a:t>?</a:t>
            </a:r>
            <a:endParaRPr lang="uk-UA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584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019990" y="1573721"/>
            <a:ext cx="5462078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800" b="1" dirty="0">
                <a:solidFill>
                  <a:schemeClr val="bg1"/>
                </a:solidFill>
              </a:rPr>
              <a:t>Сьогодні ми навчимося позначати порожню множину предметів нулем та записувати 0.</a:t>
            </a:r>
          </a:p>
        </p:txBody>
      </p:sp>
      <p:pic>
        <p:nvPicPr>
          <p:cNvPr id="10" name="Picture 4" descr="Мистер Пибоди, картинка без фона - Приключения мистера Пибоди и Шермана -  YouLoveIt.ru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76" r="29548"/>
          <a:stretch/>
        </p:blipFill>
        <p:spPr bwMode="auto">
          <a:xfrm>
            <a:off x="9852435" y="1138824"/>
            <a:ext cx="2205862" cy="34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Шерман - Приключения мистера Пибоди и Шермана - YouLoveIt.ru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905" y="1655511"/>
            <a:ext cx="1729014" cy="382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09500" y="669929"/>
            <a:ext cx="8732066" cy="707238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Повідомлення теми та завдань уроку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463252" y="5140175"/>
            <a:ext cx="1599401" cy="675169"/>
          </a:xfrm>
          <a:prstGeom prst="round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k-UA" sz="2800" b="1" dirty="0">
                <a:solidFill>
                  <a:schemeClr val="tx2">
                    <a:lumMod val="50000"/>
                  </a:schemeClr>
                </a:solidFill>
              </a:rPr>
              <a:t>Нуль</a:t>
            </a:r>
            <a:endParaRPr lang="ru-RU" sz="2800" b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15" name="Picture 10" descr="Самокат кліпарт. Безкоштовне завантаження. | Creazill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800" y="3799983"/>
            <a:ext cx="3383272" cy="2954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Картинки по запросу &quot;клипарт цифры с картинками&quot;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625" b="47125" l="125" r="24625">
                        <a14:foregroundMark x1="13250" y1="17125" x2="13250" y2="17125"/>
                        <a14:foregroundMark x1="17625" y1="18000" x2="17625" y2="18000"/>
                        <a14:foregroundMark x1="9250" y1="45000" x2="9250" y2="45000"/>
                        <a14:foregroundMark x1="20250" y1="45125" x2="20250" y2="45125"/>
                        <a14:foregroundMark x1="17250" y1="36000" x2="17250" y2="36000"/>
                        <a14:foregroundMark x1="16625" y1="32875" x2="16625" y2="32875"/>
                        <a14:foregroundMark x1="16375" y1="29875" x2="16375" y2="29875"/>
                        <a14:foregroundMark x1="16000" y1="27500" x2="16000" y2="27500"/>
                        <a14:foregroundMark x1="7375" y1="25250" x2="7375" y2="25250"/>
                        <a14:foregroundMark x1="7375" y1="37250" x2="7375" y2="37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214" t="14463" r="74906" b="52766"/>
          <a:stretch/>
        </p:blipFill>
        <p:spPr bwMode="auto">
          <a:xfrm>
            <a:off x="8324805" y="3939756"/>
            <a:ext cx="1657163" cy="2145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C4D2A80E-B30B-44ED-839B-B35B2C654233}"/>
              </a:ext>
            </a:extLst>
          </p:cNvPr>
          <p:cNvSpPr txBox="1"/>
          <p:nvPr/>
        </p:nvSpPr>
        <p:spPr>
          <a:xfrm>
            <a:off x="3277794" y="3196783"/>
            <a:ext cx="4617934" cy="181588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/>
              <a:t>На бублика він   схожий,</a:t>
            </a:r>
          </a:p>
          <a:p>
            <a:pPr algn="ctr"/>
            <a:r>
              <a:rPr lang="ru-RU" sz="2800" b="1" dirty="0"/>
              <a:t>Та з’їсти це не можна.</a:t>
            </a:r>
          </a:p>
          <a:p>
            <a:pPr algn="ctr"/>
            <a:r>
              <a:rPr lang="ru-RU" sz="2800" b="1" dirty="0"/>
              <a:t>На нього схожа кішка,</a:t>
            </a:r>
          </a:p>
          <a:p>
            <a:pPr algn="ctr"/>
            <a:r>
              <a:rPr lang="ru-RU" sz="2800" b="1" dirty="0"/>
              <a:t>Якщо звернеться в ліжку.</a:t>
            </a:r>
          </a:p>
        </p:txBody>
      </p:sp>
    </p:spTree>
    <p:extLst>
      <p:ext uri="{BB962C8B-B14F-4D97-AF65-F5344CB8AC3E}">
        <p14:creationId xmlns:p14="http://schemas.microsoft.com/office/powerpoint/2010/main" val="4249578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Notebook Png Download Image - Transparent Spiral Notebook Png, Png Download  - kindpng">
            <a:extLst>
              <a:ext uri="{FF2B5EF4-FFF2-40B4-BE49-F238E27FC236}">
                <a16:creationId xmlns="" xmlns:a16="http://schemas.microsoft.com/office/drawing/2014/main" id="{D5AD11DC-84A9-71AA-734F-555DE1D5D1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77" t="7134" r="7209" b="9736"/>
          <a:stretch/>
        </p:blipFill>
        <p:spPr bwMode="auto">
          <a:xfrm>
            <a:off x="2362578" y="1186832"/>
            <a:ext cx="9393993" cy="539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731260" y="484900"/>
            <a:ext cx="8732066" cy="701932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Математична казка про нуль</a:t>
            </a:r>
          </a:p>
        </p:txBody>
      </p:sp>
      <p:pic>
        <p:nvPicPr>
          <p:cNvPr id="7" name="Picture 6" descr="Мистер Пибоди с книгой - Приключения мистера Пибоди и Шермана - YouLoveIt.ru">
            <a:extLst>
              <a:ext uri="{FF2B5EF4-FFF2-40B4-BE49-F238E27FC236}">
                <a16:creationId xmlns="" xmlns:a16="http://schemas.microsoft.com/office/drawing/2014/main" id="{2040A17F-4157-3D7E-8523-2226ABE974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12" y="1585575"/>
            <a:ext cx="2053566" cy="3896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BA8F2ED4-E9F5-517C-A16D-1435E9630B0E}"/>
              </a:ext>
            </a:extLst>
          </p:cNvPr>
          <p:cNvSpPr txBox="1"/>
          <p:nvPr/>
        </p:nvSpPr>
        <p:spPr>
          <a:xfrm>
            <a:off x="3690257" y="1333140"/>
            <a:ext cx="7532914" cy="44012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uk-UA" sz="2000" b="1" dirty="0">
                <a:solidFill>
                  <a:srgbClr val="7030A0"/>
                </a:solidFill>
              </a:rPr>
              <a:t>    У країні Математика є містечка, де проживають числа. Подумки вирушаємо у містечко Нуль. Будиночки у ньому схожі на квасольки чи яєчка. І мешкають у них нулі. Дивно, чому вони такі пухкенькі, кругленькі? Вони ж нічого не їдять. Та і їсти у них нічого. Та й немає у них ані посуду, ані</a:t>
            </a:r>
          </a:p>
          <a:p>
            <a:pPr algn="just"/>
            <a:r>
              <a:rPr lang="uk-UA" sz="2000" b="1" dirty="0">
                <a:solidFill>
                  <a:srgbClr val="7030A0"/>
                </a:solidFill>
              </a:rPr>
              <a:t>предметів побуту, ані меблів вони не мають. І нічим нулі не займаються. Ані фабрик, ані заводів, ані шкіл, ані бібліотек у місті немає. </a:t>
            </a:r>
          </a:p>
          <a:p>
            <a:pPr algn="just"/>
            <a:r>
              <a:rPr lang="uk-UA" sz="2000" b="1" dirty="0">
                <a:solidFill>
                  <a:srgbClr val="7030A0"/>
                </a:solidFill>
              </a:rPr>
              <a:t>    Та полюбляють нулі, коли до них на гостину приходять числа з інших міст. Нулики ввічливо вітають гостей, запрошують на пішу прогулянку вулицями міста. Усі прогулюються і дихають нічим не забрудненим свіжим повітрям. Нулі дуже виховані. Вони ніколи не стають у парі поперед іншого числа. І ходять вулицями двоцифрові числа: 10, 20, 30, 40, 50, 60, 70, 80, 90.</a:t>
            </a:r>
          </a:p>
        </p:txBody>
      </p:sp>
      <p:pic>
        <p:nvPicPr>
          <p:cNvPr id="9" name="Picture 2" descr="ᐈ Картинки цифры векторные, вектор цифры | скачать на Depositphotos®">
            <a:extLst>
              <a:ext uri="{FF2B5EF4-FFF2-40B4-BE49-F238E27FC236}">
                <a16:creationId xmlns="" xmlns:a16="http://schemas.microsoft.com/office/drawing/2014/main" id="{CE2A5852-262B-18BD-11FC-AD0EF017E4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167" b="26333" l="6897" r="27126">
                        <a14:foregroundMark x1="20920" y1="5500" x2="20920" y2="5500"/>
                        <a14:foregroundMark x1="14023" y1="4833" x2="14023" y2="4833"/>
                        <a14:foregroundMark x1="25057" y1="7333" x2="25057" y2="7333"/>
                        <a14:foregroundMark x1="23448" y1="9167" x2="23448" y2="9167"/>
                        <a14:foregroundMark x1="11954" y1="20500" x2="11954" y2="20500"/>
                        <a14:foregroundMark x1="8736" y1="20667" x2="8736" y2="206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53" t="1816" r="70276" b="73522"/>
          <a:stretch/>
        </p:blipFill>
        <p:spPr bwMode="auto">
          <a:xfrm>
            <a:off x="9448800" y="5295494"/>
            <a:ext cx="739912" cy="996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ᐈ Картинки цифры векторные, вектор цифры | скачать на Depositphotos®">
            <a:extLst>
              <a:ext uri="{FF2B5EF4-FFF2-40B4-BE49-F238E27FC236}">
                <a16:creationId xmlns="" xmlns:a16="http://schemas.microsoft.com/office/drawing/2014/main" id="{C8A1BCDB-366A-030E-1C47-E1E8D01E27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4667" b="99500" l="48046" r="80230">
                        <a14:foregroundMark x1="68046" y1="76167" x2="68046" y2="76167"/>
                        <a14:foregroundMark x1="58851" y1="76667" x2="58851" y2="76667"/>
                        <a14:foregroundMark x1="76322" y1="81333" x2="76322" y2="81333"/>
                        <a14:foregroundMark x1="77011" y1="82333" x2="77011" y2="82333"/>
                        <a14:foregroundMark x1="50345" y1="89333" x2="50345" y2="89333"/>
                        <a14:foregroundMark x1="48736" y1="89833" x2="48736" y2="89833"/>
                        <a14:foregroundMark x1="49655" y1="90500" x2="49655" y2="90500"/>
                        <a14:foregroundMark x1="58851" y1="95667" x2="58851" y2="95667"/>
                        <a14:foregroundMark x1="68276" y1="95500" x2="68276" y2="9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430" t="74395" r="19876"/>
          <a:stretch/>
        </p:blipFill>
        <p:spPr bwMode="auto">
          <a:xfrm flipH="1">
            <a:off x="10070457" y="5295494"/>
            <a:ext cx="950906" cy="1073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7002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Прямоугольник 11">
            <a:extLst>
              <a:ext uri="{FF2B5EF4-FFF2-40B4-BE49-F238E27FC236}">
                <a16:creationId xmlns="" xmlns:a16="http://schemas.microsoft.com/office/drawing/2014/main" id="{F9011203-A234-6F26-F899-CF8175075345}"/>
              </a:ext>
            </a:extLst>
          </p:cNvPr>
          <p:cNvSpPr/>
          <p:nvPr/>
        </p:nvSpPr>
        <p:spPr>
          <a:xfrm>
            <a:off x="1720109" y="463353"/>
            <a:ext cx="8732066" cy="711037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rgbClr val="222A35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uk-UA" sz="4000" b="1" dirty="0">
                <a:solidFill>
                  <a:schemeClr val="bg1"/>
                </a:solidFill>
              </a:rPr>
              <a:t>Число 0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2" name="Picture 6" descr="4,245 Unicycle Cliparts, Stock Vector and Royalty Free Unicycle  Illustrations">
            <a:extLst>
              <a:ext uri="{FF2B5EF4-FFF2-40B4-BE49-F238E27FC236}">
                <a16:creationId xmlns="" xmlns:a16="http://schemas.microsoft.com/office/drawing/2014/main" id="{27A6F4F3-C00A-718F-B7A7-CF93C1A234E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1" r="24037"/>
          <a:stretch/>
        </p:blipFill>
        <p:spPr bwMode="auto">
          <a:xfrm>
            <a:off x="7628959" y="1697565"/>
            <a:ext cx="1260000" cy="2465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EC31ACA-43F4-8B86-9F46-9F667FF0DD91}"/>
              </a:ext>
            </a:extLst>
          </p:cNvPr>
          <p:cNvSpPr/>
          <p:nvPr/>
        </p:nvSpPr>
        <p:spPr>
          <a:xfrm>
            <a:off x="4119223" y="5241513"/>
            <a:ext cx="6636998" cy="1132740"/>
          </a:xfrm>
          <a:prstGeom prst="wedgeRoundRectCallout">
            <a:avLst>
              <a:gd name="adj1" fmla="val -74937"/>
              <a:gd name="adj2" fmla="val -74347"/>
              <a:gd name="adj3" fmla="val 16667"/>
            </a:avLst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У санчат коліс немає. </a:t>
            </a:r>
          </a:p>
          <a:p>
            <a:pPr algn="ctr"/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У такому разі кажуть, що в санчат нуль коліс.</a:t>
            </a:r>
          </a:p>
        </p:txBody>
      </p:sp>
      <p:pic>
        <p:nvPicPr>
          <p:cNvPr id="41" name="Picture 2" descr="Велосипед картинки без фона (40 фото) - красивые картинки и HD фото">
            <a:extLst>
              <a:ext uri="{FF2B5EF4-FFF2-40B4-BE49-F238E27FC236}">
                <a16:creationId xmlns="" xmlns:a16="http://schemas.microsoft.com/office/drawing/2014/main" id="{27262E8A-E157-3028-D8EA-8F9FFE8706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638" y="3075743"/>
            <a:ext cx="2398084" cy="1636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2" name="Picture 4" descr="Кира-скрап - клипарт и рамки на прозрачном фоне">
            <a:extLst>
              <a:ext uri="{FF2B5EF4-FFF2-40B4-BE49-F238E27FC236}">
                <a16:creationId xmlns="" xmlns:a16="http://schemas.microsoft.com/office/drawing/2014/main" id="{653DBDAD-4E92-5E46-8028-B8E8A53C7B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43923" y="2595868"/>
            <a:ext cx="1906719" cy="1653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8" descr="Санки детские рисунок (62 фото) » Рисунки для срисовки и не только">
            <a:extLst>
              <a:ext uri="{FF2B5EF4-FFF2-40B4-BE49-F238E27FC236}">
                <a16:creationId xmlns="" xmlns:a16="http://schemas.microsoft.com/office/drawing/2014/main" id="{E00FEAF6-2385-1C98-F333-6A4C61E83E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3735" y="2963373"/>
            <a:ext cx="2176879" cy="1262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Picture 16" descr="Мистер Пибоди и Шерман на мотоцикле">
            <a:extLst>
              <a:ext uri="{FF2B5EF4-FFF2-40B4-BE49-F238E27FC236}">
                <a16:creationId xmlns="" xmlns:a16="http://schemas.microsoft.com/office/drawing/2014/main" id="{3BF0AB57-4762-1349-30E5-78133EC4A9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74860" y="2543844"/>
            <a:ext cx="3061097" cy="2699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Скругленная прямоугольная выноска 47">
            <a:extLst>
              <a:ext uri="{FF2B5EF4-FFF2-40B4-BE49-F238E27FC236}">
                <a16:creationId xmlns="" xmlns:a16="http://schemas.microsoft.com/office/drawing/2014/main" id="{FEC31ACA-43F4-8B86-9F46-9F667FF0DD91}"/>
              </a:ext>
            </a:extLst>
          </p:cNvPr>
          <p:cNvSpPr/>
          <p:nvPr/>
        </p:nvSpPr>
        <p:spPr>
          <a:xfrm>
            <a:off x="1232820" y="1227305"/>
            <a:ext cx="4599268" cy="1147905"/>
          </a:xfrm>
          <a:prstGeom prst="cloud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2700000" scaled="1"/>
            <a:tileRect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Скільки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коліс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 у кожного транспортного </a:t>
            </a:r>
            <a:r>
              <a:rPr lang="ru-RU" sz="2000" b="1" dirty="0" err="1">
                <a:solidFill>
                  <a:schemeClr val="accent6">
                    <a:lumMod val="50000"/>
                  </a:schemeClr>
                </a:solidFill>
              </a:rPr>
              <a:t>засобу</a:t>
            </a: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</a:rPr>
              <a:t>?</a:t>
            </a:r>
            <a:endParaRPr lang="uk-UA" sz="2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89C8695D-1288-E3A8-612E-2F79931E0DC5}"/>
              </a:ext>
            </a:extLst>
          </p:cNvPr>
          <p:cNvSpPr/>
          <p:nvPr/>
        </p:nvSpPr>
        <p:spPr>
          <a:xfrm>
            <a:off x="0" y="5727328"/>
            <a:ext cx="1054100" cy="1130672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Підручник.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1400" b="1" dirty="0">
                <a:solidFill>
                  <a:schemeClr val="bg1"/>
                </a:solidFill>
              </a:rPr>
              <a:t>Сторінка</a:t>
            </a: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28</a:t>
            </a:r>
            <a:endParaRPr lang="ru-RU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99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7445</TotalTime>
  <Words>685</Words>
  <Application>Microsoft Office PowerPoint</Application>
  <PresentationFormat>Произвольный</PresentationFormat>
  <Paragraphs>153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Vasyl Tsupa</dc:creator>
  <cp:lastModifiedBy>Esmiralda Ivanova</cp:lastModifiedBy>
  <cp:revision>685</cp:revision>
  <dcterms:created xsi:type="dcterms:W3CDTF">2018-01-05T16:38:53Z</dcterms:created>
  <dcterms:modified xsi:type="dcterms:W3CDTF">2023-11-07T14:54:52Z</dcterms:modified>
</cp:coreProperties>
</file>