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1555" r:id="rId3"/>
    <p:sldId id="1560" r:id="rId4"/>
    <p:sldId id="1316" r:id="rId5"/>
    <p:sldId id="1558" r:id="rId6"/>
    <p:sldId id="1559" r:id="rId7"/>
    <p:sldId id="1431" r:id="rId8"/>
    <p:sldId id="1479" r:id="rId9"/>
    <p:sldId id="1561" r:id="rId10"/>
    <p:sldId id="1538" r:id="rId11"/>
    <p:sldId id="1557" r:id="rId12"/>
    <p:sldId id="1548" r:id="rId13"/>
    <p:sldId id="1550" r:id="rId14"/>
    <p:sldId id="1549" r:id="rId15"/>
    <p:sldId id="1562" r:id="rId16"/>
    <p:sldId id="1563" r:id="rId17"/>
    <p:sldId id="155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FF"/>
    <a:srgbClr val="FFB7FF"/>
    <a:srgbClr val="FF3399"/>
    <a:srgbClr val="CCFF66"/>
    <a:srgbClr val="FF99FF"/>
    <a:srgbClr val="ECDAB2"/>
    <a:srgbClr val="E6CEA0"/>
    <a:srgbClr val="354B80"/>
    <a:srgbClr val="CC85BB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548000" y="4799405"/>
            <a:ext cx="8925018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Повторення вивченого</a:t>
            </a:r>
            <a:endParaRPr lang="x-none" sz="5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!!!Эсмира\OI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t="6636" r="7086" b="5276"/>
          <a:stretch/>
        </p:blipFill>
        <p:spPr bwMode="auto">
          <a:xfrm>
            <a:off x="1548000" y="981220"/>
            <a:ext cx="3348000" cy="320400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33354" y="1909564"/>
            <a:ext cx="3450800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smtClean="0">
                <a:solidFill>
                  <a:schemeClr val="bg1"/>
                </a:solidFill>
              </a:rPr>
              <a:t>6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135566" y="688143"/>
            <a:ext cx="9874095" cy="1065520"/>
          </a:xfrm>
          <a:prstGeom prst="roundRect">
            <a:avLst/>
          </a:prstGeom>
          <a:solidFill>
            <a:srgbClr val="7030A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 smtClean="0">
                <a:solidFill>
                  <a:schemeClr val="bg1"/>
                </a:solidFill>
              </a:rPr>
              <a:t>На </a:t>
            </a:r>
            <a:r>
              <a:rPr lang="ru-RU" sz="3200" dirty="0" err="1" smtClean="0">
                <a:solidFill>
                  <a:schemeClr val="bg1"/>
                </a:solidFill>
              </a:rPr>
              <a:t>якому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місці</a:t>
            </a:r>
            <a:r>
              <a:rPr lang="ru-RU" sz="3200" dirty="0" smtClean="0">
                <a:solidFill>
                  <a:schemeClr val="bg1"/>
                </a:solidFill>
              </a:rPr>
              <a:t> за порядком </a:t>
            </a:r>
            <a:r>
              <a:rPr lang="ru-RU" sz="3200" dirty="0" err="1" smtClean="0">
                <a:solidFill>
                  <a:schemeClr val="bg1"/>
                </a:solidFill>
              </a:rPr>
              <a:t>розміщено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трикутник</a:t>
            </a:r>
            <a:r>
              <a:rPr lang="ru-RU" sz="3200" dirty="0" smtClean="0">
                <a:solidFill>
                  <a:schemeClr val="bg1"/>
                </a:solidFill>
              </a:rPr>
              <a:t>? </a:t>
            </a:r>
            <a:r>
              <a:rPr lang="ru-RU" sz="3200" dirty="0" err="1" smtClean="0">
                <a:solidFill>
                  <a:schemeClr val="bg1"/>
                </a:solidFill>
              </a:rPr>
              <a:t>Чому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діти</a:t>
            </a:r>
            <a:r>
              <a:rPr lang="ru-RU" sz="3200" dirty="0" smtClean="0">
                <a:solidFill>
                  <a:schemeClr val="bg1"/>
                </a:solidFill>
              </a:rPr>
              <a:t> показали </a:t>
            </a:r>
            <a:r>
              <a:rPr lang="ru-RU" sz="3200" dirty="0" err="1" smtClean="0">
                <a:solidFill>
                  <a:schemeClr val="bg1"/>
                </a:solidFill>
              </a:rPr>
              <a:t>різні</a:t>
            </a:r>
            <a:r>
              <a:rPr lang="ru-RU" sz="3200" dirty="0" smtClean="0">
                <a:solidFill>
                  <a:schemeClr val="bg1"/>
                </a:solidFill>
              </a:rPr>
              <a:t> числа?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D:\Картинки до тестів\Людина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36" y="2312606"/>
            <a:ext cx="1352223" cy="2858108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кутник: округлені кути 45">
            <a:extLst>
              <a:ext uri="{FF2B5EF4-FFF2-40B4-BE49-F238E27FC236}">
                <a16:creationId xmlns:a16="http://schemas.microsoft.com/office/drawing/2014/main" xmlns="" id="{6F9FCA5B-3E54-47A7-68D5-9ABAC942515A}"/>
              </a:ext>
            </a:extLst>
          </p:cNvPr>
          <p:cNvSpPr/>
          <p:nvPr/>
        </p:nvSpPr>
        <p:spPr>
          <a:xfrm>
            <a:off x="527050" y="2836283"/>
            <a:ext cx="885194" cy="7740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Picture 5" descr="D:\Картинки до тестів\Людина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229" y="2186926"/>
            <a:ext cx="1560576" cy="284683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кутник: округлені кути 55">
            <a:extLst>
              <a:ext uri="{FF2B5EF4-FFF2-40B4-BE49-F238E27FC236}">
                <a16:creationId xmlns:a16="http://schemas.microsoft.com/office/drawing/2014/main" xmlns="" id="{8A5413AB-70D8-7E21-5CA7-9DC49AFC3E5B}"/>
              </a:ext>
            </a:extLst>
          </p:cNvPr>
          <p:cNvSpPr/>
          <p:nvPr/>
        </p:nvSpPr>
        <p:spPr>
          <a:xfrm>
            <a:off x="10843807" y="2624556"/>
            <a:ext cx="1054100" cy="7827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64971" y="2483717"/>
            <a:ext cx="1240972" cy="1126625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049486" y="2536920"/>
            <a:ext cx="1001486" cy="95798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авильный пятиугольник 3"/>
          <p:cNvSpPr/>
          <p:nvPr/>
        </p:nvSpPr>
        <p:spPr>
          <a:xfrm>
            <a:off x="5236836" y="2304069"/>
            <a:ext cx="1544155" cy="1423692"/>
          </a:xfrm>
          <a:prstGeom prst="pentagon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836228" y="2255174"/>
            <a:ext cx="1208315" cy="1349806"/>
          </a:xfrm>
          <a:prstGeom prst="triangl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7753040" y="2626441"/>
            <a:ext cx="1894114" cy="778949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2" y="1311564"/>
            <a:ext cx="1730934" cy="382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533708" y="424605"/>
            <a:ext cx="9349425" cy="8301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486400"/>
            <a:ext cx="1391040" cy="13715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61 №</a:t>
            </a:r>
            <a:r>
              <a:rPr lang="uk-UA" sz="2800" b="1" dirty="0" smtClean="0">
                <a:solidFill>
                  <a:schemeClr val="bg1"/>
                </a:solidFill>
              </a:rPr>
              <a:t>26-27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1 клас\2 Матем\1 УРОКИ Листопад\2 Числа 1_10\036 Повторення вивченого\2023-11-07_1925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78320"/>
            <a:ext cx="6102986" cy="186826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7783286" y="2388650"/>
            <a:ext cx="1262743" cy="370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D:\1 клас\2 Матем\1 УРОКИ Листопад\2 Числа 1_10\036 Повторення вивченого\2023-11-07_1927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78320"/>
            <a:ext cx="6785999" cy="2594966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71774" y="4197869"/>
            <a:ext cx="6785999" cy="17457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>
                <a:solidFill>
                  <a:schemeClr val="bg1"/>
                </a:solidFill>
              </a:rPr>
              <a:t>Зафарбуй дах будинку зеленим кольором, на якому записано вираз зі значенням 9,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а голубим кольором – дах будинку, на якому записано вираз зі значенням 7.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917371" y="1589314"/>
            <a:ext cx="1306286" cy="478972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389914" y="1589314"/>
            <a:ext cx="1306286" cy="478972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8088085" y="1589314"/>
            <a:ext cx="1306286" cy="478972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8088085" y="2873829"/>
            <a:ext cx="1382486" cy="478972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637314" y="1589314"/>
            <a:ext cx="1306286" cy="47897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917371" y="2854697"/>
            <a:ext cx="1306286" cy="47897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4691742" y="2843812"/>
            <a:ext cx="1306286" cy="47897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6389914" y="2865584"/>
            <a:ext cx="1306286" cy="47897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2218171" y="522036"/>
            <a:ext cx="8732066" cy="79245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 </a:t>
            </a:r>
            <a:r>
              <a:rPr lang="uk-UA" sz="4000" b="1" dirty="0">
                <a:solidFill>
                  <a:schemeClr val="bg1"/>
                </a:solidFill>
              </a:rPr>
              <a:t>чисел</a:t>
            </a:r>
          </a:p>
        </p:txBody>
      </p:sp>
      <p:pic>
        <p:nvPicPr>
          <p:cNvPr id="4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11" y="1427565"/>
            <a:ext cx="1738382" cy="384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Равнобедренный треугольник 15"/>
          <p:cNvSpPr/>
          <p:nvPr/>
        </p:nvSpPr>
        <p:spPr>
          <a:xfrm>
            <a:off x="5374076" y="1550995"/>
            <a:ext cx="4704523" cy="973544"/>
          </a:xfrm>
          <a:prstGeom prst="triangle">
            <a:avLst/>
          </a:prstGeom>
          <a:solidFill>
            <a:srgbClr val="C0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18225" y="1314492"/>
            <a:ext cx="20162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74076" y="2524539"/>
            <a:ext cx="4704523" cy="3719242"/>
          </a:xfrm>
          <a:prstGeom prst="rect">
            <a:avLst/>
          </a:prstGeom>
          <a:solidFill>
            <a:srgbClr val="FBDDF5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42161" y="3532651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062375" y="3532651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0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42161" y="4396747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062375" y="4396747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42161" y="5260843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062375" y="5260843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42161" y="2668555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062375" y="2668555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90985" y="2485822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31658" y="3349045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31657" y="4212185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02204" y="5045044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028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внобедренный треугольник 15"/>
          <p:cNvSpPr/>
          <p:nvPr/>
        </p:nvSpPr>
        <p:spPr>
          <a:xfrm>
            <a:off x="5235530" y="1153832"/>
            <a:ext cx="4704523" cy="973544"/>
          </a:xfrm>
          <a:prstGeom prst="triangle">
            <a:avLst/>
          </a:prstGeom>
          <a:solidFill>
            <a:srgbClr val="C0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9679" y="917329"/>
            <a:ext cx="20162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35530" y="2127376"/>
            <a:ext cx="4704523" cy="4536504"/>
          </a:xfrm>
          <a:prstGeom prst="rect">
            <a:avLst/>
          </a:prstGeom>
          <a:solidFill>
            <a:srgbClr val="FBDDF5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03615" y="3135488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23829" y="3135488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003615" y="3999584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923829" y="3999584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003615" y="4863680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003615" y="5727776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923829" y="5727776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923829" y="4863680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03615" y="2271392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923829" y="2271392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pic>
        <p:nvPicPr>
          <p:cNvPr id="20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68" y="2077434"/>
            <a:ext cx="1738382" cy="384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218131" y="2077434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37933" y="2937831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34523" y="3805626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58147" y="4623784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78526" y="5533818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5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095508" y="361377"/>
            <a:ext cx="8732066" cy="79245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 </a:t>
            </a:r>
            <a:r>
              <a:rPr lang="uk-UA" sz="4000" b="1" dirty="0">
                <a:solidFill>
                  <a:schemeClr val="bg1"/>
                </a:solidFill>
              </a:rPr>
              <a:t>чисел</a:t>
            </a:r>
          </a:p>
        </p:txBody>
      </p:sp>
    </p:spTree>
    <p:extLst>
      <p:ext uri="{BB962C8B-B14F-4D97-AF65-F5344CB8AC3E}">
        <p14:creationId xmlns:p14="http://schemas.microsoft.com/office/powerpoint/2010/main" val="40342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внобедренный треугольник 15"/>
          <p:cNvSpPr/>
          <p:nvPr/>
        </p:nvSpPr>
        <p:spPr>
          <a:xfrm>
            <a:off x="5235530" y="1153832"/>
            <a:ext cx="4704523" cy="973544"/>
          </a:xfrm>
          <a:prstGeom prst="triangle">
            <a:avLst/>
          </a:prstGeom>
          <a:solidFill>
            <a:srgbClr val="C0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9679" y="917329"/>
            <a:ext cx="20162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35530" y="2127376"/>
            <a:ext cx="4704523" cy="4536504"/>
          </a:xfrm>
          <a:prstGeom prst="rect">
            <a:avLst/>
          </a:prstGeom>
          <a:solidFill>
            <a:srgbClr val="FBDDF5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03615" y="3135488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23829" y="3135488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003615" y="3999584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923829" y="3999584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03615" y="4863680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003615" y="5727776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923829" y="5727776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923829" y="4863680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03615" y="2271392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923829" y="2271392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pic>
        <p:nvPicPr>
          <p:cNvPr id="20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99" y="2991471"/>
            <a:ext cx="1738382" cy="384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123876" y="2077434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64802" y="2937831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02427" y="3790651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58147" y="4623784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73425" y="5522847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6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816727" y="393478"/>
            <a:ext cx="8732066" cy="79245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 </a:t>
            </a:r>
            <a:r>
              <a:rPr lang="uk-UA" sz="4000" b="1" dirty="0">
                <a:solidFill>
                  <a:schemeClr val="bg1"/>
                </a:solidFill>
              </a:rPr>
              <a:t>чисел</a:t>
            </a:r>
          </a:p>
        </p:txBody>
      </p:sp>
    </p:spTree>
    <p:extLst>
      <p:ext uri="{BB962C8B-B14F-4D97-AF65-F5344CB8AC3E}">
        <p14:creationId xmlns:p14="http://schemas.microsoft.com/office/powerpoint/2010/main" val="29254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внобедренный треугольник 15"/>
          <p:cNvSpPr/>
          <p:nvPr/>
        </p:nvSpPr>
        <p:spPr>
          <a:xfrm>
            <a:off x="5235530" y="1153832"/>
            <a:ext cx="4704523" cy="973544"/>
          </a:xfrm>
          <a:prstGeom prst="triangle">
            <a:avLst/>
          </a:prstGeom>
          <a:solidFill>
            <a:srgbClr val="C0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9679" y="917329"/>
            <a:ext cx="20162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8</a:t>
            </a:r>
            <a:endParaRPr lang="uk-UA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35530" y="2127376"/>
            <a:ext cx="4704523" cy="4536504"/>
          </a:xfrm>
          <a:prstGeom prst="rect">
            <a:avLst/>
          </a:prstGeom>
          <a:solidFill>
            <a:srgbClr val="FBDDF5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03615" y="3135488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23829" y="3135488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chemeClr val="tx1"/>
                </a:solidFill>
              </a:rPr>
              <a:t>6</a:t>
            </a:r>
            <a:endParaRPr lang="uk-UA" sz="60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03615" y="3999584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923829" y="3999584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03615" y="4863680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chemeClr val="tx1"/>
                </a:solidFill>
              </a:rPr>
              <a:t>4</a:t>
            </a:r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03615" y="5727776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chemeClr val="tx1"/>
                </a:solidFill>
              </a:rPr>
              <a:t>5</a:t>
            </a:r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923829" y="5727776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923829" y="4863680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03615" y="2271392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923829" y="2271392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pic>
        <p:nvPicPr>
          <p:cNvPr id="20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99" y="2991471"/>
            <a:ext cx="1738382" cy="384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123876" y="2077434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/>
              <a:t>7</a:t>
            </a:r>
            <a:endParaRPr lang="uk-UA" sz="6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264802" y="2937831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02427" y="3790651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/>
              <a:t>5</a:t>
            </a:r>
            <a:endParaRPr lang="uk-UA" sz="6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158147" y="4623784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/>
              <a:t>4</a:t>
            </a:r>
            <a:endParaRPr lang="uk-UA" sz="6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173425" y="5522847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/>
              <a:t>3</a:t>
            </a:r>
            <a:endParaRPr lang="uk-UA" sz="6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816727" y="393478"/>
            <a:ext cx="8732066" cy="79245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 </a:t>
            </a:r>
            <a:r>
              <a:rPr lang="uk-UA" sz="4000" b="1" dirty="0">
                <a:solidFill>
                  <a:schemeClr val="bg1"/>
                </a:solidFill>
              </a:rPr>
              <a:t>чисел</a:t>
            </a:r>
          </a:p>
        </p:txBody>
      </p:sp>
    </p:spTree>
    <p:extLst>
      <p:ext uri="{BB962C8B-B14F-4D97-AF65-F5344CB8AC3E}">
        <p14:creationId xmlns:p14="http://schemas.microsoft.com/office/powerpoint/2010/main" val="245653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внобедренный треугольник 15"/>
          <p:cNvSpPr/>
          <p:nvPr/>
        </p:nvSpPr>
        <p:spPr>
          <a:xfrm>
            <a:off x="5235530" y="1153832"/>
            <a:ext cx="4704523" cy="973544"/>
          </a:xfrm>
          <a:prstGeom prst="triangle">
            <a:avLst/>
          </a:prstGeom>
          <a:solidFill>
            <a:srgbClr val="C0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9679" y="917329"/>
            <a:ext cx="20162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9</a:t>
            </a:r>
            <a:endParaRPr lang="uk-UA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35530" y="2127376"/>
            <a:ext cx="4704523" cy="4536504"/>
          </a:xfrm>
          <a:prstGeom prst="rect">
            <a:avLst/>
          </a:prstGeom>
          <a:solidFill>
            <a:srgbClr val="FBDDF5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03615" y="3135488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23829" y="3135488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chemeClr val="tx1"/>
                </a:solidFill>
              </a:rPr>
              <a:t>7</a:t>
            </a:r>
            <a:endParaRPr lang="uk-UA" sz="60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03615" y="3999584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923829" y="3999584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03615" y="4863680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chemeClr val="tx1"/>
                </a:solidFill>
              </a:rPr>
              <a:t>4</a:t>
            </a:r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03615" y="5727776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chemeClr val="tx1"/>
                </a:solidFill>
              </a:rPr>
              <a:t>5</a:t>
            </a:r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923829" y="5727776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923829" y="4863680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03615" y="2271392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923829" y="2271392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pic>
        <p:nvPicPr>
          <p:cNvPr id="20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99" y="2991471"/>
            <a:ext cx="1738382" cy="384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123876" y="2077434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/>
              <a:t>8</a:t>
            </a:r>
            <a:endParaRPr lang="uk-UA" sz="6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264802" y="2937831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02427" y="3790651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/>
              <a:t>8</a:t>
            </a:r>
            <a:endParaRPr lang="uk-UA" sz="6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158147" y="4623784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/>
              <a:t>5</a:t>
            </a:r>
            <a:endParaRPr lang="uk-UA" sz="6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173425" y="5522847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/>
              <a:t>4</a:t>
            </a:r>
            <a:endParaRPr lang="uk-UA" sz="6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816727" y="393478"/>
            <a:ext cx="8732066" cy="79245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 </a:t>
            </a:r>
            <a:r>
              <a:rPr lang="uk-UA" sz="4000" b="1" dirty="0">
                <a:solidFill>
                  <a:schemeClr val="bg1"/>
                </a:solidFill>
              </a:rPr>
              <a:t>чисел</a:t>
            </a:r>
          </a:p>
        </p:txBody>
      </p:sp>
    </p:spTree>
    <p:extLst>
      <p:ext uri="{BB962C8B-B14F-4D97-AF65-F5344CB8AC3E}">
        <p14:creationId xmlns:p14="http://schemas.microsoft.com/office/powerpoint/2010/main" val="226759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4"/>
            <a:ext cx="8732066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0053" y="1259175"/>
            <a:ext cx="831113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геометричними фігурами</a:t>
            </a:r>
          </a:p>
        </p:txBody>
      </p:sp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84" y="2090172"/>
            <a:ext cx="1838325" cy="24860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3793698" y="2055266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59" y="2090172"/>
            <a:ext cx="1800225" cy="25431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09" y="2055266"/>
            <a:ext cx="1857375" cy="24669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4170" y="4852672"/>
            <a:ext cx="1975614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важко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3698" y="4852671"/>
            <a:ext cx="1728000" cy="46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легко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8584" y="4844158"/>
            <a:ext cx="1728000" cy="1200329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пролетів непомітно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3742" y="4844158"/>
            <a:ext cx="240350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Готовий /готова працювати далі</a:t>
            </a:r>
          </a:p>
        </p:txBody>
      </p:sp>
    </p:spTree>
    <p:extLst>
      <p:ext uri="{BB962C8B-B14F-4D97-AF65-F5344CB8AC3E}">
        <p14:creationId xmlns:p14="http://schemas.microsoft.com/office/powerpoint/2010/main" val="22957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4"/>
            <a:ext cx="8732066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0053" y="1259175"/>
            <a:ext cx="831113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геометричну фігуру, настрій якої тобі сподобався.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її колір і форму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8" name="Picture 6" descr="Наклейк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653" y="3361759"/>
            <a:ext cx="2810800" cy="29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40" y="2147322"/>
            <a:ext cx="1838325" cy="24860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4680000" y="3746424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47" y="2147322"/>
            <a:ext cx="1800225" cy="25431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497" y="3596953"/>
            <a:ext cx="1857375" cy="24669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87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TextBox 53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821993" y="467133"/>
            <a:ext cx="10563589" cy="77108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 Лічба в порядку </a:t>
            </a:r>
            <a:r>
              <a:rPr lang="uk-UA" sz="3200" b="1" dirty="0" smtClean="0">
                <a:solidFill>
                  <a:schemeClr val="bg1"/>
                </a:solidFill>
              </a:rPr>
              <a:t>зростання (спадання), порядкові числа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8" name="Picture 4" descr="Autumn Leaf Transparent PNG Clip Art Image | Watercolor autumn leaves, Leaf  art, Autumn leaves 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6902">
            <a:off x="9447078" y="866578"/>
            <a:ext cx="2279812" cy="273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0177567" y="1662073"/>
            <a:ext cx="789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" name="Picture 8" descr="кленовый лист, осенние листья, желтый лист - cкачать бесплатно рендер  Листья на Artage.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0074">
            <a:off x="2731560" y="1275509"/>
            <a:ext cx="2269670" cy="226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3471494" y="1572746"/>
            <a:ext cx="613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" name="Picture 6" descr="кленовый лист, осенние листья, желтый лист - cкачать бесплатно рендер  Листья на Artage.i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1895">
            <a:off x="401381" y="1147904"/>
            <a:ext cx="2285440" cy="257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260874" y="1674429"/>
            <a:ext cx="789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" name="Picture 6" descr="кленовый лист, осенние листья, желтый лист - cкачать бесплатно рендер  Листья на Artage.i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1895">
            <a:off x="7061034" y="1143236"/>
            <a:ext cx="2285440" cy="257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7850653" y="1638136"/>
            <a:ext cx="789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" name="Picture 4" descr="Autumn Leaf Transparent PNG Clip Art Image | Watercolor autumn leaves, Leaf  art, Autumn leaves 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6902">
            <a:off x="2673851" y="3178138"/>
            <a:ext cx="2184197" cy="26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3468003" y="3825951"/>
            <a:ext cx="789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" name="Picture 4" descr="Autumn Leaf Transparent PNG Clip Art Image | Watercolor autumn leaves, Leaf  art, Autumn leaves 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6902">
            <a:off x="226360" y="3066666"/>
            <a:ext cx="2261834" cy="271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1008733" y="3791038"/>
            <a:ext cx="783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" name="Picture 8" descr="кленовый лист, осенние листья, желтый лист - cкачать бесплатно рендер  Листья на Artage.i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0074">
            <a:off x="4977903" y="1273843"/>
            <a:ext cx="2251772" cy="225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5716037" y="1624851"/>
            <a:ext cx="783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" name="Picture 6" descr="кленовый лист, осенние листья, желтый лист - cкачать бесплатно рендер  Листья на Artage.i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1895">
            <a:off x="9107498" y="3225116"/>
            <a:ext cx="2425255" cy="27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9780409" y="3791038"/>
            <a:ext cx="1414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" name="Picture 6" descr="кленовый лист, осенние листья, желтый лист - cкачать бесплатно рендер  Листья на Artage.i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1895">
            <a:off x="4759677" y="3311734"/>
            <a:ext cx="2174247" cy="244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5559265" y="3775268"/>
            <a:ext cx="751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" name="Picture 4" descr="Autumn Leaf Transparent PNG Clip Art Image | Watercolor autumn leaves, Leaf  art, Autumn leaves 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6902">
            <a:off x="6929068" y="3135653"/>
            <a:ext cx="2168893" cy="260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7680560" y="3775268"/>
            <a:ext cx="751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099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3" grpId="0"/>
      <p:bldP spid="65" grpId="0"/>
      <p:bldP spid="67" grpId="0"/>
      <p:bldP spid="69" grpId="0"/>
      <p:bldP spid="71" grpId="0"/>
      <p:bldP spid="73" grpId="0"/>
      <p:bldP spid="75" grpId="0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1664352" y="441382"/>
            <a:ext cx="8732066" cy="76294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Віршована задача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60375" y="1878118"/>
            <a:ext cx="4634139" cy="2962513"/>
          </a:xfrm>
          <a:prstGeom prst="round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На лугу </a:t>
            </a:r>
            <a:r>
              <a:rPr lang="ru-RU" sz="2800" b="1" dirty="0" err="1">
                <a:solidFill>
                  <a:srgbClr val="7030A0"/>
                </a:solidFill>
              </a:rPr>
              <a:t>пасуться</a:t>
            </a:r>
            <a:r>
              <a:rPr lang="ru-RU" sz="2800" b="1" dirty="0">
                <a:solidFill>
                  <a:srgbClr val="7030A0"/>
                </a:solidFill>
              </a:rPr>
              <a:t> гуси —</a:t>
            </a:r>
          </a:p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їх</a:t>
            </a:r>
            <a:r>
              <a:rPr lang="ru-RU" sz="2800" b="1" dirty="0">
                <a:solidFill>
                  <a:srgbClr val="7030A0"/>
                </a:solidFill>
              </a:rPr>
              <a:t> пасе мала Маруся.</a:t>
            </a:r>
          </a:p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Сім</a:t>
            </a:r>
            <a:r>
              <a:rPr lang="ru-RU" sz="2800" b="1" dirty="0">
                <a:solidFill>
                  <a:srgbClr val="7030A0"/>
                </a:solidFill>
              </a:rPr>
              <a:t> гусей </a:t>
            </a:r>
            <a:r>
              <a:rPr lang="ru-RU" sz="2800" b="1" dirty="0" err="1">
                <a:solidFill>
                  <a:srgbClr val="7030A0"/>
                </a:solidFill>
              </a:rPr>
              <a:t>ще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біля</a:t>
            </a:r>
            <a:r>
              <a:rPr lang="ru-RU" sz="2800" b="1" dirty="0">
                <a:solidFill>
                  <a:srgbClr val="7030A0"/>
                </a:solidFill>
              </a:rPr>
              <a:t> броду,</a:t>
            </a:r>
          </a:p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троє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вже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ввійшли</a:t>
            </a:r>
            <a:r>
              <a:rPr lang="ru-RU" sz="2800" b="1" dirty="0">
                <a:solidFill>
                  <a:srgbClr val="7030A0"/>
                </a:solidFill>
              </a:rPr>
              <a:t> у воду.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Ми </a:t>
            </a:r>
            <a:r>
              <a:rPr lang="ru-RU" sz="2800" b="1" dirty="0" err="1">
                <a:solidFill>
                  <a:srgbClr val="7030A0"/>
                </a:solidFill>
              </a:rPr>
              <a:t>попросимо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дітей</a:t>
            </a:r>
            <a:endParaRPr lang="ru-RU" sz="2800" b="1" dirty="0">
              <a:solidFill>
                <a:srgbClr val="7030A0"/>
              </a:solidFill>
            </a:endParaRPr>
          </a:p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полічити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всіх</a:t>
            </a:r>
            <a:r>
              <a:rPr lang="ru-RU" sz="2800" b="1" dirty="0">
                <a:solidFill>
                  <a:srgbClr val="7030A0"/>
                </a:solidFill>
              </a:rPr>
              <a:t> гусей.</a:t>
            </a:r>
          </a:p>
        </p:txBody>
      </p:sp>
      <p:sp>
        <p:nvSpPr>
          <p:cNvPr id="2" name="AutoShape 2" descr="Пес Патрон та бойові гуси: юна криворізька художниця оригінально прикрасила  під'їзди свого будинку | Перший мі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Стихи про гуся для детей | 20 лучши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237" y="1780424"/>
            <a:ext cx="6344835" cy="3643993"/>
          </a:xfrm>
          <a:prstGeom prst="round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кутник: округлені кути 26">
            <a:extLst>
              <a:ext uri="{FF2B5EF4-FFF2-40B4-BE49-F238E27FC236}">
                <a16:creationId xmlns:a16="http://schemas.microsoft.com/office/drawing/2014/main" xmlns="" id="{05C8DA29-065D-A1B6-208A-CC6ADEEBD1A6}"/>
              </a:ext>
            </a:extLst>
          </p:cNvPr>
          <p:cNvSpPr/>
          <p:nvPr/>
        </p:nvSpPr>
        <p:spPr>
          <a:xfrm>
            <a:off x="1157599" y="5028350"/>
            <a:ext cx="1836511" cy="792134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7 + 3 </a:t>
            </a:r>
            <a:r>
              <a:rPr lang="uk-UA" sz="4000" b="1" dirty="0">
                <a:solidFill>
                  <a:srgbClr val="7030A0"/>
                </a:solidFill>
              </a:rPr>
              <a:t>= </a:t>
            </a:r>
          </a:p>
        </p:txBody>
      </p:sp>
      <p:sp>
        <p:nvSpPr>
          <p:cNvPr id="15" name="Прямокутник: округлені кути 26">
            <a:extLst>
              <a:ext uri="{FF2B5EF4-FFF2-40B4-BE49-F238E27FC236}">
                <a16:creationId xmlns:a16="http://schemas.microsoft.com/office/drawing/2014/main" xmlns="" id="{05C8DA29-065D-A1B6-208A-CC6ADEEBD1A6}"/>
              </a:ext>
            </a:extLst>
          </p:cNvPr>
          <p:cNvSpPr/>
          <p:nvPr/>
        </p:nvSpPr>
        <p:spPr>
          <a:xfrm>
            <a:off x="2994110" y="5046748"/>
            <a:ext cx="1228165" cy="840369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10</a:t>
            </a:r>
            <a:endParaRPr lang="uk-UA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1664352" y="441382"/>
            <a:ext cx="8732066" cy="76294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Віршована задача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12775" y="1497118"/>
            <a:ext cx="5417610" cy="3915966"/>
          </a:xfrm>
          <a:prstGeom prst="round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Жук на </a:t>
            </a:r>
            <a:r>
              <a:rPr lang="ru-RU" sz="2800" b="1" dirty="0" err="1">
                <a:solidFill>
                  <a:srgbClr val="7030A0"/>
                </a:solidFill>
              </a:rPr>
              <a:t>гілочку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сідає</a:t>
            </a:r>
            <a:r>
              <a:rPr lang="ru-RU" sz="2800" b="1" dirty="0">
                <a:solidFill>
                  <a:srgbClr val="7030A0"/>
                </a:solidFill>
              </a:rPr>
              <a:t>,</a:t>
            </a:r>
          </a:p>
          <a:p>
            <a:r>
              <a:rPr lang="ru-RU" sz="2800" b="1" dirty="0" err="1">
                <a:solidFill>
                  <a:srgbClr val="7030A0"/>
                </a:solidFill>
              </a:rPr>
              <a:t>павука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мерщій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питає</a:t>
            </a:r>
            <a:r>
              <a:rPr lang="ru-RU" sz="2800" b="1" dirty="0">
                <a:solidFill>
                  <a:srgbClr val="7030A0"/>
                </a:solidFill>
              </a:rPr>
              <a:t>: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— </a:t>
            </a:r>
            <a:r>
              <a:rPr lang="ru-RU" sz="2800" b="1" dirty="0" err="1">
                <a:solidFill>
                  <a:srgbClr val="7030A0"/>
                </a:solidFill>
              </a:rPr>
              <a:t>Відгадай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друже-павук</a:t>
            </a:r>
            <a:r>
              <a:rPr lang="ru-RU" sz="2800" b="1" dirty="0">
                <a:solidFill>
                  <a:srgbClr val="7030A0"/>
                </a:solidFill>
              </a:rPr>
              <a:t>,</a:t>
            </a:r>
          </a:p>
          <a:p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в мене </a:t>
            </a:r>
            <a:r>
              <a:rPr lang="ru-RU" sz="2800" b="1" dirty="0" err="1">
                <a:solidFill>
                  <a:srgbClr val="7030A0"/>
                </a:solidFill>
              </a:rPr>
              <a:t>ніг</a:t>
            </a:r>
            <a:r>
              <a:rPr lang="ru-RU" sz="2800" b="1" dirty="0">
                <a:solidFill>
                  <a:srgbClr val="7030A0"/>
                </a:solidFill>
              </a:rPr>
              <a:t> і рук.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— </a:t>
            </a:r>
            <a:r>
              <a:rPr lang="ru-RU" sz="2800" b="1" dirty="0" err="1">
                <a:solidFill>
                  <a:srgbClr val="7030A0"/>
                </a:solidFill>
              </a:rPr>
              <a:t>Це</a:t>
            </a:r>
            <a:r>
              <a:rPr lang="ru-RU" sz="2800" b="1" dirty="0">
                <a:solidFill>
                  <a:srgbClr val="7030A0"/>
                </a:solidFill>
              </a:rPr>
              <a:t> не складно буде, </a:t>
            </a:r>
            <a:r>
              <a:rPr lang="ru-RU" sz="2800" b="1" dirty="0" err="1">
                <a:solidFill>
                  <a:srgbClr val="7030A0"/>
                </a:solidFill>
              </a:rPr>
              <a:t>друже</a:t>
            </a:r>
            <a:r>
              <a:rPr lang="ru-RU" sz="2800" b="1" dirty="0">
                <a:solidFill>
                  <a:srgbClr val="7030A0"/>
                </a:solidFill>
              </a:rPr>
              <a:t>,</a:t>
            </a:r>
          </a:p>
          <a:p>
            <a:r>
              <a:rPr lang="ru-RU" sz="2800" b="1" dirty="0" err="1">
                <a:solidFill>
                  <a:srgbClr val="FF0000"/>
                </a:solidFill>
              </a:rPr>
              <a:t>шість</a:t>
            </a:r>
            <a:r>
              <a:rPr lang="ru-RU" sz="2800" b="1" dirty="0">
                <a:solidFill>
                  <a:srgbClr val="7030A0"/>
                </a:solidFill>
              </a:rPr>
              <a:t> у тебе </a:t>
            </a:r>
            <a:r>
              <a:rPr lang="ru-RU" sz="2800" b="1" dirty="0" err="1">
                <a:solidFill>
                  <a:srgbClr val="7030A0"/>
                </a:solidFill>
              </a:rPr>
              <a:t>ніг</a:t>
            </a:r>
            <a:r>
              <a:rPr lang="ru-RU" sz="2800" b="1" dirty="0">
                <a:solidFill>
                  <a:srgbClr val="7030A0"/>
                </a:solidFill>
              </a:rPr>
              <a:t> і рук.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В мене ж — </a:t>
            </a:r>
            <a:r>
              <a:rPr lang="ru-RU" sz="2800" b="1" dirty="0" err="1">
                <a:solidFill>
                  <a:srgbClr val="FF0000"/>
                </a:solidFill>
              </a:rPr>
              <a:t>стільки</a:t>
            </a:r>
            <a:r>
              <a:rPr lang="ru-RU" sz="2800" b="1" dirty="0">
                <a:solidFill>
                  <a:srgbClr val="7030A0"/>
                </a:solidFill>
              </a:rPr>
              <a:t> та </a:t>
            </a:r>
            <a:r>
              <a:rPr lang="ru-RU" sz="2800" b="1" dirty="0" err="1">
                <a:solidFill>
                  <a:srgbClr val="FF0000"/>
                </a:solidFill>
              </a:rPr>
              <a:t>ще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дві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  <a:p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буде </a:t>
            </a:r>
            <a:r>
              <a:rPr lang="ru-RU" sz="2800" b="1" dirty="0" err="1">
                <a:solidFill>
                  <a:srgbClr val="7030A0"/>
                </a:solidFill>
              </a:rPr>
              <a:t>взагалі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" name="AutoShape 2" descr="Пес Патрон та бойові гуси: юна криворізька художниця оригінально прикрасила  під'їзди свого будинку | Перший мі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Стихи про гуся для детей | 20 лучши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кутник: округлені кути 26">
            <a:extLst>
              <a:ext uri="{FF2B5EF4-FFF2-40B4-BE49-F238E27FC236}">
                <a16:creationId xmlns:a16="http://schemas.microsoft.com/office/drawing/2014/main" xmlns="" id="{05C8DA29-065D-A1B6-208A-CC6ADEEBD1A6}"/>
              </a:ext>
            </a:extLst>
          </p:cNvPr>
          <p:cNvSpPr/>
          <p:nvPr/>
        </p:nvSpPr>
        <p:spPr>
          <a:xfrm>
            <a:off x="1485069" y="5559404"/>
            <a:ext cx="1836511" cy="792134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6 + 2 </a:t>
            </a:r>
            <a:r>
              <a:rPr lang="uk-UA" sz="4000" b="1" dirty="0">
                <a:solidFill>
                  <a:srgbClr val="7030A0"/>
                </a:solidFill>
              </a:rPr>
              <a:t>= </a:t>
            </a:r>
          </a:p>
        </p:txBody>
      </p:sp>
      <p:sp>
        <p:nvSpPr>
          <p:cNvPr id="15" name="Прямокутник: округлені кути 26">
            <a:extLst>
              <a:ext uri="{FF2B5EF4-FFF2-40B4-BE49-F238E27FC236}">
                <a16:creationId xmlns:a16="http://schemas.microsoft.com/office/drawing/2014/main" xmlns="" id="{05C8DA29-065D-A1B6-208A-CC6ADEEBD1A6}"/>
              </a:ext>
            </a:extLst>
          </p:cNvPr>
          <p:cNvSpPr/>
          <p:nvPr/>
        </p:nvSpPr>
        <p:spPr>
          <a:xfrm>
            <a:off x="3321581" y="5559404"/>
            <a:ext cx="908128" cy="840369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8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Жук-олень чи рогач: фото, опис, цікаві факти • Світ Дов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46" y="1497117"/>
            <a:ext cx="3439675" cy="228894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лас Павукоподібні – павук хрестовик, будова і особливості поведі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4003928"/>
            <a:ext cx="3134178" cy="234761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46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9428832" y="4379629"/>
            <a:ext cx="141109" cy="454399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0596341" y="3161522"/>
            <a:ext cx="194860" cy="434701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8133801" y="3161522"/>
            <a:ext cx="194860" cy="434701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7036293" y="4379629"/>
            <a:ext cx="141109" cy="454399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799974" y="3161522"/>
            <a:ext cx="194860" cy="434701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153174" y="4439393"/>
            <a:ext cx="141109" cy="454399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550750" y="3185952"/>
            <a:ext cx="80748" cy="434701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243164" y="4439393"/>
            <a:ext cx="253831" cy="437427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81936" y="3195734"/>
            <a:ext cx="155009" cy="400489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16883" y="778199"/>
            <a:ext cx="7473643" cy="838728"/>
          </a:xfrm>
          <a:prstGeom prst="rect">
            <a:avLst/>
          </a:prstGeom>
          <a:solidFill>
            <a:srgbClr val="7030A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chemeClr val="bg1"/>
                </a:solidFill>
              </a:rPr>
              <a:t>Продовж </a:t>
            </a:r>
            <a:r>
              <a:rPr lang="uk-UA" sz="4000" dirty="0" smtClean="0">
                <a:solidFill>
                  <a:schemeClr val="bg1"/>
                </a:solidFill>
              </a:rPr>
              <a:t>ланцюжок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9121" y="2418124"/>
            <a:ext cx="877824" cy="768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95388" y="3620653"/>
            <a:ext cx="890016" cy="829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16883" y="4876820"/>
            <a:ext cx="877824" cy="768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981072" y="3620653"/>
            <a:ext cx="890016" cy="829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74510" y="2393426"/>
            <a:ext cx="877824" cy="768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4674469" y="4379629"/>
            <a:ext cx="141109" cy="454399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107033" y="3178133"/>
            <a:ext cx="113661" cy="434701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707179" y="4398595"/>
            <a:ext cx="264317" cy="447744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14771" y="3193771"/>
            <a:ext cx="194860" cy="434701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1085378" y="4834028"/>
            <a:ext cx="877824" cy="768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993759" y="3628472"/>
            <a:ext cx="890016" cy="829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444841" y="2450105"/>
            <a:ext cx="877824" cy="74366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532256" y="3620653"/>
            <a:ext cx="890016" cy="829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18666" y="4814090"/>
            <a:ext cx="877824" cy="768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292382" y="4366346"/>
            <a:ext cx="264317" cy="447744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5578962" y="3596223"/>
            <a:ext cx="890016" cy="829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</a:rPr>
              <a:t>- 6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58290" y="4811354"/>
            <a:ext cx="877824" cy="768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7468857" y="3178133"/>
            <a:ext cx="113661" cy="434701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6894080" y="3620653"/>
            <a:ext cx="890016" cy="829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8626209" y="4366346"/>
            <a:ext cx="264317" cy="447744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7912789" y="3596223"/>
            <a:ext cx="890016" cy="829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+7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92117" y="4811354"/>
            <a:ext cx="877824" cy="768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9861396" y="3178133"/>
            <a:ext cx="113661" cy="434701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9861396" y="2410037"/>
            <a:ext cx="877824" cy="768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9286619" y="3620653"/>
            <a:ext cx="890016" cy="829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1088749" y="4366346"/>
            <a:ext cx="264317" cy="447744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10375329" y="3596223"/>
            <a:ext cx="890016" cy="829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+6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127901" y="2427638"/>
            <a:ext cx="877824" cy="768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9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5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330" y="335913"/>
            <a:ext cx="1466930" cy="198377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8" grpId="0" animBg="1"/>
      <p:bldP spid="30" grpId="0" animBg="1"/>
      <p:bldP spid="33" grpId="0" animBg="1"/>
      <p:bldP spid="38" grpId="0" animBg="1"/>
      <p:bldP spid="40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44494" y="1834979"/>
            <a:ext cx="5462078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Сьогодні на </a:t>
            </a:r>
            <a:r>
              <a:rPr lang="uk-UA" sz="2800" b="1" dirty="0" err="1"/>
              <a:t>уроці</a:t>
            </a:r>
            <a:r>
              <a:rPr lang="uk-UA" sz="2800" b="1" dirty="0"/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ми будемо </a:t>
            </a:r>
            <a:r>
              <a:rPr lang="uk-UA" sz="2800" b="1" dirty="0" smtClean="0">
                <a:solidFill>
                  <a:schemeClr val="bg1"/>
                </a:solidFill>
              </a:rPr>
              <a:t>добирати </a:t>
            </a:r>
            <a:r>
              <a:rPr lang="uk-UA" sz="2800" b="1" dirty="0">
                <a:solidFill>
                  <a:schemeClr val="bg1"/>
                </a:solidFill>
              </a:rPr>
              <a:t>до </a:t>
            </a:r>
            <a:r>
              <a:rPr lang="uk-UA" sz="2800" b="1" dirty="0" smtClean="0">
                <a:solidFill>
                  <a:schemeClr val="bg1"/>
                </a:solidFill>
              </a:rPr>
              <a:t>малюнків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схему </a:t>
            </a:r>
            <a:r>
              <a:rPr lang="uk-UA" sz="2800" b="1" dirty="0">
                <a:solidFill>
                  <a:schemeClr val="bg1"/>
                </a:solidFill>
              </a:rPr>
              <a:t>та </a:t>
            </a:r>
            <a:r>
              <a:rPr lang="uk-UA" sz="2800" b="1" dirty="0" smtClean="0">
                <a:solidFill>
                  <a:schemeClr val="bg1"/>
                </a:solidFill>
              </a:rPr>
              <a:t>вираз,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самостійно записувати числа в порядку зростання і спадання, розв’язувати рівності з «віконцями»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повторимо склад чисел.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8571990" y="1693087"/>
            <a:ext cx="2872507" cy="444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23" y="1693087"/>
            <a:ext cx="2170653" cy="479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09500" y="669929"/>
            <a:ext cx="8732066" cy="70723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20109" y="463353"/>
            <a:ext cx="8732066" cy="7110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222A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Добери до кожного малюнка схему та вираз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FEC31ACA-43F4-8B86-9F46-9F667FF0DD91}"/>
              </a:ext>
            </a:extLst>
          </p:cNvPr>
          <p:cNvSpPr/>
          <p:nvPr/>
        </p:nvSpPr>
        <p:spPr>
          <a:xfrm>
            <a:off x="1484433" y="5393286"/>
            <a:ext cx="2328046" cy="1036924"/>
          </a:xfrm>
          <a:prstGeom prst="cloud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9 - 4</a:t>
            </a:r>
            <a:endParaRPr lang="uk-UA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D:\1 клас\2 Матем\Демонстр задачки\2023-11-07_183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140" y="1350170"/>
            <a:ext cx="4756060" cy="1618382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1 клас\2 Матем\Демонстр задачки\2023-11-07_1836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15" y="1350170"/>
            <a:ext cx="5024241" cy="168671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 клас\2 Матем\Демонстр задачки\2023-11-07_1836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93" y="3526971"/>
            <a:ext cx="8081437" cy="1423249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FEC31ACA-43F4-8B86-9F46-9F667FF0DD91}"/>
              </a:ext>
            </a:extLst>
          </p:cNvPr>
          <p:cNvSpPr/>
          <p:nvPr/>
        </p:nvSpPr>
        <p:spPr>
          <a:xfrm>
            <a:off x="4659834" y="5450963"/>
            <a:ext cx="2328046" cy="1036924"/>
          </a:xfrm>
          <a:prstGeom prst="cloud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5 + 4</a:t>
            </a:r>
            <a:endParaRPr lang="uk-UA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FEC31ACA-43F4-8B86-9F46-9F667FF0DD91}"/>
              </a:ext>
            </a:extLst>
          </p:cNvPr>
          <p:cNvSpPr/>
          <p:nvPr/>
        </p:nvSpPr>
        <p:spPr>
          <a:xfrm>
            <a:off x="8124129" y="5393286"/>
            <a:ext cx="2328046" cy="1036924"/>
          </a:xfrm>
          <a:prstGeom prst="cloud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5 - 4</a:t>
            </a:r>
            <a:endParaRPr lang="uk-UA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712029" y="3036880"/>
            <a:ext cx="1186543" cy="86321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200401" y="4528457"/>
            <a:ext cx="1611085" cy="92250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8980714" y="3000975"/>
            <a:ext cx="920402" cy="69182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6738257" y="4615543"/>
            <a:ext cx="1251857" cy="83542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9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88571" y="435755"/>
            <a:ext cx="10106804" cy="758442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8749" y="1309476"/>
            <a:ext cx="3859851" cy="5504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000" dirty="0" smtClean="0">
                <a:solidFill>
                  <a:schemeClr val="bg1"/>
                </a:solidFill>
              </a:rPr>
              <a:t>Заповни «віконця» в </a:t>
            </a:r>
            <a:r>
              <a:rPr lang="uk-UA" sz="2000" dirty="0" err="1" smtClean="0">
                <a:solidFill>
                  <a:schemeClr val="bg1"/>
                </a:solidFill>
              </a:rPr>
              <a:t>рівностях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1" y="2351314"/>
            <a:ext cx="1831763" cy="404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969" b="79513"/>
          <a:stretch/>
        </p:blipFill>
        <p:spPr>
          <a:xfrm>
            <a:off x="2576921" y="2803935"/>
            <a:ext cx="8388814" cy="2762008"/>
          </a:xfrm>
          <a:prstGeom prst="round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2558999" y="2798246"/>
            <a:ext cx="8388814" cy="3535647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977971" y="4665970"/>
            <a:ext cx="436157" cy="55408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2CC72D8F-7796-D4CA-0C41-E9608510C7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7165183" y="4541649"/>
            <a:ext cx="424330" cy="68689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845451" y="4674459"/>
            <a:ext cx="436157" cy="55408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485029" y="3943084"/>
            <a:ext cx="455016" cy="56766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B7E0AA3C-F341-6413-EC7E-37799D9C5E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601854" y="3922432"/>
            <a:ext cx="455016" cy="56766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007115" y="1194197"/>
            <a:ext cx="2885917" cy="6975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err="1" smtClean="0">
                <a:solidFill>
                  <a:schemeClr val="bg1"/>
                </a:solidFill>
              </a:rPr>
              <a:t>Назви</a:t>
            </a:r>
            <a:r>
              <a:rPr lang="ru-RU" sz="2000" dirty="0" smtClean="0">
                <a:solidFill>
                  <a:schemeClr val="bg1"/>
                </a:solidFill>
              </a:rPr>
              <a:t> числа. </a:t>
            </a:r>
            <a:r>
              <a:rPr lang="uk-UA" sz="2000" dirty="0" err="1" smtClean="0">
                <a:solidFill>
                  <a:schemeClr val="bg1"/>
                </a:solidFill>
              </a:rPr>
              <a:t>Запиши</a:t>
            </a:r>
            <a:r>
              <a:rPr lang="uk-UA" sz="2000" dirty="0" smtClean="0">
                <a:solidFill>
                  <a:schemeClr val="bg1"/>
                </a:solidFill>
              </a:rPr>
              <a:t> їх 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в порядку збільшення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CC72D8F-7796-D4CA-0C41-E9608510C7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9089414" y="3034818"/>
            <a:ext cx="424330" cy="68689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DC498530-F338-B7EA-732A-A552651E6A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9886233" y="3122302"/>
            <a:ext cx="424330" cy="68689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F5F0936B-D0E2-D9A3-8E0E-5BFF371157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607443" y="3173869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359804" y="3226027"/>
            <a:ext cx="436157" cy="55408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357037" y="3173869"/>
            <a:ext cx="455016" cy="56766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B5460C5D-DF4F-D1FA-EEC7-86C3F5EFE2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3106439" y="3122304"/>
            <a:ext cx="470074" cy="68689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CA9B55E8-5C28-2A9E-BC77-BA69C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3814762" y="3138282"/>
            <a:ext cx="424330" cy="6868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BE8C7EA7-4134-C4D5-6916-DC70444DF3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583995" y="3135493"/>
            <a:ext cx="381740" cy="604335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C38D0C54-EF25-378E-3204-6C96B19BCC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4602641" y="3109717"/>
            <a:ext cx="381740" cy="68689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CA9B55E8-5C28-2A9E-BC77-BA69C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3071505" y="3879179"/>
            <a:ext cx="424330" cy="686891"/>
          </a:xfrm>
          <a:prstGeom prst="rect">
            <a:avLst/>
          </a:prstGeom>
        </p:spPr>
      </p:pic>
      <p:sp>
        <p:nvSpPr>
          <p:cNvPr id="33" name="Прямокутник: округлені кути 26">
            <a:extLst>
              <a:ext uri="{FF2B5EF4-FFF2-40B4-BE49-F238E27FC236}">
                <a16:creationId xmlns:a16="http://schemas.microsoft.com/office/drawing/2014/main" xmlns="" id="{05C8DA29-065D-A1B6-208A-CC6ADEEBD1A6}"/>
              </a:ext>
            </a:extLst>
          </p:cNvPr>
          <p:cNvSpPr/>
          <p:nvPr/>
        </p:nvSpPr>
        <p:spPr>
          <a:xfrm>
            <a:off x="2199548" y="1891698"/>
            <a:ext cx="2380353" cy="792134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6, 2, 10, 8, 4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38" name="Прямокутник: округлені кути 26">
            <a:extLst>
              <a:ext uri="{FF2B5EF4-FFF2-40B4-BE49-F238E27FC236}">
                <a16:creationId xmlns:a16="http://schemas.microsoft.com/office/drawing/2014/main" xmlns="" id="{05C8DA29-065D-A1B6-208A-CC6ADEEBD1A6}"/>
              </a:ext>
            </a:extLst>
          </p:cNvPr>
          <p:cNvSpPr/>
          <p:nvPr/>
        </p:nvSpPr>
        <p:spPr>
          <a:xfrm>
            <a:off x="5078804" y="1979161"/>
            <a:ext cx="2457893" cy="792134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5, 7, 9, 1, 3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84381" y="1235974"/>
            <a:ext cx="2710999" cy="6975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err="1" smtClean="0">
                <a:solidFill>
                  <a:schemeClr val="bg1"/>
                </a:solidFill>
              </a:rPr>
              <a:t>Назви</a:t>
            </a:r>
            <a:r>
              <a:rPr lang="ru-RU" sz="2000" dirty="0" smtClean="0">
                <a:solidFill>
                  <a:schemeClr val="bg1"/>
                </a:solidFill>
              </a:rPr>
              <a:t> числа. </a:t>
            </a:r>
            <a:r>
              <a:rPr lang="uk-UA" sz="2000" dirty="0" err="1" smtClean="0">
                <a:solidFill>
                  <a:schemeClr val="bg1"/>
                </a:solidFill>
              </a:rPr>
              <a:t>Запиши</a:t>
            </a:r>
            <a:r>
              <a:rPr lang="uk-UA" sz="2000" dirty="0" smtClean="0">
                <a:solidFill>
                  <a:schemeClr val="bg1"/>
                </a:solidFill>
              </a:rPr>
              <a:t> їх в порядку спадання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BE8C7EA7-4134-C4D5-6916-DC70444DF3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141973" y="3133237"/>
            <a:ext cx="381740" cy="60433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AEC42879-D1D9-96D6-CD5C-0C34A834B6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6523713" y="3122303"/>
            <a:ext cx="317675" cy="6868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50074" y="387917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+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90051" y="391235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426587" y="461635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+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141669" y="463241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801000" y="386772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+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540977" y="390090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808030" y="462096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+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548007" y="465413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BE8C7EA7-4134-C4D5-6916-DC70444DF3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016189" y="3873750"/>
            <a:ext cx="381740" cy="604335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AEC42879-D1D9-96D6-CD5C-0C34A834B6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8397929" y="3862816"/>
            <a:ext cx="317675" cy="68689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579901" y="4674459"/>
            <a:ext cx="455016" cy="56766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253" r="64969" b="84071"/>
          <a:stretch/>
        </p:blipFill>
        <p:spPr>
          <a:xfrm>
            <a:off x="2576921" y="5500706"/>
            <a:ext cx="8388814" cy="900000"/>
          </a:xfrm>
          <a:prstGeom prst="round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7E0AA3C-F341-6413-EC7E-37799D9C5E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071505" y="5384377"/>
            <a:ext cx="455016" cy="56766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AEC42879-D1D9-96D6-CD5C-0C34A834B6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3522249" y="5324761"/>
            <a:ext cx="317675" cy="68689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239092" y="5383045"/>
            <a:ext cx="455016" cy="56766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AEC42879-D1D9-96D6-CD5C-0C34A834B6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4648571" y="5324761"/>
            <a:ext cx="317675" cy="68689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AEC42879-D1D9-96D6-CD5C-0C34A834B6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5812053" y="5322313"/>
            <a:ext cx="317675" cy="68689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AEC42879-D1D9-96D6-CD5C-0C34A834B6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6921015" y="5305727"/>
            <a:ext cx="317675" cy="68689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AEC42879-D1D9-96D6-CD5C-0C34A834B6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8028510" y="5305727"/>
            <a:ext cx="317675" cy="68689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AEC42879-D1D9-96D6-CD5C-0C34A834B6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9142741" y="5341122"/>
            <a:ext cx="317675" cy="68689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AEC42879-D1D9-96D6-CD5C-0C34A834B6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10266320" y="5324761"/>
            <a:ext cx="317675" cy="68689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387376" y="5407526"/>
            <a:ext cx="436157" cy="55408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C38D0C54-EF25-378E-3204-6C96B19BCC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6485029" y="5341122"/>
            <a:ext cx="381740" cy="68689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2CC72D8F-7796-D4CA-0C41-E9608510C7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7527983" y="5274716"/>
            <a:ext cx="424330" cy="68689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CA9B55E8-5C28-2A9E-BC77-BA69C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8698930" y="5324761"/>
            <a:ext cx="424330" cy="68689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DC498530-F338-B7EA-732A-A552651E6A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9871290" y="5322312"/>
            <a:ext cx="424330" cy="686891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7845679" y="1891698"/>
            <a:ext cx="3812921" cy="758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000" dirty="0" smtClean="0">
                <a:solidFill>
                  <a:schemeClr val="bg1"/>
                </a:solidFill>
              </a:rPr>
              <a:t>Прочитай числа. Як вони називаються?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3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  <p:bldP spid="39" grpId="0" animBg="1"/>
      <p:bldP spid="2" grpId="0"/>
      <p:bldP spid="46" grpId="0"/>
      <p:bldP spid="54" grpId="0"/>
      <p:bldP spid="56" grpId="0"/>
      <p:bldP spid="62" grpId="0"/>
      <p:bldP spid="67" grpId="0"/>
      <p:bldP spid="71" grpId="0"/>
      <p:bldP spid="72" grpId="0"/>
      <p:bldP spid="7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7615</TotalTime>
  <Words>417</Words>
  <Application>Microsoft Office PowerPoint</Application>
  <PresentationFormat>Произвольный</PresentationFormat>
  <Paragraphs>159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701</cp:revision>
  <dcterms:created xsi:type="dcterms:W3CDTF">2018-01-05T16:38:53Z</dcterms:created>
  <dcterms:modified xsi:type="dcterms:W3CDTF">2023-11-08T19:12:14Z</dcterms:modified>
</cp:coreProperties>
</file>