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1586" r:id="rId3"/>
    <p:sldId id="1533" r:id="rId4"/>
    <p:sldId id="1316" r:id="rId5"/>
    <p:sldId id="1569" r:id="rId6"/>
    <p:sldId id="1545" r:id="rId7"/>
    <p:sldId id="1568" r:id="rId8"/>
    <p:sldId id="1431" r:id="rId9"/>
    <p:sldId id="1577" r:id="rId10"/>
    <p:sldId id="1578" r:id="rId11"/>
    <p:sldId id="1579" r:id="rId12"/>
    <p:sldId id="1580" r:id="rId13"/>
    <p:sldId id="1494" r:id="rId14"/>
    <p:sldId id="1516" r:id="rId15"/>
    <p:sldId id="1570" r:id="rId16"/>
    <p:sldId id="1536" r:id="rId17"/>
    <p:sldId id="1537" r:id="rId18"/>
    <p:sldId id="1561" r:id="rId19"/>
    <p:sldId id="1575" r:id="rId20"/>
    <p:sldId id="1582" r:id="rId21"/>
    <p:sldId id="1583" r:id="rId22"/>
    <p:sldId id="1584" r:id="rId23"/>
    <p:sldId id="1585" r:id="rId24"/>
    <p:sldId id="1581" r:id="rId25"/>
    <p:sldId id="151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FF3399"/>
    <a:srgbClr val="CCFF66"/>
    <a:srgbClr val="FF99FF"/>
    <a:srgbClr val="ECDAB2"/>
    <a:srgbClr val="E6CEA0"/>
    <a:srgbClr val="354B8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722086" y="4517554"/>
            <a:ext cx="8925018" cy="1600438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 Сантиметр 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Вимірювання довжини </a:t>
            </a:r>
            <a:r>
              <a:rPr lang="uk-UA" sz="4400" b="1" dirty="0">
                <a:solidFill>
                  <a:schemeClr val="bg1"/>
                </a:solidFill>
              </a:rPr>
              <a:t>відрізків</a:t>
            </a:r>
            <a:endParaRPr lang="x-none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еличини — урок. Математика НУШ, 2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86" y="1849760"/>
            <a:ext cx="4797425" cy="16603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6304" y="1811593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4083505" y="3561213"/>
            <a:ext cx="3097348" cy="1179857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Довжина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скріпки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дорівнює</a:t>
            </a:r>
            <a:r>
              <a:rPr lang="ru-RU" sz="2400" b="1" dirty="0">
                <a:solidFill>
                  <a:srgbClr val="7030A0"/>
                </a:solidFill>
              </a:rPr>
              <a:t> 2 см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60FB075-AD7F-A801-F6CF-BDD6C560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530" r="86938" b="88261"/>
          <a:stretch/>
        </p:blipFill>
        <p:spPr>
          <a:xfrm>
            <a:off x="7459884" y="4170524"/>
            <a:ext cx="4028168" cy="20083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1102668-D769-B32C-7A6C-E84BFF4F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9060874" y="4741070"/>
            <a:ext cx="837504" cy="581881"/>
          </a:xfrm>
          <a:prstGeom prst="rect">
            <a:avLst/>
          </a:prstGeom>
        </p:spPr>
      </p:pic>
      <p:sp>
        <p:nvSpPr>
          <p:cNvPr id="3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3817870" y="5174691"/>
            <a:ext cx="3464673" cy="58853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Коротко записують:</a:t>
            </a:r>
          </a:p>
        </p:txBody>
      </p:sp>
      <p:cxnSp>
        <p:nvCxnSpPr>
          <p:cNvPr id="33" name="Пряма сполучна лінія 10">
            <a:extLst>
              <a:ext uri="{FF2B5EF4-FFF2-40B4-BE49-F238E27FC236}">
                <a16:creationId xmlns:a16="http://schemas.microsoft.com/office/drawing/2014/main" xmlns="" id="{F990AFF0-328B-59C7-96C7-5D2F64CC20C1}"/>
              </a:ext>
            </a:extLst>
          </p:cNvPr>
          <p:cNvCxnSpPr>
            <a:cxnSpLocks/>
          </p:cNvCxnSpPr>
          <p:nvPr/>
        </p:nvCxnSpPr>
        <p:spPr>
          <a:xfrm flipV="1">
            <a:off x="4731395" y="1856509"/>
            <a:ext cx="2113937" cy="720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:a16="http://schemas.microsoft.com/office/drawing/2014/main" xmlns="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948" y="1384085"/>
            <a:ext cx="3265645" cy="34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95936BE-0D6E-12B3-7CDD-9F5014FD7A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603"/>
          <a:stretch/>
        </p:blipFill>
        <p:spPr>
          <a:xfrm>
            <a:off x="4514182" y="2029332"/>
            <a:ext cx="6997921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1DE7E0A-0D30-AFB8-EFDF-659FCA949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497455" y="4483383"/>
            <a:ext cx="655781" cy="958254"/>
          </a:xfrm>
          <a:prstGeom prst="rect">
            <a:avLst/>
          </a:prstGeom>
        </p:spPr>
      </p:pic>
      <p:pic>
        <p:nvPicPr>
          <p:cNvPr id="1026" name="Picture 2" descr="https://o.remove.bg/downloads/b9ed6c84-9490-421e-a52e-28817826910e/image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3" b="54665"/>
          <a:stretch/>
        </p:blipFill>
        <p:spPr bwMode="auto">
          <a:xfrm>
            <a:off x="4422895" y="1247031"/>
            <a:ext cx="3160159" cy="4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5685914" y="1174460"/>
            <a:ext cx="3481795" cy="74761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довжина відрізка?</a:t>
            </a:r>
          </a:p>
        </p:txBody>
      </p:sp>
      <p:pic>
        <p:nvPicPr>
          <p:cNvPr id="34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:a16="http://schemas.microsoft.com/office/drawing/2014/main" xmlns="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948" y="1384085"/>
            <a:ext cx="3265645" cy="34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785468-009E-12CB-AE71-0F9897CB8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14"/>
          <a:stretch/>
        </p:blipFill>
        <p:spPr>
          <a:xfrm>
            <a:off x="4535640" y="5351397"/>
            <a:ext cx="5948038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6" name="Пряма сполучна лінія 38">
            <a:extLst>
              <a:ext uri="{FF2B5EF4-FFF2-40B4-BE49-F238E27FC236}">
                <a16:creationId xmlns:a16="http://schemas.microsoft.com/office/drawing/2014/main" xmlns="" id="{1DCD7747-F931-CB1E-A0A6-614C00E23CD5}"/>
              </a:ext>
            </a:extLst>
          </p:cNvPr>
          <p:cNvCxnSpPr>
            <a:cxnSpLocks/>
          </p:cNvCxnSpPr>
          <p:nvPr/>
        </p:nvCxnSpPr>
        <p:spPr>
          <a:xfrm>
            <a:off x="5490159" y="2987224"/>
            <a:ext cx="4144035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Точка PNG">
            <a:extLst>
              <a:ext uri="{FF2B5EF4-FFF2-40B4-BE49-F238E27FC236}">
                <a16:creationId xmlns:a16="http://schemas.microsoft.com/office/drawing/2014/main" xmlns="" id="{13594F83-85F9-B516-8D6E-4B314B41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04" y="2791469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Точка PNG">
            <a:extLst>
              <a:ext uri="{FF2B5EF4-FFF2-40B4-BE49-F238E27FC236}">
                <a16:creationId xmlns:a16="http://schemas.microsoft.com/office/drawing/2014/main" xmlns="" id="{87EBD73C-9A0F-2E4E-D8C6-8791BD11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9" y="2791469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BF6177-CC25-83D4-A774-E7F2C88E9602}"/>
              </a:ext>
            </a:extLst>
          </p:cNvPr>
          <p:cNvSpPr txBox="1"/>
          <p:nvPr/>
        </p:nvSpPr>
        <p:spPr>
          <a:xfrm>
            <a:off x="6909993" y="2279338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4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 зі стрілкою 26">
            <a:extLst>
              <a:ext uri="{FF2B5EF4-FFF2-40B4-BE49-F238E27FC236}">
                <a16:creationId xmlns:a16="http://schemas.microsoft.com/office/drawing/2014/main" xmlns="" id="{25F94947-8A1F-8C24-BB71-C3D4E243AE72}"/>
              </a:ext>
            </a:extLst>
          </p:cNvPr>
          <p:cNvCxnSpPr>
            <a:cxnSpLocks/>
          </p:cNvCxnSpPr>
          <p:nvPr/>
        </p:nvCxnSpPr>
        <p:spPr>
          <a:xfrm>
            <a:off x="5525193" y="3544479"/>
            <a:ext cx="410900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18">
            <a:extLst>
              <a:ext uri="{FF2B5EF4-FFF2-40B4-BE49-F238E27FC236}">
                <a16:creationId xmlns:a16="http://schemas.microsoft.com/office/drawing/2014/main" xmlns="" id="{503AB86C-1DBC-5A4A-473A-9CDDE52E6A61}"/>
              </a:ext>
            </a:extLst>
          </p:cNvPr>
          <p:cNvCxnSpPr/>
          <p:nvPr/>
        </p:nvCxnSpPr>
        <p:spPr>
          <a:xfrm>
            <a:off x="5490159" y="1922071"/>
            <a:ext cx="0" cy="17387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0">
            <a:extLst>
              <a:ext uri="{FF2B5EF4-FFF2-40B4-BE49-F238E27FC236}">
                <a16:creationId xmlns:a16="http://schemas.microsoft.com/office/drawing/2014/main" xmlns="" id="{58B1AE57-05B2-216F-96E9-2B5D355AE52E}"/>
              </a:ext>
            </a:extLst>
          </p:cNvPr>
          <p:cNvCxnSpPr/>
          <p:nvPr/>
        </p:nvCxnSpPr>
        <p:spPr>
          <a:xfrm>
            <a:off x="9629075" y="1922071"/>
            <a:ext cx="0" cy="17387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0.06067 -0.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3573479" y="1230085"/>
            <a:ext cx="7084291" cy="62789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Виміряй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довжину</a:t>
            </a:r>
            <a:r>
              <a:rPr lang="ru-RU" sz="2400" b="1" dirty="0">
                <a:solidFill>
                  <a:srgbClr val="7030A0"/>
                </a:solidFill>
              </a:rPr>
              <a:t> кожного </a:t>
            </a:r>
            <a:r>
              <a:rPr lang="ru-RU" sz="2400" b="1" dirty="0" err="1">
                <a:solidFill>
                  <a:srgbClr val="7030A0"/>
                </a:solidFill>
              </a:rPr>
              <a:t>відрізка</a:t>
            </a:r>
            <a:r>
              <a:rPr lang="ru-RU" sz="2400" b="1" dirty="0">
                <a:solidFill>
                  <a:srgbClr val="7030A0"/>
                </a:solidFill>
              </a:rPr>
              <a:t>. Запиши.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cxnSp>
        <p:nvCxnSpPr>
          <p:cNvPr id="18" name="Пряма сполучна лінія 28">
            <a:extLst>
              <a:ext uri="{FF2B5EF4-FFF2-40B4-BE49-F238E27FC236}">
                <a16:creationId xmlns:a16="http://schemas.microsoft.com/office/drawing/2014/main" xmlns="" id="{E67079EA-39F0-6C3A-BB31-263C16930C73}"/>
              </a:ext>
            </a:extLst>
          </p:cNvPr>
          <p:cNvCxnSpPr>
            <a:cxnSpLocks/>
          </p:cNvCxnSpPr>
          <p:nvPr/>
        </p:nvCxnSpPr>
        <p:spPr>
          <a:xfrm>
            <a:off x="1805255" y="2354760"/>
            <a:ext cx="312185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Точка PNG">
            <a:extLst>
              <a:ext uri="{FF2B5EF4-FFF2-40B4-BE49-F238E27FC236}">
                <a16:creationId xmlns:a16="http://schemas.microsoft.com/office/drawing/2014/main" xmlns="" id="{76D9C49A-1437-972A-47EB-1D02BA2E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2176923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Точка PNG">
            <a:extLst>
              <a:ext uri="{FF2B5EF4-FFF2-40B4-BE49-F238E27FC236}">
                <a16:creationId xmlns:a16="http://schemas.microsoft.com/office/drawing/2014/main" xmlns="" id="{20483866-03FF-CDFF-84A7-1C78A882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17" y="2167964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 сполучна лінія 32">
            <a:extLst>
              <a:ext uri="{FF2B5EF4-FFF2-40B4-BE49-F238E27FC236}">
                <a16:creationId xmlns:a16="http://schemas.microsoft.com/office/drawing/2014/main" xmlns="" id="{FCCBD1FB-A8BD-F205-F09C-52B0E7AB9841}"/>
              </a:ext>
            </a:extLst>
          </p:cNvPr>
          <p:cNvCxnSpPr>
            <a:cxnSpLocks/>
          </p:cNvCxnSpPr>
          <p:nvPr/>
        </p:nvCxnSpPr>
        <p:spPr>
          <a:xfrm>
            <a:off x="1805255" y="3460955"/>
            <a:ext cx="5110450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Точка PNG">
            <a:extLst>
              <a:ext uri="{FF2B5EF4-FFF2-40B4-BE49-F238E27FC236}">
                <a16:creationId xmlns:a16="http://schemas.microsoft.com/office/drawing/2014/main" xmlns="" id="{C934FE49-AE1B-25D5-1071-5C37CC6C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3283118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Точка PNG">
            <a:extLst>
              <a:ext uri="{FF2B5EF4-FFF2-40B4-BE49-F238E27FC236}">
                <a16:creationId xmlns:a16="http://schemas.microsoft.com/office/drawing/2014/main" xmlns="" id="{7F09D935-76C2-A194-C898-E150A00F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25" y="3265200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 сполучна лінія 35">
            <a:extLst>
              <a:ext uri="{FF2B5EF4-FFF2-40B4-BE49-F238E27FC236}">
                <a16:creationId xmlns:a16="http://schemas.microsoft.com/office/drawing/2014/main" xmlns="" id="{2CD22E9F-8537-5004-0309-C72C71D19753}"/>
              </a:ext>
            </a:extLst>
          </p:cNvPr>
          <p:cNvCxnSpPr>
            <a:cxnSpLocks/>
          </p:cNvCxnSpPr>
          <p:nvPr/>
        </p:nvCxnSpPr>
        <p:spPr>
          <a:xfrm>
            <a:off x="1805255" y="4616783"/>
            <a:ext cx="8262023" cy="17918"/>
          </a:xfrm>
          <a:prstGeom prst="line">
            <a:avLst/>
          </a:prstGeom>
          <a:ln w="76200">
            <a:solidFill>
              <a:srgbClr val="00B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Точка PNG">
            <a:extLst>
              <a:ext uri="{FF2B5EF4-FFF2-40B4-BE49-F238E27FC236}">
                <a16:creationId xmlns:a16="http://schemas.microsoft.com/office/drawing/2014/main" xmlns="" id="{B432159C-2781-D06B-F76B-D98D692C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4438946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Точка PNG">
            <a:extLst>
              <a:ext uri="{FF2B5EF4-FFF2-40B4-BE49-F238E27FC236}">
                <a16:creationId xmlns:a16="http://schemas.microsoft.com/office/drawing/2014/main" xmlns="" id="{B1B5888D-96DF-1997-578B-519134F2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23" y="4438946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16F39B59-EBD2-BB93-0DB0-F96816595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85"/>
          <a:stretch/>
        </p:blipFill>
        <p:spPr>
          <a:xfrm>
            <a:off x="1609500" y="5399459"/>
            <a:ext cx="9048270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F0CEA7-A515-3487-114F-F0CE90F55C26}"/>
              </a:ext>
            </a:extLst>
          </p:cNvPr>
          <p:cNvSpPr txBox="1"/>
          <p:nvPr/>
        </p:nvSpPr>
        <p:spPr>
          <a:xfrm>
            <a:off x="2826265" y="1756352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3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8AB5D01-ABF2-88C1-C8E5-DCC41A126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85"/>
          <a:stretch/>
        </p:blipFill>
        <p:spPr>
          <a:xfrm>
            <a:off x="1609500" y="5414597"/>
            <a:ext cx="9048270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20B9C44-87DE-1533-DF58-1A538D5D8BE1}"/>
              </a:ext>
            </a:extLst>
          </p:cNvPr>
          <p:cNvSpPr txBox="1"/>
          <p:nvPr/>
        </p:nvSpPr>
        <p:spPr>
          <a:xfrm>
            <a:off x="3892435" y="2812898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5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372F112-FE9C-95B9-C5FA-D2F59FF4D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85"/>
          <a:stretch/>
        </p:blipFill>
        <p:spPr>
          <a:xfrm>
            <a:off x="1609500" y="5446782"/>
            <a:ext cx="9048270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3004FEB-0237-0BBC-0A40-AAAF98DC33BB}"/>
              </a:ext>
            </a:extLst>
          </p:cNvPr>
          <p:cNvSpPr txBox="1"/>
          <p:nvPr/>
        </p:nvSpPr>
        <p:spPr>
          <a:xfrm>
            <a:off x="5528670" y="3925114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8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2" name="Picture 6" descr="Mr Peabody Stickers | Redbubble">
            <a:extLst>
              <a:ext uri="{FF2B5EF4-FFF2-40B4-BE49-F238E27FC236}">
                <a16:creationId xmlns:a16="http://schemas.microsoft.com/office/drawing/2014/main" xmlns="" id="{DFCB9627-5C8A-4BB5-0767-E1912823A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224023" y="270190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Сантиметр. Практична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313 -0.4236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33 -0.01667 L -0.00196 -0.2664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5 -0.01644 L -0.00313 -0.1016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4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12.11.2023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9">
            <a:extLst>
              <a:ext uri="{FF2B5EF4-FFF2-40B4-BE49-F238E27FC236}">
                <a16:creationId xmlns:a16="http://schemas.microsoft.com/office/drawing/2014/main" xmlns="" id="{78B165D3-4A64-CCD0-C2DD-F25F68B0BE9F}"/>
              </a:ext>
            </a:extLst>
          </p:cNvPr>
          <p:cNvSpPr/>
          <p:nvPr/>
        </p:nvSpPr>
        <p:spPr>
          <a:xfrm>
            <a:off x="3314733" y="422212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Довідничок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r="73541" b="10354"/>
          <a:stretch/>
        </p:blipFill>
        <p:spPr>
          <a:xfrm>
            <a:off x="90462" y="1178168"/>
            <a:ext cx="2101022" cy="56023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78677" b="10121"/>
          <a:stretch/>
        </p:blipFill>
        <p:spPr>
          <a:xfrm>
            <a:off x="10323789" y="1063868"/>
            <a:ext cx="1723288" cy="5716627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1543732" y="1456402"/>
            <a:ext cx="8913708" cy="470941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90087" y="2053806"/>
            <a:ext cx="8643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Довжину, ширину, висоту предметів можна вимірювати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сантиметрами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4532" r="78518" b="89509"/>
          <a:stretch/>
        </p:blipFill>
        <p:spPr>
          <a:xfrm>
            <a:off x="3971435" y="4005285"/>
            <a:ext cx="4480560" cy="135853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5621648" y="5022199"/>
            <a:ext cx="1267097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21648" y="4870740"/>
            <a:ext cx="0" cy="302917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888745" y="4870740"/>
            <a:ext cx="0" cy="302917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21648" y="4323715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 cм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1" name="Picture 2" descr="маркер Клипарты png | PNGWing">
            <a:extLst>
              <a:ext uri="{FF2B5EF4-FFF2-40B4-BE49-F238E27FC236}">
                <a16:creationId xmlns:a16="http://schemas.microsoft.com/office/drawing/2014/main" xmlns="" id="{FB64E741-8760-8801-A5CD-2AF80E5B3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1051" r="1638"/>
          <a:stretch/>
        </p:blipFill>
        <p:spPr bwMode="auto">
          <a:xfrm rot="5400000">
            <a:off x="7303848" y="-503729"/>
            <a:ext cx="719891" cy="63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Скрепки Канцелярские - Бесплатное изображение на Pixabay">
            <a:extLst>
              <a:ext uri="{FF2B5EF4-FFF2-40B4-BE49-F238E27FC236}">
                <a16:creationId xmlns:a16="http://schemas.microsoft.com/office/drawing/2014/main" xmlns="" id="{B2185631-9157-3C04-D03B-BAB3712A0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65930" r="83333"/>
          <a:stretch/>
        </p:blipFill>
        <p:spPr bwMode="auto">
          <a:xfrm rot="5400000">
            <a:off x="4789770" y="4090624"/>
            <a:ext cx="826025" cy="15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14D5994-5DD0-7BAF-49B9-1D20A9B36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"/>
          <a:stretch/>
        </p:blipFill>
        <p:spPr>
          <a:xfrm>
            <a:off x="4373289" y="3193470"/>
            <a:ext cx="7418371" cy="792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C6C479C-7DD6-738E-1B3A-0D47F47E0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"/>
          <a:stretch/>
        </p:blipFill>
        <p:spPr>
          <a:xfrm>
            <a:off x="4373289" y="5162596"/>
            <a:ext cx="7418371" cy="792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5" name="Пряма сполучна лінія 5">
            <a:extLst>
              <a:ext uri="{FF2B5EF4-FFF2-40B4-BE49-F238E27FC236}">
                <a16:creationId xmlns:a16="http://schemas.microsoft.com/office/drawing/2014/main" xmlns="" id="{5C5D3AB6-AF31-EABE-F760-03374F372B3D}"/>
              </a:ext>
            </a:extLst>
          </p:cNvPr>
          <p:cNvCxnSpPr/>
          <p:nvPr/>
        </p:nvCxnSpPr>
        <p:spPr>
          <a:xfrm>
            <a:off x="4522287" y="1739253"/>
            <a:ext cx="0" cy="17387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15">
            <a:extLst>
              <a:ext uri="{FF2B5EF4-FFF2-40B4-BE49-F238E27FC236}">
                <a16:creationId xmlns:a16="http://schemas.microsoft.com/office/drawing/2014/main" xmlns="" id="{18F83B7C-4DC8-EE87-D90D-5589EB6EDE82}"/>
              </a:ext>
            </a:extLst>
          </p:cNvPr>
          <p:cNvCxnSpPr/>
          <p:nvPr/>
        </p:nvCxnSpPr>
        <p:spPr>
          <a:xfrm>
            <a:off x="10822837" y="1879391"/>
            <a:ext cx="0" cy="17387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16">
            <a:extLst>
              <a:ext uri="{FF2B5EF4-FFF2-40B4-BE49-F238E27FC236}">
                <a16:creationId xmlns:a16="http://schemas.microsoft.com/office/drawing/2014/main" xmlns="" id="{E4B3221A-51B2-2AB7-671A-65F7E5180996}"/>
              </a:ext>
            </a:extLst>
          </p:cNvPr>
          <p:cNvCxnSpPr>
            <a:cxnSpLocks/>
          </p:cNvCxnSpPr>
          <p:nvPr/>
        </p:nvCxnSpPr>
        <p:spPr>
          <a:xfrm>
            <a:off x="4522287" y="4296792"/>
            <a:ext cx="0" cy="12620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18">
            <a:extLst>
              <a:ext uri="{FF2B5EF4-FFF2-40B4-BE49-F238E27FC236}">
                <a16:creationId xmlns:a16="http://schemas.microsoft.com/office/drawing/2014/main" xmlns="" id="{067C3415-5F76-A6B8-BB22-AAF9B5C2359E}"/>
              </a:ext>
            </a:extLst>
          </p:cNvPr>
          <p:cNvCxnSpPr>
            <a:cxnSpLocks/>
          </p:cNvCxnSpPr>
          <p:nvPr/>
        </p:nvCxnSpPr>
        <p:spPr>
          <a:xfrm>
            <a:off x="5774038" y="4296792"/>
            <a:ext cx="0" cy="12620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Mr Peabody Stickers | Redbubble">
            <a:extLst>
              <a:ext uri="{FF2B5EF4-FFF2-40B4-BE49-F238E27FC236}">
                <a16:creationId xmlns:a16="http://schemas.microsoft.com/office/drawing/2014/main" xmlns="" id="{52E9AE11-6583-8A1F-EB6F-5A9C28C1F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41844" y="264913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E9F32053-B1EB-0B59-09F1-5F115E801B96}"/>
              </a:ext>
            </a:extLst>
          </p:cNvPr>
          <p:cNvSpPr/>
          <p:nvPr/>
        </p:nvSpPr>
        <p:spPr>
          <a:xfrm>
            <a:off x="617991" y="1467458"/>
            <a:ext cx="3417482" cy="106891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довжина маркера?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довжина скріпки?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201BDC-8D14-1A6F-8AE5-518D996B0B4D}"/>
              </a:ext>
            </a:extLst>
          </p:cNvPr>
          <p:cNvSpPr txBox="1"/>
          <p:nvPr/>
        </p:nvSpPr>
        <p:spPr>
          <a:xfrm>
            <a:off x="7430291" y="1625797"/>
            <a:ext cx="154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10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099FA8A-95A2-8271-7568-B7E692B14D80}"/>
              </a:ext>
            </a:extLst>
          </p:cNvPr>
          <p:cNvSpPr txBox="1"/>
          <p:nvPr/>
        </p:nvSpPr>
        <p:spPr>
          <a:xfrm>
            <a:off x="4621090" y="4022907"/>
            <a:ext cx="154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</a:rPr>
              <a:t>2 cм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Сантиметр. Практична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516713-60DC-A413-27DD-2950D8D48509}"/>
              </a:ext>
            </a:extLst>
          </p:cNvPr>
          <p:cNvSpPr txBox="1"/>
          <p:nvPr/>
        </p:nvSpPr>
        <p:spPr>
          <a:xfrm>
            <a:off x="1963250" y="1196016"/>
            <a:ext cx="8518967" cy="752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/>
              <a:t>Ламана</a:t>
            </a:r>
            <a:r>
              <a:rPr lang="ru-RU" dirty="0"/>
              <a:t> зеленого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3 ланки.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/>
              <a:t>ланок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ламані</a:t>
            </a:r>
            <a:r>
              <a:rPr lang="ru-RU" dirty="0"/>
              <a:t>? </a:t>
            </a:r>
            <a:endParaRPr lang="uk-UA" dirty="0"/>
          </a:p>
        </p:txBody>
      </p:sp>
      <p:sp>
        <p:nvSpPr>
          <p:cNvPr id="24" name="Полілінія: фігура 1">
            <a:extLst>
              <a:ext uri="{FF2B5EF4-FFF2-40B4-BE49-F238E27FC236}">
                <a16:creationId xmlns:a16="http://schemas.microsoft.com/office/drawing/2014/main" xmlns="" id="{788D02C5-3E99-F562-63EC-757D290B5258}"/>
              </a:ext>
            </a:extLst>
          </p:cNvPr>
          <p:cNvSpPr/>
          <p:nvPr/>
        </p:nvSpPr>
        <p:spPr>
          <a:xfrm>
            <a:off x="624452" y="2720705"/>
            <a:ext cx="2646335" cy="1130672"/>
          </a:xfrm>
          <a:custGeom>
            <a:avLst/>
            <a:gdLst>
              <a:gd name="connsiteX0" fmla="*/ 0 w 2947387"/>
              <a:gd name="connsiteY0" fmla="*/ 1207363 h 1207363"/>
              <a:gd name="connsiteX1" fmla="*/ 976544 w 2947387"/>
              <a:gd name="connsiteY1" fmla="*/ 0 h 1207363"/>
              <a:gd name="connsiteX2" fmla="*/ 1899822 w 2947387"/>
              <a:gd name="connsiteY2" fmla="*/ 1145219 h 1207363"/>
              <a:gd name="connsiteX3" fmla="*/ 2947387 w 2947387"/>
              <a:gd name="connsiteY3" fmla="*/ 479394 h 1207363"/>
              <a:gd name="connsiteX4" fmla="*/ 2947387 w 2947387"/>
              <a:gd name="connsiteY4" fmla="*/ 479394 h 12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387" h="1207363">
                <a:moveTo>
                  <a:pt x="0" y="1207363"/>
                </a:moveTo>
                <a:lnTo>
                  <a:pt x="976544" y="0"/>
                </a:lnTo>
                <a:lnTo>
                  <a:pt x="1899822" y="1145219"/>
                </a:lnTo>
                <a:lnTo>
                  <a:pt x="2947387" y="479394"/>
                </a:lnTo>
                <a:lnTo>
                  <a:pt x="2947387" y="479394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олілінія: фігура 5">
            <a:extLst>
              <a:ext uri="{FF2B5EF4-FFF2-40B4-BE49-F238E27FC236}">
                <a16:creationId xmlns:a16="http://schemas.microsoft.com/office/drawing/2014/main" xmlns="" id="{12E8D4B2-514F-4F92-436A-8769C7E3997A}"/>
              </a:ext>
            </a:extLst>
          </p:cNvPr>
          <p:cNvSpPr/>
          <p:nvPr/>
        </p:nvSpPr>
        <p:spPr>
          <a:xfrm>
            <a:off x="3136413" y="4236074"/>
            <a:ext cx="2805344" cy="1322773"/>
          </a:xfrm>
          <a:custGeom>
            <a:avLst/>
            <a:gdLst>
              <a:gd name="connsiteX0" fmla="*/ 230819 w 2991775"/>
              <a:gd name="connsiteY0" fmla="*/ 612559 h 1145219"/>
              <a:gd name="connsiteX1" fmla="*/ 0 w 2991775"/>
              <a:gd name="connsiteY1" fmla="*/ 0 h 1145219"/>
              <a:gd name="connsiteX2" fmla="*/ 1198485 w 2991775"/>
              <a:gd name="connsiteY2" fmla="*/ 1118586 h 1145219"/>
              <a:gd name="connsiteX3" fmla="*/ 1597981 w 2991775"/>
              <a:gd name="connsiteY3" fmla="*/ 861134 h 1145219"/>
              <a:gd name="connsiteX4" fmla="*/ 2991775 w 2991775"/>
              <a:gd name="connsiteY4" fmla="*/ 1145219 h 1145219"/>
              <a:gd name="connsiteX5" fmla="*/ 2974019 w 2991775"/>
              <a:gd name="connsiteY5" fmla="*/ 221942 h 114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775" h="1145219">
                <a:moveTo>
                  <a:pt x="230819" y="612559"/>
                </a:moveTo>
                <a:lnTo>
                  <a:pt x="0" y="0"/>
                </a:lnTo>
                <a:lnTo>
                  <a:pt x="1198485" y="1118586"/>
                </a:lnTo>
                <a:lnTo>
                  <a:pt x="1597981" y="861134"/>
                </a:lnTo>
                <a:lnTo>
                  <a:pt x="2991775" y="1145219"/>
                </a:lnTo>
                <a:lnTo>
                  <a:pt x="2974019" y="221942"/>
                </a:lnTo>
              </a:path>
            </a:pathLst>
          </a:cu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олілінія: фігура 9">
            <a:extLst>
              <a:ext uri="{FF2B5EF4-FFF2-40B4-BE49-F238E27FC236}">
                <a16:creationId xmlns:a16="http://schemas.microsoft.com/office/drawing/2014/main" xmlns="" id="{F1E826DD-C0A3-CBD5-E443-C90537ACB589}"/>
              </a:ext>
            </a:extLst>
          </p:cNvPr>
          <p:cNvSpPr/>
          <p:nvPr/>
        </p:nvSpPr>
        <p:spPr>
          <a:xfrm>
            <a:off x="6183523" y="2135088"/>
            <a:ext cx="2032987" cy="2050742"/>
          </a:xfrm>
          <a:custGeom>
            <a:avLst/>
            <a:gdLst>
              <a:gd name="connsiteX0" fmla="*/ 0 w 2032987"/>
              <a:gd name="connsiteY0" fmla="*/ 0 h 2050742"/>
              <a:gd name="connsiteX1" fmla="*/ 2032987 w 2032987"/>
              <a:gd name="connsiteY1" fmla="*/ 861134 h 2050742"/>
              <a:gd name="connsiteX2" fmla="*/ 204187 w 2032987"/>
              <a:gd name="connsiteY2" fmla="*/ 1313895 h 2050742"/>
              <a:gd name="connsiteX3" fmla="*/ 1953088 w 2032987"/>
              <a:gd name="connsiteY3" fmla="*/ 2050742 h 205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87" h="2050742">
                <a:moveTo>
                  <a:pt x="0" y="0"/>
                </a:moveTo>
                <a:lnTo>
                  <a:pt x="2032987" y="861134"/>
                </a:lnTo>
                <a:lnTo>
                  <a:pt x="204187" y="1313895"/>
                </a:lnTo>
                <a:lnTo>
                  <a:pt x="1953088" y="2050742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олілінія: фігура 10">
            <a:extLst>
              <a:ext uri="{FF2B5EF4-FFF2-40B4-BE49-F238E27FC236}">
                <a16:creationId xmlns:a16="http://schemas.microsoft.com/office/drawing/2014/main" xmlns="" id="{C65F77BD-95A1-139D-5106-AD2615204DFF}"/>
              </a:ext>
            </a:extLst>
          </p:cNvPr>
          <p:cNvSpPr/>
          <p:nvPr/>
        </p:nvSpPr>
        <p:spPr>
          <a:xfrm>
            <a:off x="9327976" y="3524611"/>
            <a:ext cx="1979720" cy="1926454"/>
          </a:xfrm>
          <a:custGeom>
            <a:avLst/>
            <a:gdLst>
              <a:gd name="connsiteX0" fmla="*/ 0 w 1979720"/>
              <a:gd name="connsiteY0" fmla="*/ 195308 h 1926454"/>
              <a:gd name="connsiteX1" fmla="*/ 426128 w 1979720"/>
              <a:gd name="connsiteY1" fmla="*/ 1926454 h 1926454"/>
              <a:gd name="connsiteX2" fmla="*/ 1979720 w 1979720"/>
              <a:gd name="connsiteY2" fmla="*/ 1500326 h 1926454"/>
              <a:gd name="connsiteX3" fmla="*/ 1882066 w 1979720"/>
              <a:gd name="connsiteY3" fmla="*/ 0 h 1926454"/>
              <a:gd name="connsiteX4" fmla="*/ 958788 w 1979720"/>
              <a:gd name="connsiteY4" fmla="*/ 1384916 h 19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720" h="1926454">
                <a:moveTo>
                  <a:pt x="0" y="195308"/>
                </a:moveTo>
                <a:lnTo>
                  <a:pt x="426128" y="1926454"/>
                </a:lnTo>
                <a:lnTo>
                  <a:pt x="1979720" y="1500326"/>
                </a:lnTo>
                <a:lnTo>
                  <a:pt x="1882066" y="0"/>
                </a:lnTo>
                <a:lnTo>
                  <a:pt x="958788" y="1384916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трілка: униз 11">
            <a:extLst>
              <a:ext uri="{FF2B5EF4-FFF2-40B4-BE49-F238E27FC236}">
                <a16:creationId xmlns:a16="http://schemas.microsoft.com/office/drawing/2014/main" xmlns="" id="{A5E0F768-CFDF-D22B-CC24-1137E9B4B97E}"/>
              </a:ext>
            </a:extLst>
          </p:cNvPr>
          <p:cNvSpPr/>
          <p:nvPr/>
        </p:nvSpPr>
        <p:spPr>
          <a:xfrm rot="19782631">
            <a:off x="755300" y="2336489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Стрілка: униз 12">
            <a:extLst>
              <a:ext uri="{FF2B5EF4-FFF2-40B4-BE49-F238E27FC236}">
                <a16:creationId xmlns:a16="http://schemas.microsoft.com/office/drawing/2014/main" xmlns="" id="{C90498DD-E2B9-0952-D63C-0B683044C87A}"/>
              </a:ext>
            </a:extLst>
          </p:cNvPr>
          <p:cNvSpPr/>
          <p:nvPr/>
        </p:nvSpPr>
        <p:spPr>
          <a:xfrm rot="2686710">
            <a:off x="1915899" y="2565844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Стрілка: униз 13">
            <a:extLst>
              <a:ext uri="{FF2B5EF4-FFF2-40B4-BE49-F238E27FC236}">
                <a16:creationId xmlns:a16="http://schemas.microsoft.com/office/drawing/2014/main" xmlns="" id="{B3FF7EDE-B67E-0C89-86B8-BA6A538413CA}"/>
              </a:ext>
            </a:extLst>
          </p:cNvPr>
          <p:cNvSpPr/>
          <p:nvPr/>
        </p:nvSpPr>
        <p:spPr>
          <a:xfrm rot="20377056">
            <a:off x="2504254" y="2735429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644B1FED-980E-0AFD-7F15-E2B3C107C6FA}"/>
              </a:ext>
            </a:extLst>
          </p:cNvPr>
          <p:cNvSpPr/>
          <p:nvPr/>
        </p:nvSpPr>
        <p:spPr>
          <a:xfrm>
            <a:off x="1071880" y="3723672"/>
            <a:ext cx="805042" cy="7112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ілка: униз 15">
            <a:extLst>
              <a:ext uri="{FF2B5EF4-FFF2-40B4-BE49-F238E27FC236}">
                <a16:creationId xmlns:a16="http://schemas.microsoft.com/office/drawing/2014/main" xmlns="" id="{7A61105B-F72D-C058-9B1D-D6C7540F420A}"/>
              </a:ext>
            </a:extLst>
          </p:cNvPr>
          <p:cNvSpPr/>
          <p:nvPr/>
        </p:nvSpPr>
        <p:spPr>
          <a:xfrm rot="14731173">
            <a:off x="2679264" y="4487116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трілка: униз 16">
            <a:extLst>
              <a:ext uri="{FF2B5EF4-FFF2-40B4-BE49-F238E27FC236}">
                <a16:creationId xmlns:a16="http://schemas.microsoft.com/office/drawing/2014/main" xmlns="" id="{70F03E21-0FCE-CD3F-F710-4140EE462CB5}"/>
              </a:ext>
            </a:extLst>
          </p:cNvPr>
          <p:cNvSpPr/>
          <p:nvPr/>
        </p:nvSpPr>
        <p:spPr>
          <a:xfrm rot="2559505">
            <a:off x="3779902" y="4282890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Стрілка: униз 17">
            <a:extLst>
              <a:ext uri="{FF2B5EF4-FFF2-40B4-BE49-F238E27FC236}">
                <a16:creationId xmlns:a16="http://schemas.microsoft.com/office/drawing/2014/main" xmlns="" id="{296EB8EF-C721-9946-EBDE-31914EF63AEB}"/>
              </a:ext>
            </a:extLst>
          </p:cNvPr>
          <p:cNvSpPr/>
          <p:nvPr/>
        </p:nvSpPr>
        <p:spPr>
          <a:xfrm rot="8018133">
            <a:off x="4458816" y="5371051"/>
            <a:ext cx="474001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Стрілка: униз 18">
            <a:extLst>
              <a:ext uri="{FF2B5EF4-FFF2-40B4-BE49-F238E27FC236}">
                <a16:creationId xmlns:a16="http://schemas.microsoft.com/office/drawing/2014/main" xmlns="" id="{0E45A6CE-6A73-C957-1C4A-06BF7C537D32}"/>
              </a:ext>
            </a:extLst>
          </p:cNvPr>
          <p:cNvSpPr/>
          <p:nvPr/>
        </p:nvSpPr>
        <p:spPr>
          <a:xfrm rot="570619">
            <a:off x="5062150" y="4640347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Стрілка: униз 19">
            <a:extLst>
              <a:ext uri="{FF2B5EF4-FFF2-40B4-BE49-F238E27FC236}">
                <a16:creationId xmlns:a16="http://schemas.microsoft.com/office/drawing/2014/main" xmlns="" id="{8C010DBA-1511-6CED-E2FC-0BA2D4BACEB2}"/>
              </a:ext>
            </a:extLst>
          </p:cNvPr>
          <p:cNvSpPr/>
          <p:nvPr/>
        </p:nvSpPr>
        <p:spPr>
          <a:xfrm rot="7009505">
            <a:off x="6106356" y="4897025"/>
            <a:ext cx="463958" cy="63238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F3022CC6-CD4E-E28B-A31D-BABA151AA03F}"/>
              </a:ext>
            </a:extLst>
          </p:cNvPr>
          <p:cNvSpPr/>
          <p:nvPr/>
        </p:nvSpPr>
        <p:spPr>
          <a:xfrm>
            <a:off x="4481250" y="3556693"/>
            <a:ext cx="805042" cy="7112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Стрілка: униз 21">
            <a:extLst>
              <a:ext uri="{FF2B5EF4-FFF2-40B4-BE49-F238E27FC236}">
                <a16:creationId xmlns:a16="http://schemas.microsoft.com/office/drawing/2014/main" xmlns="" id="{469894D0-09A7-1C2F-3574-542AD4D411F5}"/>
              </a:ext>
            </a:extLst>
          </p:cNvPr>
          <p:cNvSpPr/>
          <p:nvPr/>
        </p:nvSpPr>
        <p:spPr>
          <a:xfrm rot="2138805">
            <a:off x="7229857" y="1942772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трілка: униз 22">
            <a:extLst>
              <a:ext uri="{FF2B5EF4-FFF2-40B4-BE49-F238E27FC236}">
                <a16:creationId xmlns:a16="http://schemas.microsoft.com/office/drawing/2014/main" xmlns="" id="{3A839919-3C2C-353A-4977-A62822A7FFC6}"/>
              </a:ext>
            </a:extLst>
          </p:cNvPr>
          <p:cNvSpPr/>
          <p:nvPr/>
        </p:nvSpPr>
        <p:spPr>
          <a:xfrm rot="19383878">
            <a:off x="6722037" y="2611124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Стрілка: униз 23">
            <a:extLst>
              <a:ext uri="{FF2B5EF4-FFF2-40B4-BE49-F238E27FC236}">
                <a16:creationId xmlns:a16="http://schemas.microsoft.com/office/drawing/2014/main" xmlns="" id="{265E6D62-F040-DF32-D087-9E5650B9C084}"/>
              </a:ext>
            </a:extLst>
          </p:cNvPr>
          <p:cNvSpPr/>
          <p:nvPr/>
        </p:nvSpPr>
        <p:spPr>
          <a:xfrm rot="1931513">
            <a:off x="7497682" y="3282379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FA327964-7DCB-0EE1-8FD7-0A892B641508}"/>
              </a:ext>
            </a:extLst>
          </p:cNvPr>
          <p:cNvSpPr/>
          <p:nvPr/>
        </p:nvSpPr>
        <p:spPr>
          <a:xfrm>
            <a:off x="7387110" y="4250853"/>
            <a:ext cx="805042" cy="7112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трілка: униз 25">
            <a:extLst>
              <a:ext uri="{FF2B5EF4-FFF2-40B4-BE49-F238E27FC236}">
                <a16:creationId xmlns:a16="http://schemas.microsoft.com/office/drawing/2014/main" xmlns="" id="{3C6F542D-A6E0-E4CB-8FE3-71511AFC54B2}"/>
              </a:ext>
            </a:extLst>
          </p:cNvPr>
          <p:cNvSpPr/>
          <p:nvPr/>
        </p:nvSpPr>
        <p:spPr>
          <a:xfrm rot="17162723">
            <a:off x="8946349" y="4296689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Стрілка: униз 26">
            <a:extLst>
              <a:ext uri="{FF2B5EF4-FFF2-40B4-BE49-F238E27FC236}">
                <a16:creationId xmlns:a16="http://schemas.microsoft.com/office/drawing/2014/main" xmlns="" id="{FE8B8E55-F4D0-D383-08E8-B4E7F74DA42F}"/>
              </a:ext>
            </a:extLst>
          </p:cNvPr>
          <p:cNvSpPr/>
          <p:nvPr/>
        </p:nvSpPr>
        <p:spPr>
          <a:xfrm rot="10053168">
            <a:off x="10382126" y="5363776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Стрілка: униз 27">
            <a:extLst>
              <a:ext uri="{FF2B5EF4-FFF2-40B4-BE49-F238E27FC236}">
                <a16:creationId xmlns:a16="http://schemas.microsoft.com/office/drawing/2014/main" xmlns="" id="{878AAAA4-78DB-3B26-E72B-1D104005137B}"/>
              </a:ext>
            </a:extLst>
          </p:cNvPr>
          <p:cNvSpPr/>
          <p:nvPr/>
        </p:nvSpPr>
        <p:spPr>
          <a:xfrm rot="3502775">
            <a:off x="11355715" y="3721045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Стрілка: униз 28">
            <a:extLst>
              <a:ext uri="{FF2B5EF4-FFF2-40B4-BE49-F238E27FC236}">
                <a16:creationId xmlns:a16="http://schemas.microsoft.com/office/drawing/2014/main" xmlns="" id="{E8BF1505-83BA-8A5E-3F4E-4FAC4393AC79}"/>
              </a:ext>
            </a:extLst>
          </p:cNvPr>
          <p:cNvSpPr/>
          <p:nvPr/>
        </p:nvSpPr>
        <p:spPr>
          <a:xfrm rot="19157557">
            <a:off x="10246165" y="3587728"/>
            <a:ext cx="463958" cy="6471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32B0817D-CEF6-B649-512B-BDE7A3DD708B}"/>
              </a:ext>
            </a:extLst>
          </p:cNvPr>
          <p:cNvSpPr/>
          <p:nvPr/>
        </p:nvSpPr>
        <p:spPr>
          <a:xfrm>
            <a:off x="9905711" y="2762213"/>
            <a:ext cx="805042" cy="7112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Сантиметр. Практична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952241" y="410524"/>
            <a:ext cx="8732066" cy="6801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0" r="65423" b="91202"/>
          <a:stretch/>
        </p:blipFill>
        <p:spPr>
          <a:xfrm>
            <a:off x="3466596" y="3744000"/>
            <a:ext cx="8280000" cy="1116000"/>
          </a:xfrm>
          <a:prstGeom prst="round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466596" y="3673779"/>
            <a:ext cx="8388814" cy="1186221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8E49F73-A60F-07CC-CFA2-FDBBF810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4795017" y="4129536"/>
            <a:ext cx="703163" cy="4885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0DF0348-544E-0B26-43AB-899B4355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419469" y="3987962"/>
            <a:ext cx="317675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EC57A76-9A9A-5FEA-3EEF-51E2C4194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032760" y="3987962"/>
            <a:ext cx="362163" cy="57334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E127290C-7C70-AC6B-6CA1-644061F52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6693822" y="4129536"/>
            <a:ext cx="703163" cy="48854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4EAA3A2-F11E-FEE4-B055-8E4D97A11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318274" y="3987962"/>
            <a:ext cx="317675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A3D8A05-BCA0-F927-4C31-A60C1DA42A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920966" y="3987962"/>
            <a:ext cx="362163" cy="57334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083FEBE-5168-E138-8701-2F6A92CC2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8549874" y="4129536"/>
            <a:ext cx="703163" cy="48854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900ED0E-FAAD-AC94-56B4-7ED3F0AAE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174326" y="3987962"/>
            <a:ext cx="317675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288631F-4791-EFC0-3EC9-B98B05155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803554" y="3987962"/>
            <a:ext cx="362163" cy="57334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C830E2F-2A90-94F7-5F55-B58360E64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10431810" y="4129536"/>
            <a:ext cx="703163" cy="48854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21209FA-5E8B-840E-AEBB-DA7744E29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056262" y="3987962"/>
            <a:ext cx="317675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269260E-9159-2ACF-0B2F-AFE2EE80A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685490" y="3987962"/>
            <a:ext cx="362163" cy="57334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781538" y="1432922"/>
            <a:ext cx="4600749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 smtClean="0">
                <a:solidFill>
                  <a:srgbClr val="7030A0"/>
                </a:solidFill>
              </a:rPr>
              <a:t>Напиши за зразком.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49786" y="1391806"/>
            <a:ext cx="3596528" cy="210358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Виміряй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довжину</a:t>
            </a:r>
            <a:r>
              <a:rPr lang="ru-RU" sz="2000" dirty="0">
                <a:solidFill>
                  <a:srgbClr val="7030A0"/>
                </a:solidFill>
              </a:rPr>
              <a:t> кожного предмета. Запиши результат </a:t>
            </a:r>
            <a:r>
              <a:rPr lang="ru-RU" sz="2000" dirty="0" err="1">
                <a:solidFill>
                  <a:srgbClr val="7030A0"/>
                </a:solidFill>
              </a:rPr>
              <a:t>вимірювання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2FA867FB-6D6D-BCB2-63B8-C9C1A548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"/>
          <a:stretch/>
        </p:blipFill>
        <p:spPr>
          <a:xfrm>
            <a:off x="4400371" y="5483884"/>
            <a:ext cx="7418371" cy="792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3" name="Picture 4" descr="Набор расчески и расчески для волос, изолированные на белом фоне. модное  оборудование коллекции расческа и стиль гребень парикмахер значок.  ухаживайте за собой в плоском стиле | Премиум векторы">
            <a:extLst>
              <a:ext uri="{FF2B5EF4-FFF2-40B4-BE49-F238E27FC236}">
                <a16:creationId xmlns:a16="http://schemas.microsoft.com/office/drawing/2014/main" xmlns="" id="{D07580E8-9C3D-8D16-1DA1-DF4C26DC6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74" t="21712" r="4991" b="20502"/>
          <a:stretch/>
        </p:blipFill>
        <p:spPr bwMode="auto">
          <a:xfrm rot="5400000">
            <a:off x="7416000" y="-936000"/>
            <a:ext cx="10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Цветные карандаши дизайн шаблона клипарта или макета для графики предметы  детского и школьного образования радужные карандаши в упаковке с окном  векторная иллюстрация | Премиум векторы">
            <a:extLst>
              <a:ext uri="{FF2B5EF4-FFF2-40B4-BE49-F238E27FC236}">
                <a16:creationId xmlns:a16="http://schemas.microsoft.com/office/drawing/2014/main" xmlns="" id="{8D1D3ABC-AF97-65F0-E058-6056E1DFD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13770" r="30801" b="13568"/>
          <a:stretch/>
        </p:blipFill>
        <p:spPr bwMode="auto">
          <a:xfrm rot="16200000">
            <a:off x="7053323" y="697518"/>
            <a:ext cx="577397" cy="61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Пряма сполучна лінія 23">
            <a:extLst>
              <a:ext uri="{FF2B5EF4-FFF2-40B4-BE49-F238E27FC236}">
                <a16:creationId xmlns:a16="http://schemas.microsoft.com/office/drawing/2014/main" xmlns="" id="{565DE94B-2F3D-D492-3586-60890B7AEF0D}"/>
              </a:ext>
            </a:extLst>
          </p:cNvPr>
          <p:cNvCxnSpPr>
            <a:cxnSpLocks/>
          </p:cNvCxnSpPr>
          <p:nvPr/>
        </p:nvCxnSpPr>
        <p:spPr>
          <a:xfrm>
            <a:off x="4572864" y="1492365"/>
            <a:ext cx="0" cy="43237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25">
            <a:extLst>
              <a:ext uri="{FF2B5EF4-FFF2-40B4-BE49-F238E27FC236}">
                <a16:creationId xmlns:a16="http://schemas.microsoft.com/office/drawing/2014/main" xmlns="" id="{59871F0D-8358-0DDE-3BA1-9B2EE73A39B6}"/>
              </a:ext>
            </a:extLst>
          </p:cNvPr>
          <p:cNvCxnSpPr>
            <a:cxnSpLocks/>
          </p:cNvCxnSpPr>
          <p:nvPr/>
        </p:nvCxnSpPr>
        <p:spPr>
          <a:xfrm>
            <a:off x="10783679" y="1492365"/>
            <a:ext cx="65698" cy="43237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26">
            <a:extLst>
              <a:ext uri="{FF2B5EF4-FFF2-40B4-BE49-F238E27FC236}">
                <a16:creationId xmlns:a16="http://schemas.microsoft.com/office/drawing/2014/main" xmlns="" id="{CD7487B8-6D70-919E-FD25-DC1E0B70E5DE}"/>
              </a:ext>
            </a:extLst>
          </p:cNvPr>
          <p:cNvCxnSpPr>
            <a:cxnSpLocks/>
          </p:cNvCxnSpPr>
          <p:nvPr/>
        </p:nvCxnSpPr>
        <p:spPr>
          <a:xfrm>
            <a:off x="10175184" y="3219745"/>
            <a:ext cx="50190" cy="259638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сполучна лінія 28">
            <a:extLst>
              <a:ext uri="{FF2B5EF4-FFF2-40B4-BE49-F238E27FC236}">
                <a16:creationId xmlns:a16="http://schemas.microsoft.com/office/drawing/2014/main" xmlns="" id="{8241699C-1633-F55F-DABE-C7CF5E8C3798}"/>
              </a:ext>
            </a:extLst>
          </p:cNvPr>
          <p:cNvCxnSpPr>
            <a:cxnSpLocks/>
          </p:cNvCxnSpPr>
          <p:nvPr/>
        </p:nvCxnSpPr>
        <p:spPr>
          <a:xfrm>
            <a:off x="9582761" y="4237432"/>
            <a:ext cx="12941" cy="15786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5ED3F67-D4B0-5AD2-824A-F6D8F97590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301810" y="1375111"/>
            <a:ext cx="317675" cy="68689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6C8BA98-D97C-0C6C-2AE1-D816251975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7638564" y="1542763"/>
            <a:ext cx="703163" cy="4885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68CC5A4-A63B-2764-CD72-EE7DED49A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967582" y="1391806"/>
            <a:ext cx="362163" cy="57334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525F1550-31AC-3C65-BC9F-A009EFE1E3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7393104" y="3178777"/>
            <a:ext cx="703163" cy="488543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68C01E7-AA49-1A1C-954A-4BD936DBF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7233307" y="4272941"/>
            <a:ext cx="703163" cy="488543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0AD5CF95-6BA1-1D0C-30FD-218924F70C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808977" y="4151944"/>
            <a:ext cx="424330" cy="68689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504E6ABD-DF9D-07B4-6A30-09F5E9A84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967582" y="3052014"/>
            <a:ext cx="387602" cy="686891"/>
          </a:xfrm>
          <a:prstGeom prst="rect">
            <a:avLst/>
          </a:prstGeom>
        </p:spPr>
      </p:pic>
      <p:pic>
        <p:nvPicPr>
          <p:cNvPr id="126" name="Picture 8" descr="Купить Сахар в стиках оптом в Киеве, Украине - оптом, низкие цены |  КофеМаркет">
            <a:extLst>
              <a:ext uri="{FF2B5EF4-FFF2-40B4-BE49-F238E27FC236}">
                <a16:creationId xmlns:a16="http://schemas.microsoft.com/office/drawing/2014/main" xmlns="" id="{818DAA17-C189-8EFF-9026-D8A38C32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95" b="96881" l="449" r="98876">
                        <a14:foregroundMark x1="28764" y1="71310" x2="28764" y2="7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4475">
            <a:off x="4929116" y="2827698"/>
            <a:ext cx="4262855" cy="46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952241" y="410524"/>
            <a:ext cx="8732066" cy="6801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8" y="1378994"/>
            <a:ext cx="2326515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кутник: округлені кути 15">
            <a:extLst>
              <a:ext uri="{FF2B5EF4-FFF2-40B4-BE49-F238E27FC236}">
                <a16:creationId xmlns:a16="http://schemas.microsoft.com/office/drawing/2014/main" xmlns="" id="{22079C73-D07D-B687-494C-512B2B41B425}"/>
              </a:ext>
            </a:extLst>
          </p:cNvPr>
          <p:cNvSpPr/>
          <p:nvPr/>
        </p:nvSpPr>
        <p:spPr>
          <a:xfrm>
            <a:off x="4582590" y="4254152"/>
            <a:ext cx="488101" cy="45068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3" name="Пряма сполучна лінія 13">
            <a:extLst>
              <a:ext uri="{FF2B5EF4-FFF2-40B4-BE49-F238E27FC236}">
                <a16:creationId xmlns:a16="http://schemas.microsoft.com/office/drawing/2014/main" xmlns="" id="{473171CA-92BC-9731-C124-6373864180EE}"/>
              </a:ext>
            </a:extLst>
          </p:cNvPr>
          <p:cNvCxnSpPr>
            <a:cxnSpLocks/>
          </p:cNvCxnSpPr>
          <p:nvPr/>
        </p:nvCxnSpPr>
        <p:spPr>
          <a:xfrm>
            <a:off x="4238490" y="4834349"/>
            <a:ext cx="1797925" cy="4438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 descr="Точка PNG">
            <a:extLst>
              <a:ext uri="{FF2B5EF4-FFF2-40B4-BE49-F238E27FC236}">
                <a16:creationId xmlns:a16="http://schemas.microsoft.com/office/drawing/2014/main" xmlns="" id="{9D9C7B1A-1E7A-9526-A6BE-7461C856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27" y="4643032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 сполучна лінія 20">
            <a:extLst>
              <a:ext uri="{FF2B5EF4-FFF2-40B4-BE49-F238E27FC236}">
                <a16:creationId xmlns:a16="http://schemas.microsoft.com/office/drawing/2014/main" xmlns="" id="{3B93066A-E11D-1F73-4191-B3C81E543B1C}"/>
              </a:ext>
            </a:extLst>
          </p:cNvPr>
          <p:cNvCxnSpPr>
            <a:cxnSpLocks/>
          </p:cNvCxnSpPr>
          <p:nvPr/>
        </p:nvCxnSpPr>
        <p:spPr>
          <a:xfrm flipV="1">
            <a:off x="4214565" y="3792388"/>
            <a:ext cx="5561952" cy="138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Точка PNG">
            <a:extLst>
              <a:ext uri="{FF2B5EF4-FFF2-40B4-BE49-F238E27FC236}">
                <a16:creationId xmlns:a16="http://schemas.microsoft.com/office/drawing/2014/main" xmlns="" id="{307992EE-8C1D-13F4-DEA3-35F89BEA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27" y="3601460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Точка PNG">
            <a:extLst>
              <a:ext uri="{FF2B5EF4-FFF2-40B4-BE49-F238E27FC236}">
                <a16:creationId xmlns:a16="http://schemas.microsoft.com/office/drawing/2014/main" xmlns="" id="{ED553CE9-C22E-9C59-5D24-112AEB79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54" y="3603545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80B91BA-D48C-D633-5BD6-9841E8574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"/>
          <a:stretch/>
        </p:blipFill>
        <p:spPr>
          <a:xfrm>
            <a:off x="4029427" y="5225470"/>
            <a:ext cx="7418371" cy="792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1" name="Пряма сполучна лінія 24">
            <a:extLst>
              <a:ext uri="{FF2B5EF4-FFF2-40B4-BE49-F238E27FC236}">
                <a16:creationId xmlns:a16="http://schemas.microsoft.com/office/drawing/2014/main" xmlns="" id="{F7A1DC4E-F226-6E19-8932-AA4064101DD5}"/>
              </a:ext>
            </a:extLst>
          </p:cNvPr>
          <p:cNvCxnSpPr>
            <a:cxnSpLocks/>
          </p:cNvCxnSpPr>
          <p:nvPr/>
        </p:nvCxnSpPr>
        <p:spPr>
          <a:xfrm>
            <a:off x="4159893" y="2900218"/>
            <a:ext cx="6645" cy="255689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26">
            <a:extLst>
              <a:ext uri="{FF2B5EF4-FFF2-40B4-BE49-F238E27FC236}">
                <a16:creationId xmlns:a16="http://schemas.microsoft.com/office/drawing/2014/main" xmlns="" id="{79CF3C64-FE59-43B7-FEE3-BBB622BA7EF4}"/>
              </a:ext>
            </a:extLst>
          </p:cNvPr>
          <p:cNvCxnSpPr>
            <a:cxnSpLocks/>
          </p:cNvCxnSpPr>
          <p:nvPr/>
        </p:nvCxnSpPr>
        <p:spPr>
          <a:xfrm>
            <a:off x="9831100" y="3156952"/>
            <a:ext cx="24496" cy="236293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Точка PNG">
            <a:extLst>
              <a:ext uri="{FF2B5EF4-FFF2-40B4-BE49-F238E27FC236}">
                <a16:creationId xmlns:a16="http://schemas.microsoft.com/office/drawing/2014/main" xmlns="" id="{7BABBE47-0BC6-467B-1681-9A5F7152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34" y="4638594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 сполучна лінія 25">
            <a:extLst>
              <a:ext uri="{FF2B5EF4-FFF2-40B4-BE49-F238E27FC236}">
                <a16:creationId xmlns:a16="http://schemas.microsoft.com/office/drawing/2014/main" xmlns="" id="{D2CCCA00-AA86-D20B-6D75-79FAEE451C4C}"/>
              </a:ext>
            </a:extLst>
          </p:cNvPr>
          <p:cNvCxnSpPr>
            <a:cxnSpLocks/>
          </p:cNvCxnSpPr>
          <p:nvPr/>
        </p:nvCxnSpPr>
        <p:spPr>
          <a:xfrm>
            <a:off x="6096000" y="4028638"/>
            <a:ext cx="0" cy="14446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33CC8D6-3C34-1E64-FE87-9DB2EE0485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5210802" y="4312526"/>
            <a:ext cx="703163" cy="488543"/>
          </a:xfrm>
          <a:prstGeom prst="rect">
            <a:avLst/>
          </a:prstGeom>
        </p:spPr>
      </p:pic>
      <p:sp>
        <p:nvSpPr>
          <p:cNvPr id="56" name="Прямокутник: округлені кути 36">
            <a:extLst>
              <a:ext uri="{FF2B5EF4-FFF2-40B4-BE49-F238E27FC236}">
                <a16:creationId xmlns:a16="http://schemas.microsoft.com/office/drawing/2014/main" xmlns="" id="{9E814FDB-C277-664B-AB5E-EEF1895D808D}"/>
              </a:ext>
            </a:extLst>
          </p:cNvPr>
          <p:cNvSpPr/>
          <p:nvPr/>
        </p:nvSpPr>
        <p:spPr>
          <a:xfrm>
            <a:off x="6351750" y="3212371"/>
            <a:ext cx="488101" cy="45068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87D7F72-0E32-8BE9-5C7E-1D3B7968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7005489" y="3258763"/>
            <a:ext cx="703163" cy="48854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4374A427-5133-BB18-F88E-0E284DA8E9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654852" y="4136050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3A205293-63F0-2B0A-2932-7E7460E99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401999" y="3094136"/>
            <a:ext cx="387602" cy="68689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52241" y="410524"/>
            <a:ext cx="8732066" cy="6801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0" y="1349993"/>
            <a:ext cx="1461669" cy="32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794302" y="1312126"/>
            <a:ext cx="7047944" cy="765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Розглянь</a:t>
            </a:r>
            <a:r>
              <a:rPr lang="ru-RU" dirty="0">
                <a:solidFill>
                  <a:srgbClr val="7030A0"/>
                </a:solidFill>
              </a:rPr>
              <a:t>, як </a:t>
            </a:r>
            <a:r>
              <a:rPr lang="ru-RU" dirty="0" err="1">
                <a:solidFill>
                  <a:srgbClr val="7030A0"/>
                </a:solidFill>
              </a:rPr>
              <a:t>розфарбовані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дахи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будинках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Продовж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розфарбовувати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1" name="Таблиця 13">
            <a:extLst>
              <a:ext uri="{FF2B5EF4-FFF2-40B4-BE49-F238E27FC236}">
                <a16:creationId xmlns:a16="http://schemas.microsoft.com/office/drawing/2014/main" xmlns="" id="{88635698-8D35-161F-CD6B-79E92799D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88412"/>
              </p:ext>
            </p:extLst>
          </p:nvPr>
        </p:nvGraphicFramePr>
        <p:xfrm>
          <a:off x="2495068" y="2655769"/>
          <a:ext cx="8797820" cy="339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564">
                  <a:extLst>
                    <a:ext uri="{9D8B030D-6E8A-4147-A177-3AD203B41FA5}">
                      <a16:colId xmlns:a16="http://schemas.microsoft.com/office/drawing/2014/main" xmlns="" val="1736137632"/>
                    </a:ext>
                  </a:extLst>
                </a:gridCol>
                <a:gridCol w="1759564">
                  <a:extLst>
                    <a:ext uri="{9D8B030D-6E8A-4147-A177-3AD203B41FA5}">
                      <a16:colId xmlns:a16="http://schemas.microsoft.com/office/drawing/2014/main" xmlns="" val="3620755299"/>
                    </a:ext>
                  </a:extLst>
                </a:gridCol>
                <a:gridCol w="1759564">
                  <a:extLst>
                    <a:ext uri="{9D8B030D-6E8A-4147-A177-3AD203B41FA5}">
                      <a16:colId xmlns:a16="http://schemas.microsoft.com/office/drawing/2014/main" xmlns="" val="2228158250"/>
                    </a:ext>
                  </a:extLst>
                </a:gridCol>
                <a:gridCol w="1759564">
                  <a:extLst>
                    <a:ext uri="{9D8B030D-6E8A-4147-A177-3AD203B41FA5}">
                      <a16:colId xmlns:a16="http://schemas.microsoft.com/office/drawing/2014/main" xmlns="" val="839946141"/>
                    </a:ext>
                  </a:extLst>
                </a:gridCol>
                <a:gridCol w="1759564">
                  <a:extLst>
                    <a:ext uri="{9D8B030D-6E8A-4147-A177-3AD203B41FA5}">
                      <a16:colId xmlns:a16="http://schemas.microsoft.com/office/drawing/2014/main" xmlns="" val="814423364"/>
                    </a:ext>
                  </a:extLst>
                </a:gridCol>
              </a:tblGrid>
              <a:tr h="127301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990487"/>
                  </a:ext>
                </a:extLst>
              </a:tr>
              <a:tr h="211787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5382624"/>
                  </a:ext>
                </a:extLst>
              </a:tr>
            </a:tbl>
          </a:graphicData>
        </a:graphic>
      </p:graphicFrame>
      <p:grpSp>
        <p:nvGrpSpPr>
          <p:cNvPr id="22" name="Групувати 25">
            <a:extLst>
              <a:ext uri="{FF2B5EF4-FFF2-40B4-BE49-F238E27FC236}">
                <a16:creationId xmlns:a16="http://schemas.microsoft.com/office/drawing/2014/main" xmlns="" id="{DD44CE4D-CDF7-4266-7382-0EEDAE2A4CCC}"/>
              </a:ext>
            </a:extLst>
          </p:cNvPr>
          <p:cNvGrpSpPr/>
          <p:nvPr/>
        </p:nvGrpSpPr>
        <p:grpSpPr>
          <a:xfrm>
            <a:off x="2762622" y="4778821"/>
            <a:ext cx="1180730" cy="1136342"/>
            <a:chOff x="3071674" y="4119239"/>
            <a:chExt cx="1180730" cy="1136342"/>
          </a:xfrm>
        </p:grpSpPr>
        <p:sp>
          <p:nvSpPr>
            <p:cNvPr id="23" name="Прямокутник 13">
              <a:extLst>
                <a:ext uri="{FF2B5EF4-FFF2-40B4-BE49-F238E27FC236}">
                  <a16:creationId xmlns:a16="http://schemas.microsoft.com/office/drawing/2014/main" xmlns="" id="{CF10E2F0-944B-BC54-E228-A6674091E2FC}"/>
                </a:ext>
              </a:extLst>
            </p:cNvPr>
            <p:cNvSpPr/>
            <p:nvPr/>
          </p:nvSpPr>
          <p:spPr>
            <a:xfrm>
              <a:off x="3071674" y="4119239"/>
              <a:ext cx="1180730" cy="11363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Прямокутник 18">
              <a:extLst>
                <a:ext uri="{FF2B5EF4-FFF2-40B4-BE49-F238E27FC236}">
                  <a16:creationId xmlns:a16="http://schemas.microsoft.com/office/drawing/2014/main" xmlns="" id="{91B90A31-97BF-13F7-381B-C3CC1AD045ED}"/>
                </a:ext>
              </a:extLst>
            </p:cNvPr>
            <p:cNvSpPr/>
            <p:nvPr/>
          </p:nvSpPr>
          <p:spPr>
            <a:xfrm>
              <a:off x="3191165" y="4311637"/>
              <a:ext cx="456472" cy="454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Прямокутник 19">
              <a:extLst>
                <a:ext uri="{FF2B5EF4-FFF2-40B4-BE49-F238E27FC236}">
                  <a16:creationId xmlns:a16="http://schemas.microsoft.com/office/drawing/2014/main" xmlns="" id="{3A0D98C2-76A2-2549-4BD7-977BE14C73E9}"/>
                </a:ext>
              </a:extLst>
            </p:cNvPr>
            <p:cNvSpPr/>
            <p:nvPr/>
          </p:nvSpPr>
          <p:spPr>
            <a:xfrm>
              <a:off x="3856646" y="4801355"/>
              <a:ext cx="265602" cy="4542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6" name="Пряма сполучна лінія 21">
              <a:extLst>
                <a:ext uri="{FF2B5EF4-FFF2-40B4-BE49-F238E27FC236}">
                  <a16:creationId xmlns:a16="http://schemas.microsoft.com/office/drawing/2014/main" xmlns="" id="{CF8C4ADA-D267-F59B-A88C-22657AF4E70A}"/>
                </a:ext>
              </a:extLst>
            </p:cNvPr>
            <p:cNvCxnSpPr>
              <a:stCxn id="24" idx="0"/>
              <a:endCxn id="24" idx="2"/>
            </p:cNvCxnSpPr>
            <p:nvPr/>
          </p:nvCxnSpPr>
          <p:spPr>
            <a:xfrm>
              <a:off x="3419401" y="4311637"/>
              <a:ext cx="0" cy="454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3">
              <a:extLst>
                <a:ext uri="{FF2B5EF4-FFF2-40B4-BE49-F238E27FC236}">
                  <a16:creationId xmlns:a16="http://schemas.microsoft.com/office/drawing/2014/main" xmlns="" id="{4D36AF65-DA49-41AA-3F23-BD5A45C08FBA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91165" y="4538750"/>
              <a:ext cx="456472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Рівнобедрений трикутник 24">
            <a:extLst>
              <a:ext uri="{FF2B5EF4-FFF2-40B4-BE49-F238E27FC236}">
                <a16:creationId xmlns:a16="http://schemas.microsoft.com/office/drawing/2014/main" xmlns="" id="{3D4EB8F1-38DA-0F6E-1633-734E2ED9BA24}"/>
              </a:ext>
            </a:extLst>
          </p:cNvPr>
          <p:cNvSpPr/>
          <p:nvPr/>
        </p:nvSpPr>
        <p:spPr>
          <a:xfrm>
            <a:off x="4368395" y="2994670"/>
            <a:ext cx="1544714" cy="569339"/>
          </a:xfrm>
          <a:prstGeom prst="triangle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9" name="Групувати 26">
            <a:extLst>
              <a:ext uri="{FF2B5EF4-FFF2-40B4-BE49-F238E27FC236}">
                <a16:creationId xmlns:a16="http://schemas.microsoft.com/office/drawing/2014/main" xmlns="" id="{66BA5848-F532-677E-A943-0022F75EF090}"/>
              </a:ext>
            </a:extLst>
          </p:cNvPr>
          <p:cNvGrpSpPr/>
          <p:nvPr/>
        </p:nvGrpSpPr>
        <p:grpSpPr>
          <a:xfrm>
            <a:off x="4564789" y="4778821"/>
            <a:ext cx="1180730" cy="1136342"/>
            <a:chOff x="3071674" y="4119239"/>
            <a:chExt cx="1180730" cy="1136342"/>
          </a:xfrm>
        </p:grpSpPr>
        <p:sp>
          <p:nvSpPr>
            <p:cNvPr id="30" name="Прямокутник 27">
              <a:extLst>
                <a:ext uri="{FF2B5EF4-FFF2-40B4-BE49-F238E27FC236}">
                  <a16:creationId xmlns:a16="http://schemas.microsoft.com/office/drawing/2014/main" xmlns="" id="{81566D56-B35F-A96A-AFFE-15B806A918B5}"/>
                </a:ext>
              </a:extLst>
            </p:cNvPr>
            <p:cNvSpPr/>
            <p:nvPr/>
          </p:nvSpPr>
          <p:spPr>
            <a:xfrm>
              <a:off x="3071674" y="4119239"/>
              <a:ext cx="1180730" cy="11363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 28">
              <a:extLst>
                <a:ext uri="{FF2B5EF4-FFF2-40B4-BE49-F238E27FC236}">
                  <a16:creationId xmlns:a16="http://schemas.microsoft.com/office/drawing/2014/main" xmlns="" id="{7D47BA9F-074A-B256-1EE5-A02ED016034F}"/>
                </a:ext>
              </a:extLst>
            </p:cNvPr>
            <p:cNvSpPr/>
            <p:nvPr/>
          </p:nvSpPr>
          <p:spPr>
            <a:xfrm>
              <a:off x="3191165" y="4311637"/>
              <a:ext cx="456472" cy="454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кутник 29">
              <a:extLst>
                <a:ext uri="{FF2B5EF4-FFF2-40B4-BE49-F238E27FC236}">
                  <a16:creationId xmlns:a16="http://schemas.microsoft.com/office/drawing/2014/main" xmlns="" id="{707427CF-64A2-BCF4-98A5-BBA8EE47F3AE}"/>
                </a:ext>
              </a:extLst>
            </p:cNvPr>
            <p:cNvSpPr/>
            <p:nvPr/>
          </p:nvSpPr>
          <p:spPr>
            <a:xfrm>
              <a:off x="3856646" y="4801355"/>
              <a:ext cx="265602" cy="4542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3" name="Пряма сполучна лінія 30">
              <a:extLst>
                <a:ext uri="{FF2B5EF4-FFF2-40B4-BE49-F238E27FC236}">
                  <a16:creationId xmlns:a16="http://schemas.microsoft.com/office/drawing/2014/main" xmlns="" id="{1F5040E4-C706-A00C-EFA2-1C9AD446FDF9}"/>
                </a:ext>
              </a:extLst>
            </p:cNvPr>
            <p:cNvCxnSpPr>
              <a:stCxn id="31" idx="0"/>
              <a:endCxn id="31" idx="2"/>
            </p:cNvCxnSpPr>
            <p:nvPr/>
          </p:nvCxnSpPr>
          <p:spPr>
            <a:xfrm>
              <a:off x="3419401" y="4311637"/>
              <a:ext cx="0" cy="454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1">
              <a:extLst>
                <a:ext uri="{FF2B5EF4-FFF2-40B4-BE49-F238E27FC236}">
                  <a16:creationId xmlns:a16="http://schemas.microsoft.com/office/drawing/2014/main" xmlns="" id="{D0C60BA1-5459-E48B-CE03-D5B7305440A0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>
              <a:off x="3191165" y="4538750"/>
              <a:ext cx="456472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увати 32">
            <a:extLst>
              <a:ext uri="{FF2B5EF4-FFF2-40B4-BE49-F238E27FC236}">
                <a16:creationId xmlns:a16="http://schemas.microsoft.com/office/drawing/2014/main" xmlns="" id="{551396BF-CB66-EC45-3C4C-8607CD5543D2}"/>
              </a:ext>
            </a:extLst>
          </p:cNvPr>
          <p:cNvGrpSpPr/>
          <p:nvPr/>
        </p:nvGrpSpPr>
        <p:grpSpPr>
          <a:xfrm>
            <a:off x="6303613" y="4778821"/>
            <a:ext cx="1180730" cy="1136342"/>
            <a:chOff x="3071674" y="4119239"/>
            <a:chExt cx="1180730" cy="1136342"/>
          </a:xfrm>
        </p:grpSpPr>
        <p:sp>
          <p:nvSpPr>
            <p:cNvPr id="36" name="Прямокутник 33">
              <a:extLst>
                <a:ext uri="{FF2B5EF4-FFF2-40B4-BE49-F238E27FC236}">
                  <a16:creationId xmlns:a16="http://schemas.microsoft.com/office/drawing/2014/main" xmlns="" id="{E166799B-63E1-9C78-8F95-197435CC4D77}"/>
                </a:ext>
              </a:extLst>
            </p:cNvPr>
            <p:cNvSpPr/>
            <p:nvPr/>
          </p:nvSpPr>
          <p:spPr>
            <a:xfrm>
              <a:off x="3071674" y="4119239"/>
              <a:ext cx="1180730" cy="11363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Прямокутник 34">
              <a:extLst>
                <a:ext uri="{FF2B5EF4-FFF2-40B4-BE49-F238E27FC236}">
                  <a16:creationId xmlns:a16="http://schemas.microsoft.com/office/drawing/2014/main" xmlns="" id="{D652F66E-E830-1B9E-7DDC-ECFFAE1D5A91}"/>
                </a:ext>
              </a:extLst>
            </p:cNvPr>
            <p:cNvSpPr/>
            <p:nvPr/>
          </p:nvSpPr>
          <p:spPr>
            <a:xfrm>
              <a:off x="3191165" y="4311637"/>
              <a:ext cx="456472" cy="454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Прямокутник 35">
              <a:extLst>
                <a:ext uri="{FF2B5EF4-FFF2-40B4-BE49-F238E27FC236}">
                  <a16:creationId xmlns:a16="http://schemas.microsoft.com/office/drawing/2014/main" xmlns="" id="{AC81913D-08F1-3D23-E0F2-3CF3A43FB3EB}"/>
                </a:ext>
              </a:extLst>
            </p:cNvPr>
            <p:cNvSpPr/>
            <p:nvPr/>
          </p:nvSpPr>
          <p:spPr>
            <a:xfrm>
              <a:off x="3856646" y="4801355"/>
              <a:ext cx="265602" cy="4542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40" name="Пряма сполучна лінія 36">
              <a:extLst>
                <a:ext uri="{FF2B5EF4-FFF2-40B4-BE49-F238E27FC236}">
                  <a16:creationId xmlns:a16="http://schemas.microsoft.com/office/drawing/2014/main" xmlns="" id="{5CB47BE1-9AC2-7CCD-4A72-2042A994352B}"/>
                </a:ext>
              </a:extLst>
            </p:cNvPr>
            <p:cNvCxnSpPr>
              <a:stCxn id="38" idx="0"/>
              <a:endCxn id="38" idx="2"/>
            </p:cNvCxnSpPr>
            <p:nvPr/>
          </p:nvCxnSpPr>
          <p:spPr>
            <a:xfrm>
              <a:off x="3419401" y="4311637"/>
              <a:ext cx="0" cy="454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37">
              <a:extLst>
                <a:ext uri="{FF2B5EF4-FFF2-40B4-BE49-F238E27FC236}">
                  <a16:creationId xmlns:a16="http://schemas.microsoft.com/office/drawing/2014/main" xmlns="" id="{54017A61-85E2-B3C3-FE0C-A30343A2D2C6}"/>
                </a:ext>
              </a:extLst>
            </p:cNvPr>
            <p:cNvCxnSpPr>
              <a:cxnSpLocks/>
            </p:cNvCxnSpPr>
            <p:nvPr/>
          </p:nvCxnSpPr>
          <p:spPr>
            <a:xfrm>
              <a:off x="3191165" y="4538750"/>
              <a:ext cx="456472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увати 38">
            <a:extLst>
              <a:ext uri="{FF2B5EF4-FFF2-40B4-BE49-F238E27FC236}">
                <a16:creationId xmlns:a16="http://schemas.microsoft.com/office/drawing/2014/main" xmlns="" id="{172794F7-680A-5A4F-23DE-2D273BD31894}"/>
              </a:ext>
            </a:extLst>
          </p:cNvPr>
          <p:cNvGrpSpPr/>
          <p:nvPr/>
        </p:nvGrpSpPr>
        <p:grpSpPr>
          <a:xfrm>
            <a:off x="8046610" y="4778821"/>
            <a:ext cx="1180730" cy="1136342"/>
            <a:chOff x="3071674" y="4119239"/>
            <a:chExt cx="1180730" cy="1136342"/>
          </a:xfrm>
        </p:grpSpPr>
        <p:sp>
          <p:nvSpPr>
            <p:cNvPr id="47" name="Прямокутник 39">
              <a:extLst>
                <a:ext uri="{FF2B5EF4-FFF2-40B4-BE49-F238E27FC236}">
                  <a16:creationId xmlns:a16="http://schemas.microsoft.com/office/drawing/2014/main" xmlns="" id="{664AD391-D05C-63C7-BC43-9B9C9C468847}"/>
                </a:ext>
              </a:extLst>
            </p:cNvPr>
            <p:cNvSpPr/>
            <p:nvPr/>
          </p:nvSpPr>
          <p:spPr>
            <a:xfrm>
              <a:off x="3071674" y="4119239"/>
              <a:ext cx="1180730" cy="11363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 40">
              <a:extLst>
                <a:ext uri="{FF2B5EF4-FFF2-40B4-BE49-F238E27FC236}">
                  <a16:creationId xmlns:a16="http://schemas.microsoft.com/office/drawing/2014/main" xmlns="" id="{D68F7800-E18C-56AE-9CAF-C998C326D334}"/>
                </a:ext>
              </a:extLst>
            </p:cNvPr>
            <p:cNvSpPr/>
            <p:nvPr/>
          </p:nvSpPr>
          <p:spPr>
            <a:xfrm>
              <a:off x="3191165" y="4311637"/>
              <a:ext cx="456472" cy="454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Прямокутник 41">
              <a:extLst>
                <a:ext uri="{FF2B5EF4-FFF2-40B4-BE49-F238E27FC236}">
                  <a16:creationId xmlns:a16="http://schemas.microsoft.com/office/drawing/2014/main" xmlns="" id="{4B26A6E6-8CE7-6B79-2FD6-6DE20D29AD76}"/>
                </a:ext>
              </a:extLst>
            </p:cNvPr>
            <p:cNvSpPr/>
            <p:nvPr/>
          </p:nvSpPr>
          <p:spPr>
            <a:xfrm>
              <a:off x="3856646" y="4801355"/>
              <a:ext cx="265602" cy="4542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51" name="Пряма сполучна лінія 42">
              <a:extLst>
                <a:ext uri="{FF2B5EF4-FFF2-40B4-BE49-F238E27FC236}">
                  <a16:creationId xmlns:a16="http://schemas.microsoft.com/office/drawing/2014/main" xmlns="" id="{0B7975C2-12DF-161E-300E-3A86AC0C1262}"/>
                </a:ext>
              </a:extLst>
            </p:cNvPr>
            <p:cNvCxnSpPr>
              <a:stCxn id="49" idx="0"/>
              <a:endCxn id="49" idx="2"/>
            </p:cNvCxnSpPr>
            <p:nvPr/>
          </p:nvCxnSpPr>
          <p:spPr>
            <a:xfrm>
              <a:off x="3419401" y="4311637"/>
              <a:ext cx="0" cy="454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43">
              <a:extLst>
                <a:ext uri="{FF2B5EF4-FFF2-40B4-BE49-F238E27FC236}">
                  <a16:creationId xmlns:a16="http://schemas.microsoft.com/office/drawing/2014/main" xmlns="" id="{98B13964-1790-23DD-AA3D-9BCBA80A5FC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3191165" y="4538750"/>
              <a:ext cx="456472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увати 44">
            <a:extLst>
              <a:ext uri="{FF2B5EF4-FFF2-40B4-BE49-F238E27FC236}">
                <a16:creationId xmlns:a16="http://schemas.microsoft.com/office/drawing/2014/main" xmlns="" id="{DDC16012-8F1D-8210-A1E2-BDDE3878AA91}"/>
              </a:ext>
            </a:extLst>
          </p:cNvPr>
          <p:cNvGrpSpPr/>
          <p:nvPr/>
        </p:nvGrpSpPr>
        <p:grpSpPr>
          <a:xfrm>
            <a:off x="9824177" y="4778821"/>
            <a:ext cx="1180730" cy="1136342"/>
            <a:chOff x="3071674" y="4119239"/>
            <a:chExt cx="1180730" cy="1136342"/>
          </a:xfrm>
        </p:grpSpPr>
        <p:sp>
          <p:nvSpPr>
            <p:cNvPr id="54" name="Прямокутник 45">
              <a:extLst>
                <a:ext uri="{FF2B5EF4-FFF2-40B4-BE49-F238E27FC236}">
                  <a16:creationId xmlns:a16="http://schemas.microsoft.com/office/drawing/2014/main" xmlns="" id="{F8CF9805-AA3A-E520-EA13-3A4ABCA9BEDF}"/>
                </a:ext>
              </a:extLst>
            </p:cNvPr>
            <p:cNvSpPr/>
            <p:nvPr/>
          </p:nvSpPr>
          <p:spPr>
            <a:xfrm>
              <a:off x="3071674" y="4119239"/>
              <a:ext cx="1180730" cy="11363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46">
              <a:extLst>
                <a:ext uri="{FF2B5EF4-FFF2-40B4-BE49-F238E27FC236}">
                  <a16:creationId xmlns:a16="http://schemas.microsoft.com/office/drawing/2014/main" xmlns="" id="{073BD971-7175-5125-9B60-497C068368B4}"/>
                </a:ext>
              </a:extLst>
            </p:cNvPr>
            <p:cNvSpPr/>
            <p:nvPr/>
          </p:nvSpPr>
          <p:spPr>
            <a:xfrm>
              <a:off x="3191165" y="4311637"/>
              <a:ext cx="456472" cy="454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47">
              <a:extLst>
                <a:ext uri="{FF2B5EF4-FFF2-40B4-BE49-F238E27FC236}">
                  <a16:creationId xmlns:a16="http://schemas.microsoft.com/office/drawing/2014/main" xmlns="" id="{F3657BA4-2D4B-7870-357D-C3D288C2C87A}"/>
                </a:ext>
              </a:extLst>
            </p:cNvPr>
            <p:cNvSpPr/>
            <p:nvPr/>
          </p:nvSpPr>
          <p:spPr>
            <a:xfrm>
              <a:off x="3856646" y="4801355"/>
              <a:ext cx="265602" cy="4542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59" name="Пряма сполучна лінія 48">
              <a:extLst>
                <a:ext uri="{FF2B5EF4-FFF2-40B4-BE49-F238E27FC236}">
                  <a16:creationId xmlns:a16="http://schemas.microsoft.com/office/drawing/2014/main" xmlns="" id="{D74DB6EE-483D-5FBD-885F-54C1E318D74E}"/>
                </a:ext>
              </a:extLst>
            </p:cNvPr>
            <p:cNvCxnSpPr>
              <a:stCxn id="55" idx="0"/>
              <a:endCxn id="55" idx="2"/>
            </p:cNvCxnSpPr>
            <p:nvPr/>
          </p:nvCxnSpPr>
          <p:spPr>
            <a:xfrm>
              <a:off x="3419401" y="4311637"/>
              <a:ext cx="0" cy="454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49">
              <a:extLst>
                <a:ext uri="{FF2B5EF4-FFF2-40B4-BE49-F238E27FC236}">
                  <a16:creationId xmlns:a16="http://schemas.microsoft.com/office/drawing/2014/main" xmlns="" id="{961FA111-D37E-B20F-5D68-01F2867E9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1165" y="4538750"/>
              <a:ext cx="456472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Рівнобедрений трикутник 50">
            <a:extLst>
              <a:ext uri="{FF2B5EF4-FFF2-40B4-BE49-F238E27FC236}">
                <a16:creationId xmlns:a16="http://schemas.microsoft.com/office/drawing/2014/main" xmlns="" id="{C03E5387-51A6-B31A-73C6-7FA0F88746BA}"/>
              </a:ext>
            </a:extLst>
          </p:cNvPr>
          <p:cNvSpPr/>
          <p:nvPr/>
        </p:nvSpPr>
        <p:spPr>
          <a:xfrm>
            <a:off x="4368395" y="4209482"/>
            <a:ext cx="1544714" cy="569339"/>
          </a:xfrm>
          <a:prstGeom prst="triangle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Рівнобедрений трикутник 51">
            <a:extLst>
              <a:ext uri="{FF2B5EF4-FFF2-40B4-BE49-F238E27FC236}">
                <a16:creationId xmlns:a16="http://schemas.microsoft.com/office/drawing/2014/main" xmlns="" id="{12A91D60-C9BB-582F-EE4D-5279AF822310}"/>
              </a:ext>
            </a:extLst>
          </p:cNvPr>
          <p:cNvSpPr/>
          <p:nvPr/>
        </p:nvSpPr>
        <p:spPr>
          <a:xfrm>
            <a:off x="6121621" y="2994670"/>
            <a:ext cx="1544714" cy="569339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Рівнобедрений трикутник 52">
            <a:extLst>
              <a:ext uri="{FF2B5EF4-FFF2-40B4-BE49-F238E27FC236}">
                <a16:creationId xmlns:a16="http://schemas.microsoft.com/office/drawing/2014/main" xmlns="" id="{D0190310-D2A3-FD88-4742-FFB51202B314}"/>
              </a:ext>
            </a:extLst>
          </p:cNvPr>
          <p:cNvSpPr/>
          <p:nvPr/>
        </p:nvSpPr>
        <p:spPr>
          <a:xfrm>
            <a:off x="6121621" y="4209482"/>
            <a:ext cx="1544714" cy="569339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Рівнобедрений трикутник 53">
            <a:extLst>
              <a:ext uri="{FF2B5EF4-FFF2-40B4-BE49-F238E27FC236}">
                <a16:creationId xmlns:a16="http://schemas.microsoft.com/office/drawing/2014/main" xmlns="" id="{A8143499-C860-6AFD-DFDE-1EBC83BB5A55}"/>
              </a:ext>
            </a:extLst>
          </p:cNvPr>
          <p:cNvSpPr/>
          <p:nvPr/>
        </p:nvSpPr>
        <p:spPr>
          <a:xfrm>
            <a:off x="7874847" y="2994670"/>
            <a:ext cx="1544714" cy="56933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Рівнобедрений трикутник 54">
            <a:extLst>
              <a:ext uri="{FF2B5EF4-FFF2-40B4-BE49-F238E27FC236}">
                <a16:creationId xmlns:a16="http://schemas.microsoft.com/office/drawing/2014/main" xmlns="" id="{A7308509-FEBB-E4F6-A371-1CA29E04E0D1}"/>
              </a:ext>
            </a:extLst>
          </p:cNvPr>
          <p:cNvSpPr/>
          <p:nvPr/>
        </p:nvSpPr>
        <p:spPr>
          <a:xfrm>
            <a:off x="7874847" y="4209482"/>
            <a:ext cx="1544714" cy="569339"/>
          </a:xfrm>
          <a:prstGeom prst="triangl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Рівнобедрений трикутник 55">
            <a:extLst>
              <a:ext uri="{FF2B5EF4-FFF2-40B4-BE49-F238E27FC236}">
                <a16:creationId xmlns:a16="http://schemas.microsoft.com/office/drawing/2014/main" xmlns="" id="{33AB097C-3E4F-A1E4-38A3-20EAA87D973C}"/>
              </a:ext>
            </a:extLst>
          </p:cNvPr>
          <p:cNvSpPr/>
          <p:nvPr/>
        </p:nvSpPr>
        <p:spPr>
          <a:xfrm>
            <a:off x="9658335" y="2994670"/>
            <a:ext cx="1544714" cy="569339"/>
          </a:xfrm>
          <a:prstGeom prst="triangle">
            <a:avLst/>
          </a:prstGeom>
          <a:solidFill>
            <a:srgbClr val="5CB13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Рівнобедрений трикутник 56">
            <a:extLst>
              <a:ext uri="{FF2B5EF4-FFF2-40B4-BE49-F238E27FC236}">
                <a16:creationId xmlns:a16="http://schemas.microsoft.com/office/drawing/2014/main" xmlns="" id="{3C09ED86-EF60-5872-80D2-93D337C1E83A}"/>
              </a:ext>
            </a:extLst>
          </p:cNvPr>
          <p:cNvSpPr/>
          <p:nvPr/>
        </p:nvSpPr>
        <p:spPr>
          <a:xfrm>
            <a:off x="9658335" y="4209482"/>
            <a:ext cx="1544714" cy="569339"/>
          </a:xfrm>
          <a:prstGeom prst="triangl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Рівнобедрений трикутник 57">
            <a:extLst>
              <a:ext uri="{FF2B5EF4-FFF2-40B4-BE49-F238E27FC236}">
                <a16:creationId xmlns:a16="http://schemas.microsoft.com/office/drawing/2014/main" xmlns="" id="{B74C3474-45FB-B6B9-2B74-66D4FE5C17A7}"/>
              </a:ext>
            </a:extLst>
          </p:cNvPr>
          <p:cNvSpPr/>
          <p:nvPr/>
        </p:nvSpPr>
        <p:spPr>
          <a:xfrm>
            <a:off x="7874847" y="4209481"/>
            <a:ext cx="1544714" cy="56933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Рівнобедрений трикутник 58">
            <a:extLst>
              <a:ext uri="{FF2B5EF4-FFF2-40B4-BE49-F238E27FC236}">
                <a16:creationId xmlns:a16="http://schemas.microsoft.com/office/drawing/2014/main" xmlns="" id="{9CCAA860-5705-DF55-CA10-F115468A7239}"/>
              </a:ext>
            </a:extLst>
          </p:cNvPr>
          <p:cNvSpPr/>
          <p:nvPr/>
        </p:nvSpPr>
        <p:spPr>
          <a:xfrm>
            <a:off x="9658335" y="4209481"/>
            <a:ext cx="1544714" cy="569339"/>
          </a:xfrm>
          <a:prstGeom prst="triangle">
            <a:avLst/>
          </a:prstGeom>
          <a:solidFill>
            <a:srgbClr val="5CB13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угольник 56"/>
          <p:cNvSpPr/>
          <p:nvPr/>
        </p:nvSpPr>
        <p:spPr>
          <a:xfrm>
            <a:off x="1952241" y="410524"/>
            <a:ext cx="8732066" cy="6801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mon cartoon thumbs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941417" y="1352337"/>
            <a:ext cx="2805305" cy="2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1313" y="3786254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68661" y="5363263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617" y="5363263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5"/>
            <a:endCxn id="6" idx="1"/>
          </p:cNvCxnSpPr>
          <p:nvPr/>
        </p:nvCxnSpPr>
        <p:spPr>
          <a:xfrm>
            <a:off x="3749068" y="4650580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 flipH="1">
            <a:off x="2178661" y="4650580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73001" y="3830899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2938" y="54084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4510" y="54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pic>
        <p:nvPicPr>
          <p:cNvPr id="12" name="Picture 2" descr="Lemon cartoon thumbs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7242286" y="1441969"/>
            <a:ext cx="2805305" cy="2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8072182" y="387588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69530" y="5452895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20486" y="5452895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3" idx="5"/>
            <a:endCxn id="15" idx="1"/>
          </p:cNvCxnSpPr>
          <p:nvPr/>
        </p:nvCxnSpPr>
        <p:spPr>
          <a:xfrm>
            <a:off x="9049937" y="4740212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3" idx="3"/>
          </p:cNvCxnSpPr>
          <p:nvPr/>
        </p:nvCxnSpPr>
        <p:spPr>
          <a:xfrm flipH="1">
            <a:off x="7479530" y="4740212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73870" y="392053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43807" y="54981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25379" y="55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16782" y="636633"/>
            <a:ext cx="8732066" cy="702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Закріплення вивченого про склад числа 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64382" y="484233"/>
            <a:ext cx="8732066" cy="702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Закріплення вивченого про склад числа 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06659" y="3694577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04007" y="527158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54963" y="527158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4" idx="5"/>
            <a:endCxn id="26" idx="1"/>
          </p:cNvCxnSpPr>
          <p:nvPr/>
        </p:nvCxnSpPr>
        <p:spPr>
          <a:xfrm>
            <a:off x="3684414" y="4558903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4" idx="3"/>
          </p:cNvCxnSpPr>
          <p:nvPr/>
        </p:nvCxnSpPr>
        <p:spPr>
          <a:xfrm flipH="1">
            <a:off x="2114007" y="4558903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008347" y="373922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8283" y="53168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59856" y="53421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8007528" y="3738977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04876" y="531598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655832" y="531598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2" idx="5"/>
            <a:endCxn id="34" idx="1"/>
          </p:cNvCxnSpPr>
          <p:nvPr/>
        </p:nvCxnSpPr>
        <p:spPr>
          <a:xfrm>
            <a:off x="8985283" y="4603303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2" idx="3"/>
          </p:cNvCxnSpPr>
          <p:nvPr/>
        </p:nvCxnSpPr>
        <p:spPr>
          <a:xfrm flipH="1">
            <a:off x="7414876" y="4603303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309216" y="378362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9153" y="536121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960725" y="53865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pic>
        <p:nvPicPr>
          <p:cNvPr id="40" name="Picture 2" descr="Фото из альбома «Весёлые овоши,фрукты и др» на Яндекс.Диск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99" y="1278362"/>
            <a:ext cx="2385008" cy="25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Фото из альбома «Весёлые овоши,фрукты и др» на Яндекс.Диск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51" y="1377862"/>
            <a:ext cx="2329191" cy="24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2882149" y="3816196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79497" y="5393205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30453" y="5393205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2" idx="5"/>
            <a:endCxn id="44" idx="1"/>
          </p:cNvCxnSpPr>
          <p:nvPr/>
        </p:nvCxnSpPr>
        <p:spPr>
          <a:xfrm>
            <a:off x="3859904" y="4680522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2" idx="3"/>
          </p:cNvCxnSpPr>
          <p:nvPr/>
        </p:nvCxnSpPr>
        <p:spPr>
          <a:xfrm flipH="1">
            <a:off x="2289497" y="4680522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183837" y="386084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53774" y="54384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835346" y="54637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50" name="Овал 49"/>
          <p:cNvSpPr/>
          <p:nvPr/>
        </p:nvSpPr>
        <p:spPr>
          <a:xfrm>
            <a:off x="8183018" y="3861182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780366" y="5438191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831322" y="5438191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50" idx="5"/>
            <a:endCxn id="52" idx="1"/>
          </p:cNvCxnSpPr>
          <p:nvPr/>
        </p:nvCxnSpPr>
        <p:spPr>
          <a:xfrm>
            <a:off x="9160773" y="4725508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50" idx="3"/>
          </p:cNvCxnSpPr>
          <p:nvPr/>
        </p:nvCxnSpPr>
        <p:spPr>
          <a:xfrm flipH="1">
            <a:off x="7590366" y="4725508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8484706" y="390582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54643" y="548342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136215" y="550877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58" name="Picture 2" descr="Усмехаясь апельсин emoji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14098" r="16624" b="18651"/>
          <a:stretch/>
        </p:blipFill>
        <p:spPr bwMode="auto">
          <a:xfrm>
            <a:off x="2346535" y="1441969"/>
            <a:ext cx="2216739" cy="23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Усмехаясь апельсин emoji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14098" r="16624" b="18651"/>
          <a:stretch/>
        </p:blipFill>
        <p:spPr bwMode="auto">
          <a:xfrm>
            <a:off x="7647404" y="1531600"/>
            <a:ext cx="2216739" cy="23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16782" y="636633"/>
            <a:ext cx="8732066" cy="702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Закріплення вивченого про склад числа 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771313" y="3943959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68661" y="5520968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19617" y="5520968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4" idx="5"/>
            <a:endCxn id="26" idx="1"/>
          </p:cNvCxnSpPr>
          <p:nvPr/>
        </p:nvCxnSpPr>
        <p:spPr>
          <a:xfrm>
            <a:off x="3749068" y="4808285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4" idx="3"/>
          </p:cNvCxnSpPr>
          <p:nvPr/>
        </p:nvCxnSpPr>
        <p:spPr>
          <a:xfrm flipH="1">
            <a:off x="2178661" y="4808285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073001" y="398860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42938" y="55661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24510" y="559155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072182" y="3989531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69530" y="5566540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720486" y="5566540"/>
            <a:ext cx="1145511" cy="1012621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2" idx="5"/>
            <a:endCxn id="34" idx="1"/>
          </p:cNvCxnSpPr>
          <p:nvPr/>
        </p:nvCxnSpPr>
        <p:spPr>
          <a:xfrm>
            <a:off x="9049937" y="4853857"/>
            <a:ext cx="838305" cy="86097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2" idx="3"/>
          </p:cNvCxnSpPr>
          <p:nvPr/>
        </p:nvCxnSpPr>
        <p:spPr>
          <a:xfrm flipH="1">
            <a:off x="7479530" y="4853857"/>
            <a:ext cx="760408" cy="7456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373870" y="403417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3807" y="561177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025379" y="56371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" name="Picture 4" descr="Cartoon Pear | Çizgi film, Meyve, Çizim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2" y="1365088"/>
            <a:ext cx="1840283" cy="25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artoon Pear | Çizgi film, Meyve, Çizim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73" y="1409732"/>
            <a:ext cx="1840283" cy="25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916782" y="636633"/>
            <a:ext cx="8732066" cy="702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Закріплення вивченого про склад числа 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78513" y="1194427"/>
            <a:ext cx="8757494" cy="884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У Іринки та Надійки – однакові квіти, У Іринки та Світланки – однакові вази. Визнач, де чия ваза?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9387" y="575187"/>
            <a:ext cx="8732066" cy="622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Логічна задача </a:t>
            </a:r>
          </a:p>
        </p:txBody>
      </p:sp>
      <p:pic>
        <p:nvPicPr>
          <p:cNvPr id="16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3051" y="181676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липарт ваза винтажное искусство Бесплатная фотография - Public Domain  Pictures">
            <a:extLst>
              <a:ext uri="{FF2B5EF4-FFF2-40B4-BE49-F238E27FC236}">
                <a16:creationId xmlns:a16="http://schemas.microsoft.com/office/drawing/2014/main" xmlns="" id="{A085FD2E-1F0C-05CA-364A-73862DA7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0" y="3355290"/>
            <a:ext cx="1809040" cy="23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ипарт ваза винтажное искусство Бесплатная фотография - Public Domain  Pictures">
            <a:extLst>
              <a:ext uri="{FF2B5EF4-FFF2-40B4-BE49-F238E27FC236}">
                <a16:creationId xmlns:a16="http://schemas.microsoft.com/office/drawing/2014/main" xmlns="" id="{CC2A11D5-BB5E-F579-5F23-CD4E1A78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95" y="3436876"/>
            <a:ext cx="2143802" cy="22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липарт ваза винтажное искусство Бесплатная фотография - Public Domain  Pictures">
            <a:extLst>
              <a:ext uri="{FF2B5EF4-FFF2-40B4-BE49-F238E27FC236}">
                <a16:creationId xmlns:a16="http://schemas.microsoft.com/office/drawing/2014/main" xmlns="" id="{70B6DF2C-25EE-E5C2-550C-000F6048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85" y="3269569"/>
            <a:ext cx="1809040" cy="23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✓ Ландыши #8 скачать клипарт бесплатно - Clipart-DB">
            <a:extLst>
              <a:ext uri="{FF2B5EF4-FFF2-40B4-BE49-F238E27FC236}">
                <a16:creationId xmlns:a16="http://schemas.microsoft.com/office/drawing/2014/main" xmlns="" id="{1BBE229E-C0A4-7678-45A5-FA2317571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6"/>
          <a:stretch/>
        </p:blipFill>
        <p:spPr bwMode="auto">
          <a:xfrm>
            <a:off x="1733068" y="2408127"/>
            <a:ext cx="2334306" cy="14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✓ Тюльпаны скачать клипарт бесплатно - Clipart-DB">
            <a:extLst>
              <a:ext uri="{FF2B5EF4-FFF2-40B4-BE49-F238E27FC236}">
                <a16:creationId xmlns:a16="http://schemas.microsoft.com/office/drawing/2014/main" xmlns="" id="{EA3BEBE7-DBC5-C7EA-0F06-75634EE9B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0" r="-1790" b="21346"/>
          <a:stretch/>
        </p:blipFill>
        <p:spPr bwMode="auto">
          <a:xfrm>
            <a:off x="4973677" y="2546013"/>
            <a:ext cx="822845" cy="14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✓ Тюльпаны скачать клипарт бесплатно - Clipart-DB">
            <a:extLst>
              <a:ext uri="{FF2B5EF4-FFF2-40B4-BE49-F238E27FC236}">
                <a16:creationId xmlns:a16="http://schemas.microsoft.com/office/drawing/2014/main" xmlns="" id="{7AD54044-240E-AFBD-87A9-D8401F75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0" r="-1790" b="21346"/>
          <a:stretch/>
        </p:blipFill>
        <p:spPr bwMode="auto">
          <a:xfrm>
            <a:off x="7410772" y="2517254"/>
            <a:ext cx="822845" cy="14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24CE38-E51C-C94A-1FA7-424A107C5A42}"/>
              </a:ext>
            </a:extLst>
          </p:cNvPr>
          <p:cNvSpPr txBox="1"/>
          <p:nvPr/>
        </p:nvSpPr>
        <p:spPr>
          <a:xfrm>
            <a:off x="4581481" y="5651924"/>
            <a:ext cx="173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Іринка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BE064E-A44C-FEB4-F4A4-FE49531FA43E}"/>
              </a:ext>
            </a:extLst>
          </p:cNvPr>
          <p:cNvSpPr txBox="1"/>
          <p:nvPr/>
        </p:nvSpPr>
        <p:spPr>
          <a:xfrm>
            <a:off x="6917675" y="5651924"/>
            <a:ext cx="247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Надійка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132C4C-90D9-BEFA-26D9-C27B3FD34032}"/>
              </a:ext>
            </a:extLst>
          </p:cNvPr>
          <p:cNvSpPr txBox="1"/>
          <p:nvPr/>
        </p:nvSpPr>
        <p:spPr>
          <a:xfrm>
            <a:off x="1759387" y="5641496"/>
            <a:ext cx="247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Світланка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A012EC6-4CB9-9F35-F44F-040AF44969ED}"/>
              </a:ext>
            </a:extLst>
          </p:cNvPr>
          <p:cNvSpPr/>
          <p:nvPr/>
        </p:nvSpPr>
        <p:spPr>
          <a:xfrm>
            <a:off x="4480580" y="2322084"/>
            <a:ext cx="4274314" cy="1471703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BFDAD4FE-212D-F6A3-AA37-1D0A344AB748}"/>
              </a:ext>
            </a:extLst>
          </p:cNvPr>
          <p:cNvSpPr/>
          <p:nvPr/>
        </p:nvSpPr>
        <p:spPr>
          <a:xfrm>
            <a:off x="1885554" y="3493186"/>
            <a:ext cx="4274314" cy="210656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80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7" y="1642707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209950" y="1667638"/>
            <a:ext cx="2134936" cy="27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6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09500" y="494529"/>
            <a:ext cx="8732066" cy="9641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Оберіть </a:t>
            </a:r>
            <a:r>
              <a:rPr lang="uk-UA" sz="28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2800" b="1" dirty="0">
                <a:solidFill>
                  <a:schemeClr val="bg1"/>
                </a:solidFill>
              </a:rPr>
              <a:t>LEGO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907595" y="443565"/>
            <a:ext cx="8732066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«Яка кулька полетить у небо?»</a:t>
            </a:r>
          </a:p>
        </p:txBody>
      </p:sp>
      <p:pic>
        <p:nvPicPr>
          <p:cNvPr id="31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5B5666C4-4B21-EDDF-9F9A-CBCEA281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-104477" y="4788699"/>
            <a:ext cx="1645331" cy="31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:a16="http://schemas.microsoft.com/office/drawing/2014/main" xmlns="" id="{5E505FE1-8CA9-0B65-CC7E-8D0AD70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6" y="4655865"/>
            <a:ext cx="1559878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689C31BD-4F16-FF22-B07E-4818BDD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7633395" y="4638804"/>
            <a:ext cx="1652155" cy="30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5E5B0B6B-7496-1A72-3C73-5D098D20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45" y="4658298"/>
            <a:ext cx="1485017" cy="31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0E26DD4C-A67B-52A6-4348-D3C423DF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90" y="4722149"/>
            <a:ext cx="1512872" cy="33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6E0CF08C-0131-6664-6907-AC2ECD1F2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10275611" y="4517453"/>
            <a:ext cx="1992888" cy="37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99457" y="5270211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5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F397756-1C2F-2684-5B0C-2C24D4971C06}"/>
              </a:ext>
            </a:extLst>
          </p:cNvPr>
          <p:cNvSpPr/>
          <p:nvPr/>
        </p:nvSpPr>
        <p:spPr>
          <a:xfrm>
            <a:off x="223054" y="2281230"/>
            <a:ext cx="3153825" cy="1362723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Полетять у небо кульки тільки з відповіддю 0.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їх.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BA3A63-1A45-849B-3512-464B302C37B7}"/>
              </a:ext>
            </a:extLst>
          </p:cNvPr>
          <p:cNvSpPr txBox="1"/>
          <p:nvPr/>
        </p:nvSpPr>
        <p:spPr>
          <a:xfrm>
            <a:off x="4666041" y="5274225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BED494-ED56-9E1D-CEA5-3696DC079D10}"/>
              </a:ext>
            </a:extLst>
          </p:cNvPr>
          <p:cNvSpPr txBox="1"/>
          <p:nvPr/>
        </p:nvSpPr>
        <p:spPr>
          <a:xfrm>
            <a:off x="1768091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7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8DFB3C5-9308-4175-2123-BF3A0315CE11}"/>
              </a:ext>
            </a:extLst>
          </p:cNvPr>
          <p:cNvSpPr txBox="1"/>
          <p:nvPr/>
        </p:nvSpPr>
        <p:spPr>
          <a:xfrm>
            <a:off x="223054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D3BA605F-ECAE-52FD-082C-3F1584F1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3096982" y="4626622"/>
            <a:ext cx="1652155" cy="30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:a16="http://schemas.microsoft.com/office/drawing/2014/main" xmlns="" id="{C9BE0288-5CE4-ADAF-4CA4-D6E369F3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98" y="4655864"/>
            <a:ext cx="1559878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D40E85F-429A-223A-D04B-A0D33C4DAEE6}"/>
              </a:ext>
            </a:extLst>
          </p:cNvPr>
          <p:cNvSpPr txBox="1"/>
          <p:nvPr/>
        </p:nvSpPr>
        <p:spPr>
          <a:xfrm>
            <a:off x="3239663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8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9C62D74-E0F8-C448-E4E9-3458397D4474}"/>
              </a:ext>
            </a:extLst>
          </p:cNvPr>
          <p:cNvSpPr txBox="1"/>
          <p:nvPr/>
        </p:nvSpPr>
        <p:spPr>
          <a:xfrm>
            <a:off x="7755757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F273D74-511E-C1D5-7EF0-88B9BEAAD5A8}"/>
              </a:ext>
            </a:extLst>
          </p:cNvPr>
          <p:cNvSpPr txBox="1"/>
          <p:nvPr/>
        </p:nvSpPr>
        <p:spPr>
          <a:xfrm>
            <a:off x="9325583" y="5317417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+ 2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E79769-2154-9990-8E66-E7D24EC3066D}"/>
              </a:ext>
            </a:extLst>
          </p:cNvPr>
          <p:cNvSpPr txBox="1"/>
          <p:nvPr/>
        </p:nvSpPr>
        <p:spPr>
          <a:xfrm>
            <a:off x="10857947" y="5270385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2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C309F4-6315-13B2-7017-F5B59CAB7B5C}"/>
              </a:ext>
            </a:extLst>
          </p:cNvPr>
          <p:cNvSpPr txBox="1"/>
          <p:nvPr/>
        </p:nvSpPr>
        <p:spPr>
          <a:xfrm>
            <a:off x="3811879" y="2054651"/>
            <a:ext cx="49751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Нуль за ниточку тримаю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Це ж бо – кулька, кожен знає.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Якщо нитку відпустить,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Кулька в небо полетить.</a:t>
            </a:r>
          </a:p>
        </p:txBody>
      </p:sp>
      <p:pic>
        <p:nvPicPr>
          <p:cNvPr id="24" name="Picture 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05E56ED4-C304-BAD6-8732-2943722D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6539">
            <a:off x="9651547" y="963703"/>
            <a:ext cx="1410424" cy="31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Шерман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9042E914-4067-EE0E-8AE0-61E4EA37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6276" y="899963"/>
            <a:ext cx="1554935" cy="34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3632 -0.7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211 -0.8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01289 -0.8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26 -0.8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583136" y="1840993"/>
            <a:ext cx="627487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На полиці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десять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книг,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Я узяв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одну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із них.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Хто б із вас сказати міг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Скільки залишилось книг?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27447" y="625907"/>
            <a:ext cx="8732066" cy="8001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Book Illustration PNG, Clipart, Bookcase, Book Icon, Booking, Books, Books  Vecto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2" l="0" r="100000">
                        <a14:foregroundMark x1="91209" y1="13357" x2="91209" y2="13357"/>
                        <a14:foregroundMark x1="90247" y1="9175" x2="90247" y2="9175"/>
                        <a14:foregroundMark x1="73626" y1="3136" x2="73626" y2="3136"/>
                        <a14:foregroundMark x1="60165" y1="1626" x2="60165" y2="1626"/>
                        <a14:foregroundMark x1="48352" y1="1626" x2="48352" y2="1626"/>
                        <a14:foregroundMark x1="28984" y1="16376" x2="28984" y2="16376"/>
                        <a14:foregroundMark x1="27747" y1="6156" x2="27747" y2="6156"/>
                        <a14:foregroundMark x1="34341" y1="1278" x2="34341" y2="1278"/>
                        <a14:foregroundMark x1="75000" y1="66551" x2="75000" y2="66551"/>
                        <a14:foregroundMark x1="82143" y1="69454" x2="82143" y2="69454"/>
                        <a14:foregroundMark x1="92857" y1="63415" x2="92857" y2="63415"/>
                        <a14:foregroundMark x1="93269" y1="56678" x2="93269" y2="56678"/>
                        <a14:foregroundMark x1="94780" y1="29733" x2="94780" y2="29733"/>
                        <a14:foregroundMark x1="84615" y1="22416" x2="84615" y2="22416"/>
                        <a14:foregroundMark x1="80082" y1="41115" x2="80082" y2="41115"/>
                        <a14:foregroundMark x1="74725" y1="60976" x2="74725" y2="60976"/>
                        <a14:foregroundMark x1="96841" y1="12195" x2="96841" y2="12195"/>
                        <a14:foregroundMark x1="90247" y1="5343" x2="90247" y2="5343"/>
                        <a14:foregroundMark x1="40522" y1="77003" x2="40522" y2="77003"/>
                        <a14:foregroundMark x1="50962" y1="85830" x2="50962" y2="85830"/>
                        <a14:foregroundMark x1="92582" y1="80372" x2="92582" y2="80372"/>
                        <a14:foregroundMark x1="88736" y1="83624" x2="88736" y2="83624"/>
                        <a14:foregroundMark x1="93544" y1="74797" x2="93544" y2="74797"/>
                        <a14:foregroundMark x1="89286" y1="71312" x2="89286" y2="71312"/>
                        <a14:foregroundMark x1="94093" y1="43902" x2="94093" y2="43902"/>
                        <a14:foregroundMark x1="90522" y1="33798" x2="90522" y2="33798"/>
                        <a14:foregroundMark x1="93544" y1="20209" x2="93544" y2="20209"/>
                        <a14:foregroundMark x1="53297" y1="80139" x2="53297" y2="80139"/>
                        <a14:foregroundMark x1="56319" y1="61905" x2="56319" y2="61905"/>
                        <a14:foregroundMark x1="58929" y1="40767" x2="58929" y2="40767"/>
                        <a14:foregroundMark x1="51236" y1="22416" x2="51236" y2="22416"/>
                        <a14:foregroundMark x1="54533" y1="15679" x2="54533" y2="15679"/>
                        <a14:foregroundMark x1="30495" y1="3368" x2="30495" y2="3368"/>
                        <a14:foregroundMark x1="38736" y1="1278" x2="38736" y2="1278"/>
                        <a14:foregroundMark x1="32143" y1="17189" x2="32143" y2="17189"/>
                        <a14:foregroundMark x1="28984" y1="14170" x2="28984" y2="14170"/>
                        <a14:foregroundMark x1="28022" y1="80023" x2="28022" y2="80023"/>
                        <a14:foregroundMark x1="59066" y1="75494" x2="59066" y2="75494"/>
                        <a14:foregroundMark x1="65522" y1="75842" x2="65522" y2="75842"/>
                        <a14:foregroundMark x1="75412" y1="77584" x2="75412" y2="77584"/>
                        <a14:foregroundMark x1="80769" y1="77584" x2="80769" y2="77584"/>
                        <a14:foregroundMark x1="74451" y1="69570" x2="74451" y2="69570"/>
                        <a14:foregroundMark x1="52473" y1="68990" x2="52473" y2="68990"/>
                        <a14:foregroundMark x1="50687" y1="62253" x2="50687" y2="62253"/>
                        <a14:foregroundMark x1="45330" y1="65273" x2="45330" y2="65273"/>
                        <a14:foregroundMark x1="44643" y1="85366" x2="44643" y2="85366"/>
                        <a14:foregroundMark x1="45604" y1="82114" x2="45604" y2="82114"/>
                        <a14:foregroundMark x1="45330" y1="76539" x2="45330" y2="76539"/>
                        <a14:foregroundMark x1="45055" y1="70964" x2="45055" y2="70964"/>
                        <a14:foregroundMark x1="45879" y1="61208" x2="45879" y2="61208"/>
                        <a14:foregroundMark x1="33654" y1="69803" x2="33654" y2="69803"/>
                        <a14:foregroundMark x1="33654" y1="69803" x2="33654" y2="69803"/>
                        <a14:foregroundMark x1="32830" y1="70964" x2="32830" y2="70964"/>
                        <a14:foregroundMark x1="30495" y1="74797" x2="30495" y2="74797"/>
                        <a14:foregroundMark x1="30495" y1="77352" x2="30495" y2="77352"/>
                        <a14:foregroundMark x1="26511" y1="84553" x2="26511" y2="84553"/>
                        <a14:foregroundMark x1="93269" y1="6852" x2="93269" y2="6852"/>
                        <a14:foregroundMark x1="65522" y1="72009" x2="65522" y2="72009"/>
                        <a14:foregroundMark x1="66209" y1="65273" x2="66209" y2="65273"/>
                        <a14:foregroundMark x1="70330" y1="81301" x2="70330" y2="81301"/>
                        <a14:foregroundMark x1="23352" y1="91173" x2="23352" y2="91173"/>
                        <a14:foregroundMark x1="45879" y1="91173" x2="45879" y2="91173"/>
                        <a14:foregroundMark x1="18819" y1="68990" x2="18819" y2="68990"/>
                        <a14:foregroundMark x1="13736" y1="71080" x2="13736" y2="71080"/>
                        <a14:foregroundMark x1="9890" y1="78513" x2="9890" y2="78513"/>
                        <a14:foregroundMark x1="8104" y1="83043" x2="8104" y2="83043"/>
                        <a14:foregroundMark x1="9341" y1="84321" x2="9341" y2="84321"/>
                        <a14:foregroundMark x1="20879" y1="96980" x2="20879" y2="96980"/>
                        <a14:foregroundMark x1="3571" y1="91638" x2="3571" y2="91638"/>
                        <a14:foregroundMark x1="5495" y1="87805" x2="5495" y2="87805"/>
                        <a14:foregroundMark x1="9066" y1="80023" x2="9066" y2="80023"/>
                        <a14:foregroundMark x1="10852" y1="84088" x2="11676" y2="84321"/>
                        <a14:foregroundMark x1="15797" y1="76539" x2="15797" y2="76539"/>
                        <a14:foregroundMark x1="19643" y1="77352" x2="19643" y2="77352"/>
                        <a14:foregroundMark x1="15247" y1="85598" x2="15247" y2="85598"/>
                        <a14:foregroundMark x1="17582" y1="85366" x2="17582" y2="8536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0" y="1840993"/>
            <a:ext cx="3593924" cy="42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-конечная звезда 1"/>
          <p:cNvSpPr/>
          <p:nvPr/>
        </p:nvSpPr>
        <p:spPr>
          <a:xfrm>
            <a:off x="6825343" y="4229040"/>
            <a:ext cx="2340428" cy="2200989"/>
          </a:xfrm>
          <a:prstGeom prst="star6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</a:rPr>
              <a:t>9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94093" y="512512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«Бібліотека»</a:t>
            </a:r>
          </a:p>
        </p:txBody>
      </p:sp>
      <p:pic>
        <p:nvPicPr>
          <p:cNvPr id="12" name="Picture 2" descr="Пин на доске идеи">
            <a:extLst>
              <a:ext uri="{FF2B5EF4-FFF2-40B4-BE49-F238E27FC236}">
                <a16:creationId xmlns:a16="http://schemas.microsoft.com/office/drawing/2014/main" xmlns="" id="{F081125D-436D-50E2-7A87-9EDAFE5F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44"/>
          <a:stretch/>
        </p:blipFill>
        <p:spPr bwMode="auto">
          <a:xfrm>
            <a:off x="358396" y="1726374"/>
            <a:ext cx="3709122" cy="13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ин на доске идеи">
            <a:extLst>
              <a:ext uri="{FF2B5EF4-FFF2-40B4-BE49-F238E27FC236}">
                <a16:creationId xmlns:a16="http://schemas.microsoft.com/office/drawing/2014/main" xmlns="" id="{FB7D4F82-801B-934C-22EE-387640BE9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44"/>
          <a:stretch/>
        </p:blipFill>
        <p:spPr bwMode="auto">
          <a:xfrm>
            <a:off x="4348036" y="1726374"/>
            <a:ext cx="3709122" cy="13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ин на доске идеи">
            <a:extLst>
              <a:ext uri="{FF2B5EF4-FFF2-40B4-BE49-F238E27FC236}">
                <a16:creationId xmlns:a16="http://schemas.microsoft.com/office/drawing/2014/main" xmlns="" id="{8C4F7A16-354E-DFDA-04C5-A205ACA9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44"/>
          <a:stretch/>
        </p:blipFill>
        <p:spPr bwMode="auto">
          <a:xfrm>
            <a:off x="8337677" y="1726374"/>
            <a:ext cx="3709122" cy="13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Закрытая книг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BC710187-3980-E913-171C-69CBD3F1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07">
            <a:off x="-78584" y="3731170"/>
            <a:ext cx="2290915" cy="22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Оранжевая книг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4928DCB0-EC1E-7AE0-5DB0-89E44662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8" y="3593139"/>
            <a:ext cx="2418836" cy="2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79D587DA-20C7-6AF2-7DC9-03188535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468">
            <a:off x="7516018" y="4878738"/>
            <a:ext cx="2662504" cy="18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780F78D0-FAF2-EC60-5F9A-F4E9AB16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00" y="4809244"/>
            <a:ext cx="1902485" cy="19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ink Book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73583F4C-64D9-14C8-27EB-BB37E6A6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56" y="3915245"/>
            <a:ext cx="2569222" cy="17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40C7DEC4-311C-5857-3600-33DA4FFB7899}"/>
              </a:ext>
            </a:extLst>
          </p:cNvPr>
          <p:cNvSpPr/>
          <p:nvPr/>
        </p:nvSpPr>
        <p:spPr>
          <a:xfrm>
            <a:off x="5842026" y="2065573"/>
            <a:ext cx="722050" cy="66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B392C765-2121-1784-0C68-7FF055F898CD}"/>
              </a:ext>
            </a:extLst>
          </p:cNvPr>
          <p:cNvSpPr/>
          <p:nvPr/>
        </p:nvSpPr>
        <p:spPr>
          <a:xfrm>
            <a:off x="1733068" y="2087448"/>
            <a:ext cx="722050" cy="66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D1355E1-41E7-A01B-BFCF-E923D45DC901}"/>
              </a:ext>
            </a:extLst>
          </p:cNvPr>
          <p:cNvSpPr/>
          <p:nvPr/>
        </p:nvSpPr>
        <p:spPr>
          <a:xfrm>
            <a:off x="9946368" y="2045899"/>
            <a:ext cx="722050" cy="66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: округлені кути 6">
            <a:extLst>
              <a:ext uri="{FF2B5EF4-FFF2-40B4-BE49-F238E27FC236}">
                <a16:creationId xmlns:a16="http://schemas.microsoft.com/office/drawing/2014/main" xmlns="" id="{5BD5A74A-1568-60A1-99FF-86285A277778}"/>
              </a:ext>
            </a:extLst>
          </p:cNvPr>
          <p:cNvSpPr/>
          <p:nvPr/>
        </p:nvSpPr>
        <p:spPr>
          <a:xfrm>
            <a:off x="4060156" y="5266232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+ 2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: округлені кути 20">
            <a:extLst>
              <a:ext uri="{FF2B5EF4-FFF2-40B4-BE49-F238E27FC236}">
                <a16:creationId xmlns:a16="http://schemas.microsoft.com/office/drawing/2014/main" xmlns="" id="{DDC092E3-8193-7B11-9B30-13F2FC85B589}"/>
              </a:ext>
            </a:extLst>
          </p:cNvPr>
          <p:cNvSpPr/>
          <p:nvPr/>
        </p:nvSpPr>
        <p:spPr>
          <a:xfrm>
            <a:off x="6299781" y="4202132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21">
            <a:extLst>
              <a:ext uri="{FF2B5EF4-FFF2-40B4-BE49-F238E27FC236}">
                <a16:creationId xmlns:a16="http://schemas.microsoft.com/office/drawing/2014/main" xmlns="" id="{119E56E7-0C44-B7FB-8E4F-CA2FDF5DA1E0}"/>
              </a:ext>
            </a:extLst>
          </p:cNvPr>
          <p:cNvSpPr/>
          <p:nvPr/>
        </p:nvSpPr>
        <p:spPr>
          <a:xfrm>
            <a:off x="8223642" y="5181415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7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23">
            <a:extLst>
              <a:ext uri="{FF2B5EF4-FFF2-40B4-BE49-F238E27FC236}">
                <a16:creationId xmlns:a16="http://schemas.microsoft.com/office/drawing/2014/main" xmlns="" id="{3224EC24-91E5-16F8-B1AF-258601535C4C}"/>
              </a:ext>
            </a:extLst>
          </p:cNvPr>
          <p:cNvSpPr/>
          <p:nvPr/>
        </p:nvSpPr>
        <p:spPr>
          <a:xfrm>
            <a:off x="307013" y="4269158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кутник: округлені кути 24">
            <a:extLst>
              <a:ext uri="{FF2B5EF4-FFF2-40B4-BE49-F238E27FC236}">
                <a16:creationId xmlns:a16="http://schemas.microsoft.com/office/drawing/2014/main" xmlns="" id="{2D288C4F-E468-4C8C-CBF2-F29787D86AFB}"/>
              </a:ext>
            </a:extLst>
          </p:cNvPr>
          <p:cNvSpPr/>
          <p:nvPr/>
        </p:nvSpPr>
        <p:spPr>
          <a:xfrm>
            <a:off x="10240950" y="4253958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1363E64-31E4-80C3-EE59-BD2BAB0BF99C}"/>
              </a:ext>
            </a:extLst>
          </p:cNvPr>
          <p:cNvSpPr txBox="1"/>
          <p:nvPr/>
        </p:nvSpPr>
        <p:spPr>
          <a:xfrm>
            <a:off x="2580090" y="1132546"/>
            <a:ext cx="7050307" cy="5727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Розклади книжки по </a:t>
            </a:r>
            <a:r>
              <a:rPr lang="uk-UA" dirty="0" smtClean="0">
                <a:solidFill>
                  <a:srgbClr val="7030A0"/>
                </a:solidFill>
              </a:rPr>
              <a:t>полицях. Яка </a:t>
            </a:r>
            <a:r>
              <a:rPr lang="uk-UA" dirty="0">
                <a:solidFill>
                  <a:srgbClr val="7030A0"/>
                </a:solidFill>
              </a:rPr>
              <a:t>книга зайва? Чому?</a:t>
            </a:r>
          </a:p>
        </p:txBody>
      </p:sp>
      <p:pic>
        <p:nvPicPr>
          <p:cNvPr id="29" name="Picture 12" descr="Pink Book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5CACCA35-E6C1-1AF8-A0B1-F99C7CD4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09" y="3797598"/>
            <a:ext cx="2569222" cy="17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xmlns="" id="{D4C1978D-FF54-1F8A-A507-AAA2EFB28E71}"/>
              </a:ext>
            </a:extLst>
          </p:cNvPr>
          <p:cNvSpPr/>
          <p:nvPr/>
        </p:nvSpPr>
        <p:spPr>
          <a:xfrm>
            <a:off x="2580090" y="4071420"/>
            <a:ext cx="1482571" cy="612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 зі стрілкою 10">
            <a:extLst>
              <a:ext uri="{FF2B5EF4-FFF2-40B4-BE49-F238E27FC236}">
                <a16:creationId xmlns:a16="http://schemas.microsoft.com/office/drawing/2014/main" xmlns="" id="{7E29EE7D-F425-A2A9-DAFB-4B3FDF35B24C}"/>
              </a:ext>
            </a:extLst>
          </p:cNvPr>
          <p:cNvCxnSpPr/>
          <p:nvPr/>
        </p:nvCxnSpPr>
        <p:spPr>
          <a:xfrm flipV="1">
            <a:off x="864279" y="3110047"/>
            <a:ext cx="994830" cy="8162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3">
            <a:extLst>
              <a:ext uri="{FF2B5EF4-FFF2-40B4-BE49-F238E27FC236}">
                <a16:creationId xmlns:a16="http://schemas.microsoft.com/office/drawing/2014/main" xmlns="" id="{470F1555-B257-27B4-8185-193DD2688A9B}"/>
              </a:ext>
            </a:extLst>
          </p:cNvPr>
          <p:cNvCxnSpPr>
            <a:cxnSpLocks/>
          </p:cNvCxnSpPr>
          <p:nvPr/>
        </p:nvCxnSpPr>
        <p:spPr>
          <a:xfrm flipV="1">
            <a:off x="4024630" y="3195633"/>
            <a:ext cx="2071370" cy="8368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5">
            <a:extLst>
              <a:ext uri="{FF2B5EF4-FFF2-40B4-BE49-F238E27FC236}">
                <a16:creationId xmlns:a16="http://schemas.microsoft.com/office/drawing/2014/main" xmlns="" id="{EE8F0D89-FDD7-9E09-8B69-1F51F7DD1D16}"/>
              </a:ext>
            </a:extLst>
          </p:cNvPr>
          <p:cNvCxnSpPr>
            <a:cxnSpLocks/>
          </p:cNvCxnSpPr>
          <p:nvPr/>
        </p:nvCxnSpPr>
        <p:spPr>
          <a:xfrm flipH="1" flipV="1">
            <a:off x="2304118" y="3217222"/>
            <a:ext cx="2665578" cy="161513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7">
            <a:extLst>
              <a:ext uri="{FF2B5EF4-FFF2-40B4-BE49-F238E27FC236}">
                <a16:creationId xmlns:a16="http://schemas.microsoft.com/office/drawing/2014/main" xmlns="" id="{5969552A-D470-6CCC-0C0B-F807651C274D}"/>
              </a:ext>
            </a:extLst>
          </p:cNvPr>
          <p:cNvCxnSpPr>
            <a:cxnSpLocks/>
          </p:cNvCxnSpPr>
          <p:nvPr/>
        </p:nvCxnSpPr>
        <p:spPr>
          <a:xfrm flipV="1">
            <a:off x="7755872" y="3160287"/>
            <a:ext cx="2436366" cy="96952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9">
            <a:extLst>
              <a:ext uri="{FF2B5EF4-FFF2-40B4-BE49-F238E27FC236}">
                <a16:creationId xmlns:a16="http://schemas.microsoft.com/office/drawing/2014/main" xmlns="" id="{EBBD4405-9E4B-76A6-45FF-E5F0F0BB0B3E}"/>
              </a:ext>
            </a:extLst>
          </p:cNvPr>
          <p:cNvCxnSpPr>
            <a:cxnSpLocks/>
          </p:cNvCxnSpPr>
          <p:nvPr/>
        </p:nvCxnSpPr>
        <p:spPr>
          <a:xfrm flipH="1" flipV="1">
            <a:off x="10325094" y="3217222"/>
            <a:ext cx="131830" cy="72233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E6F5D5D-C4DC-A5D1-313C-C4A26618B4F6}"/>
              </a:ext>
            </a:extLst>
          </p:cNvPr>
          <p:cNvSpPr/>
          <p:nvPr/>
        </p:nvSpPr>
        <p:spPr>
          <a:xfrm>
            <a:off x="7521682" y="4592776"/>
            <a:ext cx="2782300" cy="2164383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44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9196" y="511248"/>
            <a:ext cx="7951673" cy="5794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над загадками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1070" y="1857268"/>
            <a:ext cx="269287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Довгий хвостик має,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В полотно пірнає,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Квіти вишиває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4" y="3155371"/>
            <a:ext cx="2421521" cy="5498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Голка з ниткою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AD42A6-6AA4-AA5F-8E73-869D2BDCA7BC}"/>
              </a:ext>
            </a:extLst>
          </p:cNvPr>
          <p:cNvSpPr txBox="1"/>
          <p:nvPr/>
        </p:nvSpPr>
        <p:spPr>
          <a:xfrm>
            <a:off x="1409196" y="1112660"/>
            <a:ext cx="7951673" cy="533613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/>
              <a:t>Відгадайте, до представника якої професії відносяться ці предмети?</a:t>
            </a:r>
          </a:p>
        </p:txBody>
      </p:sp>
      <p:pic>
        <p:nvPicPr>
          <p:cNvPr id="20" name="Picture 4" descr="Сон Иголка. Толкование сна Иголка бесплатно онлайн">
            <a:extLst>
              <a:ext uri="{FF2B5EF4-FFF2-40B4-BE49-F238E27FC236}">
                <a16:creationId xmlns:a16="http://schemas.microsoft.com/office/drawing/2014/main" xmlns="" id="{7768544C-C826-938A-7134-C8685FA9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0" y="3940628"/>
            <a:ext cx="2052617" cy="21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o.remove.bg/downloads/f996b938-5229-456d-981b-6f9c27e78430/78857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6280" r="24131" b="13606"/>
          <a:stretch/>
        </p:blipFill>
        <p:spPr bwMode="auto">
          <a:xfrm>
            <a:off x="10440000" y="252000"/>
            <a:ext cx="1440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812462" y="3289831"/>
            <a:ext cx="1924442" cy="5402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Ножиці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Прямокутник 12">
            <a:extLst>
              <a:ext uri="{FF2B5EF4-FFF2-40B4-BE49-F238E27FC236}">
                <a16:creationId xmlns:a16="http://schemas.microsoft.com/office/drawing/2014/main" xmlns="" id="{BD541AA8-5C4B-4914-AE50-0B2DA2DA4F49}"/>
              </a:ext>
            </a:extLst>
          </p:cNvPr>
          <p:cNvSpPr/>
          <p:nvPr/>
        </p:nvSpPr>
        <p:spPr>
          <a:xfrm>
            <a:off x="3383918" y="1857268"/>
            <a:ext cx="278153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ru-RU" sz="2000" b="1" dirty="0" err="1">
                <a:ln w="0"/>
                <a:solidFill>
                  <a:srgbClr val="7030A0"/>
                </a:solidFill>
              </a:rPr>
              <a:t>Ріжемо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 усе, </a:t>
            </a:r>
            <a:r>
              <a:rPr lang="ru-RU" sz="2000" b="1" dirty="0" err="1">
                <a:ln w="0"/>
                <a:solidFill>
                  <a:srgbClr val="7030A0"/>
                </a:solidFill>
              </a:rPr>
              <a:t>що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 треба.</a:t>
            </a:r>
          </a:p>
          <a:p>
            <a:pPr algn="ctr" fontAlgn="base"/>
            <a:r>
              <a:rPr lang="ru-RU" sz="2000" b="1" dirty="0">
                <a:ln w="0"/>
                <a:solidFill>
                  <a:srgbClr val="7030A0"/>
                </a:solidFill>
              </a:rPr>
              <a:t>Ми </a:t>
            </a:r>
            <a:r>
              <a:rPr lang="ru-RU" sz="2000" b="1" dirty="0" err="1">
                <a:ln w="0"/>
                <a:solidFill>
                  <a:srgbClr val="7030A0"/>
                </a:solidFill>
              </a:rPr>
              <a:t>поріжемо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 для тебе</a:t>
            </a:r>
          </a:p>
          <a:p>
            <a:pPr algn="ctr" fontAlgn="base"/>
            <a:r>
              <a:rPr lang="ru-RU" sz="2000" b="1" dirty="0">
                <a:ln w="0"/>
                <a:solidFill>
                  <a:srgbClr val="7030A0"/>
                </a:solidFill>
              </a:rPr>
              <a:t>І тканину, і </a:t>
            </a:r>
            <a:r>
              <a:rPr lang="ru-RU" sz="2000" b="1" dirty="0" err="1">
                <a:ln w="0"/>
                <a:solidFill>
                  <a:srgbClr val="7030A0"/>
                </a:solidFill>
              </a:rPr>
              <a:t>папір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.</a:t>
            </a:r>
          </a:p>
          <a:p>
            <a:pPr algn="ctr" fontAlgn="base"/>
            <a:r>
              <a:rPr lang="ru-RU" sz="2000" b="1" dirty="0">
                <a:ln w="0"/>
                <a:solidFill>
                  <a:srgbClr val="7030A0"/>
                </a:solidFill>
              </a:rPr>
              <a:t>Як не </a:t>
            </a:r>
            <a:r>
              <a:rPr lang="ru-RU" sz="2000" b="1" dirty="0" err="1">
                <a:ln w="0"/>
                <a:solidFill>
                  <a:srgbClr val="7030A0"/>
                </a:solidFill>
              </a:rPr>
              <a:t>віриш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 — </a:t>
            </a:r>
            <a:r>
              <a:rPr lang="ru-RU" sz="2000" b="1" dirty="0" err="1">
                <a:ln w="0"/>
                <a:solidFill>
                  <a:srgbClr val="7030A0"/>
                </a:solidFill>
              </a:rPr>
              <a:t>перевір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7" name="Picture 2" descr="Трафареты для открыток к 1 сентября - 33 Поделки">
            <a:extLst>
              <a:ext uri="{FF2B5EF4-FFF2-40B4-BE49-F238E27FC236}">
                <a16:creationId xmlns:a16="http://schemas.microsoft.com/office/drawing/2014/main" xmlns="" id="{61E51E58-0BA4-A782-27BC-8D31411D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7173">
            <a:off x="3305783" y="4487582"/>
            <a:ext cx="2186539" cy="12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34673" y="1857268"/>
            <a:ext cx="216625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Не вдягають їх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хлоп'ята</a:t>
            </a:r>
            <a:r>
              <a:rPr lang="uk-UA" sz="20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Мов принцеси,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 </a:t>
            </a:r>
            <a:r>
              <a:rPr lang="uk-UA" sz="2000" b="1" dirty="0">
                <a:solidFill>
                  <a:srgbClr val="7030A0"/>
                </a:solidFill>
              </a:rPr>
              <a:t>них дівчата.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77146" y="3314958"/>
            <a:ext cx="1543235" cy="5320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Сукня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F16146E0-806A-2943-6CDF-EB8223BD4176}"/>
              </a:ext>
            </a:extLst>
          </p:cNvPr>
          <p:cNvSpPr/>
          <p:nvPr/>
        </p:nvSpPr>
        <p:spPr>
          <a:xfrm>
            <a:off x="8555339" y="1850728"/>
            <a:ext cx="188908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Рівне поле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полотняне</a:t>
            </a:r>
            <a:r>
              <a:rPr lang="uk-UA" sz="20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Рівно </a:t>
            </a:r>
            <a:r>
              <a:rPr lang="uk-UA" sz="2000" b="1" dirty="0" smtClean="0">
                <a:solidFill>
                  <a:srgbClr val="7030A0"/>
                </a:solidFill>
              </a:rPr>
              <a:t>ткане,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ч</a:t>
            </a:r>
            <a:r>
              <a:rPr lang="uk-UA" sz="2000" b="1" dirty="0" smtClean="0">
                <a:solidFill>
                  <a:srgbClr val="7030A0"/>
                </a:solidFill>
              </a:rPr>
              <a:t>исто </a:t>
            </a:r>
            <a:r>
              <a:rPr lang="uk-UA" sz="2000" b="1" dirty="0">
                <a:solidFill>
                  <a:srgbClr val="7030A0"/>
                </a:solidFill>
              </a:rPr>
              <a:t>пране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:a16="http://schemas.microsoft.com/office/drawing/2014/main" xmlns="" id="{025EE717-7AC7-C6D6-53EA-8804E5FAACC4}"/>
              </a:ext>
            </a:extLst>
          </p:cNvPr>
          <p:cNvSpPr/>
          <p:nvPr/>
        </p:nvSpPr>
        <p:spPr>
          <a:xfrm>
            <a:off x="8676424" y="3283888"/>
            <a:ext cx="1646918" cy="5942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Тканина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4" name="Picture 2" descr="красный рулон ткани значок мультяшном стиле PNG , ткань, ролл, икона PNG  картинки и пнг рисунок для бесплатной загрузки">
            <a:extLst>
              <a:ext uri="{FF2B5EF4-FFF2-40B4-BE49-F238E27FC236}">
                <a16:creationId xmlns:a16="http://schemas.microsoft.com/office/drawing/2014/main" xmlns="" id="{57923439-4DB7-9382-24DA-AF20D2951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24085" r="7992" b="24550"/>
          <a:stretch/>
        </p:blipFill>
        <p:spPr bwMode="auto">
          <a:xfrm>
            <a:off x="8120881" y="4086006"/>
            <a:ext cx="3470685" cy="20824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Платье детское рисунок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DF83AF4B-5320-FA5A-B74E-38D9B363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12" y="3972686"/>
            <a:ext cx="2008269" cy="208241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>
            <a:extLst>
              <a:ext uri="{FF2B5EF4-FFF2-40B4-BE49-F238E27FC236}">
                <a16:creationId xmlns:a16="http://schemas.microsoft.com/office/drawing/2014/main" xmlns="" id="{C5FB2063-5096-25EA-C4BE-4D3A2F3B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6047">
            <a:off x="5689239" y="600346"/>
            <a:ext cx="3766105" cy="37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4348150" y="4724273"/>
            <a:ext cx="6448281" cy="1578804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довжина олівця, якщо міряти скріпками? (9).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довжина олівця, якщо міркою будуть кубики?(7). Чому значення довжини у нас різниться?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(</a:t>
            </a:r>
            <a:r>
              <a:rPr lang="uk-UA" sz="2000" b="1" i="1" dirty="0">
                <a:solidFill>
                  <a:srgbClr val="7030A0"/>
                </a:solidFill>
              </a:rPr>
              <a:t>Тому що різні мірки).</a:t>
            </a:r>
          </a:p>
        </p:txBody>
      </p:sp>
      <p:pic>
        <p:nvPicPr>
          <p:cNvPr id="59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608417" y="489578"/>
            <a:ext cx="8732066" cy="11106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Робота з демонстраційним матеріалом</a:t>
            </a:r>
          </a:p>
        </p:txBody>
      </p:sp>
      <p:sp>
        <p:nvSpPr>
          <p:cNvPr id="61" name="Куб 60">
            <a:extLst>
              <a:ext uri="{FF2B5EF4-FFF2-40B4-BE49-F238E27FC236}">
                <a16:creationId xmlns:a16="http://schemas.microsoft.com/office/drawing/2014/main" xmlns="" id="{E4ABE763-F873-744F-056C-575E36740506}"/>
              </a:ext>
            </a:extLst>
          </p:cNvPr>
          <p:cNvSpPr/>
          <p:nvPr/>
        </p:nvSpPr>
        <p:spPr>
          <a:xfrm>
            <a:off x="5080236" y="2912209"/>
            <a:ext cx="894214" cy="803769"/>
          </a:xfrm>
          <a:prstGeom prst="cub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Куб 61">
            <a:extLst>
              <a:ext uri="{FF2B5EF4-FFF2-40B4-BE49-F238E27FC236}">
                <a16:creationId xmlns:a16="http://schemas.microsoft.com/office/drawing/2014/main" xmlns="" id="{D6CCC2FF-5739-8B8B-BDE4-0928E5EBB1A1}"/>
              </a:ext>
            </a:extLst>
          </p:cNvPr>
          <p:cNvSpPr/>
          <p:nvPr/>
        </p:nvSpPr>
        <p:spPr>
          <a:xfrm>
            <a:off x="5786826" y="2912207"/>
            <a:ext cx="894214" cy="803769"/>
          </a:xfrm>
          <a:prstGeom prst="cube">
            <a:avLst/>
          </a:prstGeom>
          <a:solidFill>
            <a:srgbClr val="5CB13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Куб 62">
            <a:extLst>
              <a:ext uri="{FF2B5EF4-FFF2-40B4-BE49-F238E27FC236}">
                <a16:creationId xmlns:a16="http://schemas.microsoft.com/office/drawing/2014/main" xmlns="" id="{2F1621CA-272D-206E-5767-EC799C2BC994}"/>
              </a:ext>
            </a:extLst>
          </p:cNvPr>
          <p:cNvSpPr/>
          <p:nvPr/>
        </p:nvSpPr>
        <p:spPr>
          <a:xfrm>
            <a:off x="6480559" y="2915137"/>
            <a:ext cx="894214" cy="803769"/>
          </a:xfrm>
          <a:prstGeom prst="cube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xmlns="" id="{1A33ACE2-6DD9-7129-0DDE-7E9573B76127}"/>
              </a:ext>
            </a:extLst>
          </p:cNvPr>
          <p:cNvSpPr/>
          <p:nvPr/>
        </p:nvSpPr>
        <p:spPr>
          <a:xfrm>
            <a:off x="7177106" y="2910489"/>
            <a:ext cx="894214" cy="803769"/>
          </a:xfrm>
          <a:prstGeom prst="cube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Куб 64">
            <a:extLst>
              <a:ext uri="{FF2B5EF4-FFF2-40B4-BE49-F238E27FC236}">
                <a16:creationId xmlns:a16="http://schemas.microsoft.com/office/drawing/2014/main" xmlns="" id="{50DCDCAF-740A-84EB-808E-9A43A788D481}"/>
              </a:ext>
            </a:extLst>
          </p:cNvPr>
          <p:cNvSpPr/>
          <p:nvPr/>
        </p:nvSpPr>
        <p:spPr>
          <a:xfrm>
            <a:off x="7881939" y="2905841"/>
            <a:ext cx="894214" cy="803769"/>
          </a:xfrm>
          <a:prstGeom prst="cube">
            <a:avLst/>
          </a:prstGeom>
          <a:solidFill>
            <a:srgbClr val="FF00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xmlns="" id="{60E3D80D-F130-C3AF-E68A-98B825292D6A}"/>
              </a:ext>
            </a:extLst>
          </p:cNvPr>
          <p:cNvSpPr/>
          <p:nvPr/>
        </p:nvSpPr>
        <p:spPr>
          <a:xfrm>
            <a:off x="8577428" y="2898330"/>
            <a:ext cx="894214" cy="803769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Куб 66">
            <a:extLst>
              <a:ext uri="{FF2B5EF4-FFF2-40B4-BE49-F238E27FC236}">
                <a16:creationId xmlns:a16="http://schemas.microsoft.com/office/drawing/2014/main" xmlns="" id="{656F0BD1-C393-9EDC-C25C-E77D885FD092}"/>
              </a:ext>
            </a:extLst>
          </p:cNvPr>
          <p:cNvSpPr/>
          <p:nvPr/>
        </p:nvSpPr>
        <p:spPr>
          <a:xfrm>
            <a:off x="9285428" y="2900857"/>
            <a:ext cx="894214" cy="803769"/>
          </a:xfrm>
          <a:prstGeom prst="cube">
            <a:avLst/>
          </a:prstGeom>
          <a:solidFill>
            <a:srgbClr val="5CB13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xmlns="" id="{5BB94BD4-32A6-005F-6798-92E37E633A82}"/>
              </a:ext>
            </a:extLst>
          </p:cNvPr>
          <p:cNvSpPr/>
          <p:nvPr/>
        </p:nvSpPr>
        <p:spPr>
          <a:xfrm>
            <a:off x="9991659" y="2901258"/>
            <a:ext cx="894214" cy="803769"/>
          </a:xfrm>
          <a:prstGeom prst="cube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Куб 68">
            <a:extLst>
              <a:ext uri="{FF2B5EF4-FFF2-40B4-BE49-F238E27FC236}">
                <a16:creationId xmlns:a16="http://schemas.microsoft.com/office/drawing/2014/main" xmlns="" id="{F46BE890-2DAD-B32E-9968-1753756D0EA9}"/>
              </a:ext>
            </a:extLst>
          </p:cNvPr>
          <p:cNvSpPr/>
          <p:nvPr/>
        </p:nvSpPr>
        <p:spPr>
          <a:xfrm>
            <a:off x="10699659" y="2896610"/>
            <a:ext cx="894214" cy="803769"/>
          </a:xfrm>
          <a:prstGeom prst="cube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0" name="Групувати 5">
            <a:extLst>
              <a:ext uri="{FF2B5EF4-FFF2-40B4-BE49-F238E27FC236}">
                <a16:creationId xmlns:a16="http://schemas.microsoft.com/office/drawing/2014/main" xmlns="" id="{12B7EC15-803C-646A-EB2F-3CE922F81E5A}"/>
              </a:ext>
            </a:extLst>
          </p:cNvPr>
          <p:cNvGrpSpPr/>
          <p:nvPr/>
        </p:nvGrpSpPr>
        <p:grpSpPr>
          <a:xfrm>
            <a:off x="4962156" y="1811166"/>
            <a:ext cx="5068518" cy="397097"/>
            <a:chOff x="5300331" y="2069932"/>
            <a:chExt cx="5283620" cy="448910"/>
          </a:xfrm>
        </p:grpSpPr>
        <p:pic>
          <p:nvPicPr>
            <p:cNvPr id="71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45B635C1-B843-4F97-0FD4-5C666F8AA3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5425866" y="1944397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00C9BBC9-9DA3-F6F8-2AC1-A7D656C103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6007292" y="1944398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303BD4E2-0EA7-3C58-654D-4332D51A5E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6600007" y="1944399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65419288-AC39-11E1-9974-57B40B7FE6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7196122" y="1944400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930B4B86-E7DE-2278-D5EB-E80525EEF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7774147" y="1944401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54A52A06-C3EF-6BA9-B443-BDC86BD86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8343112" y="1944402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E3B07CA0-06AC-E767-632F-979862113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8881390" y="1944403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987A26CF-BA55-A966-10E7-8468183CD2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9459414" y="1944404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 descr="Скрепки Канцелярские - Бесплатное изображение на Pixabay">
              <a:extLst>
                <a:ext uri="{FF2B5EF4-FFF2-40B4-BE49-F238E27FC236}">
                  <a16:creationId xmlns:a16="http://schemas.microsoft.com/office/drawing/2014/main" xmlns="" id="{53E27C83-8540-2CEC-5176-2F5D83C4B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65930" r="83333"/>
            <a:stretch/>
          </p:blipFill>
          <p:spPr bwMode="auto">
            <a:xfrm rot="5400000">
              <a:off x="10009515" y="1944405"/>
              <a:ext cx="448902" cy="69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9A954F18-84A8-6723-5C97-39DBB3DBADC6}"/>
              </a:ext>
            </a:extLst>
          </p:cNvPr>
          <p:cNvSpPr/>
          <p:nvPr/>
        </p:nvSpPr>
        <p:spPr>
          <a:xfrm>
            <a:off x="4001422" y="4441371"/>
            <a:ext cx="7518431" cy="186170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Щоб правильно дізнаватися довжину предмета чи відрізка, стрічки чи смужки паперу тощо, потрібна єдина мірка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Для того щоб люди, вимірюючи, отримували однакові відповіді, було придумано єдину для всіх людей мірку. Хто знає, що це за мірка</a:t>
            </a:r>
            <a:r>
              <a:rPr lang="uk-UA" sz="2000" b="1" dirty="0" smtClean="0">
                <a:solidFill>
                  <a:srgbClr val="7030A0"/>
                </a:solidFill>
              </a:rPr>
              <a:t>?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498665"/>
            <a:ext cx="8732066" cy="7531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1766" y="1465673"/>
            <a:ext cx="54620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вивчимо одиницю вимірювання – </a:t>
            </a:r>
            <a:r>
              <a:rPr lang="uk-UA" sz="2800" b="1" i="1" dirty="0" smtClean="0">
                <a:solidFill>
                  <a:srgbClr val="FFFF00"/>
                </a:solidFill>
              </a:rPr>
              <a:t>сантиметр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</a:t>
            </a:r>
            <a:r>
              <a:rPr lang="uk-UA" sz="2800" b="1" dirty="0">
                <a:solidFill>
                  <a:schemeClr val="bg1"/>
                </a:solidFill>
              </a:rPr>
              <a:t>вчитися вимірювати відрізки сантиметрами.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81016" y="87526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01766" y="3809689"/>
            <a:ext cx="413413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</a:t>
            </a:r>
            <a:r>
              <a:rPr lang="uk-UA" sz="2400" b="1" dirty="0">
                <a:solidFill>
                  <a:schemeClr val="bg1"/>
                </a:solidFill>
              </a:rPr>
              <a:t>івно риску проведи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І квадратик спробуй,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Та у руки ти візьми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Цю струнку особу.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Натиск витримає стійко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Впевнена, струнка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0228" y="5789540"/>
            <a:ext cx="1713877" cy="717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Лінійка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Green Cartoon Ruler Clip Art | Clipart Panda - Free Clipar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844" y="2870402"/>
            <a:ext cx="1712270" cy="36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75790" y="494528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Сантиметр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3675868" y="3529422"/>
            <a:ext cx="3481795" cy="1517289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Для визначення довжини використовують мірку: 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сантиметр</a:t>
            </a:r>
            <a:r>
              <a:rPr lang="uk-UA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60FB075-AD7F-A801-F6CF-BDD6C560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530" r="86938" b="88261"/>
          <a:stretch/>
        </p:blipFill>
        <p:spPr>
          <a:xfrm>
            <a:off x="7459884" y="4170524"/>
            <a:ext cx="4028168" cy="20083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1102668-D769-B32C-7A6C-E84BFF4F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9444013" y="5148709"/>
            <a:ext cx="977153" cy="678906"/>
          </a:xfrm>
          <a:prstGeom prst="rect">
            <a:avLst/>
          </a:prstGeom>
        </p:spPr>
      </p:pic>
      <p:sp>
        <p:nvSpPr>
          <p:cNvPr id="3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3492593" y="5603217"/>
            <a:ext cx="3828166" cy="58853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Коротко записують: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4675D72-0729-3B0B-9B96-9EFC947D2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058075" y="5046711"/>
            <a:ext cx="454892" cy="720142"/>
          </a:xfrm>
          <a:prstGeom prst="rect">
            <a:avLst/>
          </a:prstGeom>
        </p:spPr>
      </p:pic>
      <p:cxnSp>
        <p:nvCxnSpPr>
          <p:cNvPr id="33" name="Пряма сполучна лінія 10">
            <a:extLst>
              <a:ext uri="{FF2B5EF4-FFF2-40B4-BE49-F238E27FC236}">
                <a16:creationId xmlns:a16="http://schemas.microsoft.com/office/drawing/2014/main" xmlns="" id="{F990AFF0-328B-59C7-96C7-5D2F64CC20C1}"/>
              </a:ext>
            </a:extLst>
          </p:cNvPr>
          <p:cNvCxnSpPr>
            <a:cxnSpLocks/>
          </p:cNvCxnSpPr>
          <p:nvPr/>
        </p:nvCxnSpPr>
        <p:spPr>
          <a:xfrm>
            <a:off x="4731395" y="1863717"/>
            <a:ext cx="1014692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:a16="http://schemas.microsoft.com/office/drawing/2014/main" xmlns="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948" y="1384085"/>
            <a:ext cx="3265645" cy="34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Точка PNG">
            <a:extLst>
              <a:ext uri="{FF2B5EF4-FFF2-40B4-BE49-F238E27FC236}">
                <a16:creationId xmlns:a16="http://schemas.microsoft.com/office/drawing/2014/main" xmlns="" id="{3004B1DE-042C-DCF4-4410-2DF45370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6" y="4519752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 сполучна лінія 46">
            <a:extLst>
              <a:ext uri="{FF2B5EF4-FFF2-40B4-BE49-F238E27FC236}">
                <a16:creationId xmlns:a16="http://schemas.microsoft.com/office/drawing/2014/main" xmlns="" id="{041A4CED-F986-2D4D-20DB-08E7278E4E6E}"/>
              </a:ext>
            </a:extLst>
          </p:cNvPr>
          <p:cNvCxnSpPr>
            <a:cxnSpLocks/>
          </p:cNvCxnSpPr>
          <p:nvPr/>
        </p:nvCxnSpPr>
        <p:spPr>
          <a:xfrm>
            <a:off x="9022245" y="4691636"/>
            <a:ext cx="910345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Точка PNG">
            <a:extLst>
              <a:ext uri="{FF2B5EF4-FFF2-40B4-BE49-F238E27FC236}">
                <a16:creationId xmlns:a16="http://schemas.microsoft.com/office/drawing/2014/main" xmlns="" id="{2A6DFC40-BA1C-82D5-B2D9-830B9C26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49" y="4519752"/>
            <a:ext cx="391510" cy="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95936BE-0D6E-12B3-7CDD-9F5014FD7A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603"/>
          <a:stretch/>
        </p:blipFill>
        <p:spPr>
          <a:xfrm>
            <a:off x="4514182" y="2029332"/>
            <a:ext cx="6997921" cy="129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640</Words>
  <Application>Microsoft Office PowerPoint</Application>
  <PresentationFormat>Произвольный</PresentationFormat>
  <Paragraphs>182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730</cp:revision>
  <dcterms:created xsi:type="dcterms:W3CDTF">2018-01-05T16:38:53Z</dcterms:created>
  <dcterms:modified xsi:type="dcterms:W3CDTF">2023-11-12T22:27:28Z</dcterms:modified>
</cp:coreProperties>
</file>