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588" r:id="rId3"/>
    <p:sldId id="1533" r:id="rId4"/>
    <p:sldId id="1316" r:id="rId5"/>
    <p:sldId id="1569" r:id="rId6"/>
    <p:sldId id="1578" r:id="rId7"/>
    <p:sldId id="1590" r:id="rId8"/>
    <p:sldId id="1582" r:id="rId9"/>
    <p:sldId id="1583" r:id="rId10"/>
    <p:sldId id="1536" r:id="rId11"/>
    <p:sldId id="1537" r:id="rId12"/>
    <p:sldId id="1591" r:id="rId13"/>
    <p:sldId id="1592" r:id="rId14"/>
    <p:sldId id="1561" r:id="rId15"/>
    <p:sldId id="1585" r:id="rId16"/>
    <p:sldId id="1563" r:id="rId17"/>
    <p:sldId id="1581" r:id="rId18"/>
    <p:sldId id="1586" r:id="rId19"/>
    <p:sldId id="1519" r:id="rId20"/>
    <p:sldId id="15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54B80"/>
    <a:srgbClr val="FFC9FF"/>
    <a:srgbClr val="FFB7FF"/>
    <a:srgbClr val="CCFF66"/>
    <a:srgbClr val="FF99FF"/>
    <a:srgbClr val="ECDAB2"/>
    <a:srgbClr val="E6CEA0"/>
    <a:srgbClr val="CC85B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92" y="-1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microsoft.com/office/2007/relationships/hdphoto" Target="../media/hdphoto7.wdp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463208" y="4542172"/>
            <a:ext cx="8925018" cy="1600438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Доба</a:t>
            </a:r>
          </a:p>
          <a:p>
            <a:pPr algn="ctr"/>
            <a:r>
              <a:rPr lang="uk-UA" sz="4400" b="1" dirty="0">
                <a:solidFill>
                  <a:schemeClr val="bg1"/>
                </a:solidFill>
              </a:rPr>
              <a:t>Замкнені і незамкнені лінії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6784AC-85ED-F240-A91B-EBD9469D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76" y="1200334"/>
            <a:ext cx="3101646" cy="311041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A64527-F733-9A7B-9076-F11B14356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490" y="1894405"/>
            <a:ext cx="1745130" cy="1722268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847" y="1224721"/>
            <a:ext cx="34508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38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6" y="1460337"/>
            <a:ext cx="1858881" cy="41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970176" y="1522636"/>
            <a:ext cx="7484190" cy="403674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2345" y="4606581"/>
            <a:ext cx="3240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це —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незамкнені лінії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2551" y="4505857"/>
            <a:ext cx="2911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це —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замкнені лінії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0A01838-7083-DB7B-CA58-B78D939F559E}"/>
              </a:ext>
            </a:extLst>
          </p:cNvPr>
          <p:cNvSpPr txBox="1"/>
          <p:nvPr/>
        </p:nvSpPr>
        <p:spPr>
          <a:xfrm>
            <a:off x="3282345" y="1521375"/>
            <a:ext cx="6859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Криві та ламані лінії бувають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замкнені й незамкнені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7" name="Полілінія: фігура 4">
            <a:extLst>
              <a:ext uri="{FF2B5EF4-FFF2-40B4-BE49-F238E27FC236}">
                <a16:creationId xmlns="" xmlns:a16="http://schemas.microsoft.com/office/drawing/2014/main" id="{08182D9F-4AFB-9FA0-A10A-3AAB351FF64B}"/>
              </a:ext>
            </a:extLst>
          </p:cNvPr>
          <p:cNvSpPr/>
          <p:nvPr/>
        </p:nvSpPr>
        <p:spPr>
          <a:xfrm rot="20953513">
            <a:off x="3163101" y="2883878"/>
            <a:ext cx="1744760" cy="1087716"/>
          </a:xfrm>
          <a:custGeom>
            <a:avLst/>
            <a:gdLst>
              <a:gd name="connsiteX0" fmla="*/ 151711 w 1970678"/>
              <a:gd name="connsiteY0" fmla="*/ 1264428 h 1264428"/>
              <a:gd name="connsiteX1" fmla="*/ 4227 w 1970678"/>
              <a:gd name="connsiteY1" fmla="*/ 880970 h 1264428"/>
              <a:gd name="connsiteX2" fmla="*/ 53388 w 1970678"/>
              <a:gd name="connsiteY2" fmla="*/ 507344 h 1264428"/>
              <a:gd name="connsiteX3" fmla="*/ 191040 w 1970678"/>
              <a:gd name="connsiteY3" fmla="*/ 212376 h 1264428"/>
              <a:gd name="connsiteX4" fmla="*/ 466343 w 1970678"/>
              <a:gd name="connsiteY4" fmla="*/ 5899 h 1264428"/>
              <a:gd name="connsiteX5" fmla="*/ 898962 w 1970678"/>
              <a:gd name="connsiteY5" fmla="*/ 94389 h 1264428"/>
              <a:gd name="connsiteX6" fmla="*/ 1252924 w 1970678"/>
              <a:gd name="connsiteY6" fmla="*/ 477847 h 1264428"/>
              <a:gd name="connsiteX7" fmla="*/ 1547891 w 1970678"/>
              <a:gd name="connsiteY7" fmla="*/ 536841 h 1264428"/>
              <a:gd name="connsiteX8" fmla="*/ 1862524 w 1970678"/>
              <a:gd name="connsiteY8" fmla="*/ 418854 h 1264428"/>
              <a:gd name="connsiteX9" fmla="*/ 1970678 w 1970678"/>
              <a:gd name="connsiteY9" fmla="*/ 45228 h 126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0678" h="1264428">
                <a:moveTo>
                  <a:pt x="151711" y="1264428"/>
                </a:moveTo>
                <a:cubicBezTo>
                  <a:pt x="86162" y="1135789"/>
                  <a:pt x="20614" y="1007151"/>
                  <a:pt x="4227" y="880970"/>
                </a:cubicBezTo>
                <a:cubicBezTo>
                  <a:pt x="-12160" y="754789"/>
                  <a:pt x="22253" y="618776"/>
                  <a:pt x="53388" y="507344"/>
                </a:cubicBezTo>
                <a:cubicBezTo>
                  <a:pt x="84523" y="395912"/>
                  <a:pt x="122214" y="295950"/>
                  <a:pt x="191040" y="212376"/>
                </a:cubicBezTo>
                <a:cubicBezTo>
                  <a:pt x="259866" y="128802"/>
                  <a:pt x="348356" y="25563"/>
                  <a:pt x="466343" y="5899"/>
                </a:cubicBezTo>
                <a:cubicBezTo>
                  <a:pt x="584330" y="-13765"/>
                  <a:pt x="767865" y="15731"/>
                  <a:pt x="898962" y="94389"/>
                </a:cubicBezTo>
                <a:cubicBezTo>
                  <a:pt x="1030059" y="173047"/>
                  <a:pt x="1144769" y="404105"/>
                  <a:pt x="1252924" y="477847"/>
                </a:cubicBezTo>
                <a:cubicBezTo>
                  <a:pt x="1361079" y="551589"/>
                  <a:pt x="1446291" y="546673"/>
                  <a:pt x="1547891" y="536841"/>
                </a:cubicBezTo>
                <a:cubicBezTo>
                  <a:pt x="1649491" y="527009"/>
                  <a:pt x="1792060" y="500789"/>
                  <a:pt x="1862524" y="418854"/>
                </a:cubicBezTo>
                <a:cubicBezTo>
                  <a:pt x="1932988" y="336919"/>
                  <a:pt x="1951833" y="191073"/>
                  <a:pt x="1970678" y="4522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олілінія: фігура 5">
            <a:extLst>
              <a:ext uri="{FF2B5EF4-FFF2-40B4-BE49-F238E27FC236}">
                <a16:creationId xmlns="" xmlns:a16="http://schemas.microsoft.com/office/drawing/2014/main" id="{21CE07A2-EE11-ABF3-278F-01CC08E1D3FA}"/>
              </a:ext>
            </a:extLst>
          </p:cNvPr>
          <p:cNvSpPr/>
          <p:nvPr/>
        </p:nvSpPr>
        <p:spPr>
          <a:xfrm>
            <a:off x="4601983" y="3296683"/>
            <a:ext cx="1868129" cy="1140541"/>
          </a:xfrm>
          <a:custGeom>
            <a:avLst/>
            <a:gdLst>
              <a:gd name="connsiteX0" fmla="*/ 0 w 1868129"/>
              <a:gd name="connsiteY0" fmla="*/ 1061883 h 1140541"/>
              <a:gd name="connsiteX1" fmla="*/ 442452 w 1868129"/>
              <a:gd name="connsiteY1" fmla="*/ 334296 h 1140541"/>
              <a:gd name="connsiteX2" fmla="*/ 540774 w 1868129"/>
              <a:gd name="connsiteY2" fmla="*/ 1052051 h 1140541"/>
              <a:gd name="connsiteX3" fmla="*/ 1160207 w 1868129"/>
              <a:gd name="connsiteY3" fmla="*/ 0 h 1140541"/>
              <a:gd name="connsiteX4" fmla="*/ 1445342 w 1868129"/>
              <a:gd name="connsiteY4" fmla="*/ 845574 h 1140541"/>
              <a:gd name="connsiteX5" fmla="*/ 1868129 w 1868129"/>
              <a:gd name="connsiteY5" fmla="*/ 1140541 h 11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8129" h="1140541">
                <a:moveTo>
                  <a:pt x="0" y="1061883"/>
                </a:moveTo>
                <a:lnTo>
                  <a:pt x="442452" y="334296"/>
                </a:lnTo>
                <a:lnTo>
                  <a:pt x="540774" y="1052051"/>
                </a:lnTo>
                <a:lnTo>
                  <a:pt x="1160207" y="0"/>
                </a:lnTo>
                <a:lnTo>
                  <a:pt x="1445342" y="845574"/>
                </a:lnTo>
                <a:lnTo>
                  <a:pt x="1868129" y="1140541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Полілінія: фігура 6">
            <a:extLst>
              <a:ext uri="{FF2B5EF4-FFF2-40B4-BE49-F238E27FC236}">
                <a16:creationId xmlns="" xmlns:a16="http://schemas.microsoft.com/office/drawing/2014/main" id="{9E51C743-8D94-2884-9EB8-72BE628221B2}"/>
              </a:ext>
            </a:extLst>
          </p:cNvPr>
          <p:cNvSpPr/>
          <p:nvPr/>
        </p:nvSpPr>
        <p:spPr>
          <a:xfrm>
            <a:off x="6712270" y="2598593"/>
            <a:ext cx="1061884" cy="1268361"/>
          </a:xfrm>
          <a:custGeom>
            <a:avLst/>
            <a:gdLst>
              <a:gd name="connsiteX0" fmla="*/ 0 w 1061884"/>
              <a:gd name="connsiteY0" fmla="*/ 1268361 h 1268361"/>
              <a:gd name="connsiteX1" fmla="*/ 442452 w 1061884"/>
              <a:gd name="connsiteY1" fmla="*/ 0 h 1268361"/>
              <a:gd name="connsiteX2" fmla="*/ 1061884 w 1061884"/>
              <a:gd name="connsiteY2" fmla="*/ 304800 h 1268361"/>
              <a:gd name="connsiteX3" fmla="*/ 0 w 1061884"/>
              <a:gd name="connsiteY3" fmla="*/ 1268361 h 12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4" h="1268361">
                <a:moveTo>
                  <a:pt x="0" y="1268361"/>
                </a:moveTo>
                <a:lnTo>
                  <a:pt x="442452" y="0"/>
                </a:lnTo>
                <a:lnTo>
                  <a:pt x="1061884" y="304800"/>
                </a:lnTo>
                <a:lnTo>
                  <a:pt x="0" y="1268361"/>
                </a:lnTo>
                <a:close/>
              </a:path>
            </a:pathLst>
          </a:cu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3DFC3F8A-4BD0-274A-C379-55BF3D877AB4}"/>
              </a:ext>
            </a:extLst>
          </p:cNvPr>
          <p:cNvSpPr/>
          <p:nvPr/>
        </p:nvSpPr>
        <p:spPr>
          <a:xfrm rot="376400">
            <a:off x="7754567" y="3128586"/>
            <a:ext cx="670327" cy="1275834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олілінія: фігура 10">
            <a:extLst>
              <a:ext uri="{FF2B5EF4-FFF2-40B4-BE49-F238E27FC236}">
                <a16:creationId xmlns="" xmlns:a16="http://schemas.microsoft.com/office/drawing/2014/main" id="{BDA2208E-797D-4443-E5FF-D59168AAA1D3}"/>
              </a:ext>
            </a:extLst>
          </p:cNvPr>
          <p:cNvSpPr/>
          <p:nvPr/>
        </p:nvSpPr>
        <p:spPr>
          <a:xfrm>
            <a:off x="8658373" y="2598593"/>
            <a:ext cx="1483609" cy="1581418"/>
          </a:xfrm>
          <a:custGeom>
            <a:avLst/>
            <a:gdLst>
              <a:gd name="connsiteX0" fmla="*/ 394019 w 1483609"/>
              <a:gd name="connsiteY0" fmla="*/ 1508880 h 1581418"/>
              <a:gd name="connsiteX1" fmla="*/ 40058 w 1483609"/>
              <a:gd name="connsiteY1" fmla="*/ 1213912 h 1581418"/>
              <a:gd name="connsiteX2" fmla="*/ 40058 w 1483609"/>
              <a:gd name="connsiteY2" fmla="*/ 771461 h 1581418"/>
              <a:gd name="connsiteX3" fmla="*/ 325194 w 1483609"/>
              <a:gd name="connsiteY3" fmla="*/ 378170 h 1581418"/>
              <a:gd name="connsiteX4" fmla="*/ 571000 w 1483609"/>
              <a:gd name="connsiteY4" fmla="*/ 338841 h 1581418"/>
              <a:gd name="connsiteX5" fmla="*/ 924961 w 1483609"/>
              <a:gd name="connsiteY5" fmla="*/ 152028 h 1581418"/>
              <a:gd name="connsiteX6" fmla="*/ 1190432 w 1483609"/>
              <a:gd name="connsiteY6" fmla="*/ 4544 h 1581418"/>
              <a:gd name="connsiteX7" fmla="*/ 1426406 w 1483609"/>
              <a:gd name="connsiteY7" fmla="*/ 83202 h 1581418"/>
              <a:gd name="connsiteX8" fmla="*/ 1455903 w 1483609"/>
              <a:gd name="connsiteY8" fmla="*/ 515822 h 1581418"/>
              <a:gd name="connsiteX9" fmla="*/ 1082277 w 1483609"/>
              <a:gd name="connsiteY9" fmla="*/ 840286 h 1581418"/>
              <a:gd name="connsiteX10" fmla="*/ 934794 w 1483609"/>
              <a:gd name="connsiteY10" fmla="*/ 555151 h 1581418"/>
              <a:gd name="connsiteX11" fmla="*/ 679155 w 1483609"/>
              <a:gd name="connsiteY11" fmla="*/ 751796 h 1581418"/>
              <a:gd name="connsiteX12" fmla="*/ 826639 w 1483609"/>
              <a:gd name="connsiteY12" fmla="*/ 1204080 h 1581418"/>
              <a:gd name="connsiteX13" fmla="*/ 806974 w 1483609"/>
              <a:gd name="connsiteY13" fmla="*/ 1440054 h 1581418"/>
              <a:gd name="connsiteX14" fmla="*/ 580832 w 1483609"/>
              <a:gd name="connsiteY14" fmla="*/ 1577706 h 1581418"/>
              <a:gd name="connsiteX15" fmla="*/ 394019 w 1483609"/>
              <a:gd name="connsiteY15" fmla="*/ 1508880 h 158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83609" h="1581418">
                <a:moveTo>
                  <a:pt x="394019" y="1508880"/>
                </a:moveTo>
                <a:cubicBezTo>
                  <a:pt x="303890" y="1448248"/>
                  <a:pt x="99051" y="1336815"/>
                  <a:pt x="40058" y="1213912"/>
                </a:cubicBezTo>
                <a:cubicBezTo>
                  <a:pt x="-18935" y="1091009"/>
                  <a:pt x="-7465" y="910751"/>
                  <a:pt x="40058" y="771461"/>
                </a:cubicBezTo>
                <a:cubicBezTo>
                  <a:pt x="87581" y="632171"/>
                  <a:pt x="236704" y="450273"/>
                  <a:pt x="325194" y="378170"/>
                </a:cubicBezTo>
                <a:cubicBezTo>
                  <a:pt x="413684" y="306067"/>
                  <a:pt x="471039" y="376531"/>
                  <a:pt x="571000" y="338841"/>
                </a:cubicBezTo>
                <a:cubicBezTo>
                  <a:pt x="670961" y="301151"/>
                  <a:pt x="821722" y="207744"/>
                  <a:pt x="924961" y="152028"/>
                </a:cubicBezTo>
                <a:cubicBezTo>
                  <a:pt x="1028200" y="96312"/>
                  <a:pt x="1106858" y="16015"/>
                  <a:pt x="1190432" y="4544"/>
                </a:cubicBezTo>
                <a:cubicBezTo>
                  <a:pt x="1274006" y="-6927"/>
                  <a:pt x="1382161" y="-2011"/>
                  <a:pt x="1426406" y="83202"/>
                </a:cubicBezTo>
                <a:cubicBezTo>
                  <a:pt x="1470651" y="168415"/>
                  <a:pt x="1513258" y="389641"/>
                  <a:pt x="1455903" y="515822"/>
                </a:cubicBezTo>
                <a:cubicBezTo>
                  <a:pt x="1398548" y="642003"/>
                  <a:pt x="1169129" y="833731"/>
                  <a:pt x="1082277" y="840286"/>
                </a:cubicBezTo>
                <a:cubicBezTo>
                  <a:pt x="995426" y="846841"/>
                  <a:pt x="1001981" y="569899"/>
                  <a:pt x="934794" y="555151"/>
                </a:cubicBezTo>
                <a:cubicBezTo>
                  <a:pt x="867607" y="540403"/>
                  <a:pt x="697181" y="643641"/>
                  <a:pt x="679155" y="751796"/>
                </a:cubicBezTo>
                <a:cubicBezTo>
                  <a:pt x="661129" y="859951"/>
                  <a:pt x="805336" y="1089370"/>
                  <a:pt x="826639" y="1204080"/>
                </a:cubicBezTo>
                <a:cubicBezTo>
                  <a:pt x="847942" y="1318790"/>
                  <a:pt x="847942" y="1377783"/>
                  <a:pt x="806974" y="1440054"/>
                </a:cubicBezTo>
                <a:cubicBezTo>
                  <a:pt x="766006" y="1502325"/>
                  <a:pt x="648019" y="1564596"/>
                  <a:pt x="580832" y="1577706"/>
                </a:cubicBezTo>
                <a:cubicBezTo>
                  <a:pt x="513645" y="1590816"/>
                  <a:pt x="484148" y="1569512"/>
                  <a:pt x="394019" y="1508880"/>
                </a:cubicBezTo>
                <a:close/>
              </a:path>
            </a:pathLst>
          </a:cu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45161" y="494529"/>
            <a:ext cx="8732066" cy="73211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Замкнені та незамкнені лінії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5074" y="1342695"/>
            <a:ext cx="3196259" cy="16273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 smtClean="0">
                <a:solidFill>
                  <a:srgbClr val="7030A0"/>
                </a:solidFill>
              </a:rPr>
              <a:t>Назви </a:t>
            </a:r>
            <a:r>
              <a:rPr lang="uk-UA" sz="2000" dirty="0">
                <a:solidFill>
                  <a:srgbClr val="7030A0"/>
                </a:solidFill>
              </a:rPr>
              <a:t>лінії, які є замкненими.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9D3F9A-21B9-2AF8-80B1-4874EDD7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030"/>
          <a:stretch/>
        </p:blipFill>
        <p:spPr>
          <a:xfrm>
            <a:off x="1239161" y="3916148"/>
            <a:ext cx="1432762" cy="2801824"/>
          </a:xfrm>
          <a:prstGeom prst="rect">
            <a:avLst/>
          </a:prstGeom>
        </p:spPr>
      </p:pic>
      <p:sp>
        <p:nvSpPr>
          <p:cNvPr id="23" name="Полілінія: фігура 8">
            <a:extLst>
              <a:ext uri="{FF2B5EF4-FFF2-40B4-BE49-F238E27FC236}">
                <a16:creationId xmlns="" xmlns:a16="http://schemas.microsoft.com/office/drawing/2014/main" id="{C63B3719-C4E3-1C1A-023D-9CCFFAA18E87}"/>
              </a:ext>
            </a:extLst>
          </p:cNvPr>
          <p:cNvSpPr/>
          <p:nvPr/>
        </p:nvSpPr>
        <p:spPr>
          <a:xfrm>
            <a:off x="2823792" y="3290214"/>
            <a:ext cx="1563329" cy="1855839"/>
          </a:xfrm>
          <a:custGeom>
            <a:avLst/>
            <a:gdLst>
              <a:gd name="connsiteX0" fmla="*/ 0 w 1484671"/>
              <a:gd name="connsiteY0" fmla="*/ 1140542 h 1622323"/>
              <a:gd name="connsiteX1" fmla="*/ 658762 w 1484671"/>
              <a:gd name="connsiteY1" fmla="*/ 0 h 1622323"/>
              <a:gd name="connsiteX2" fmla="*/ 1484671 w 1484671"/>
              <a:gd name="connsiteY2" fmla="*/ 1199536 h 1622323"/>
              <a:gd name="connsiteX3" fmla="*/ 639097 w 1484671"/>
              <a:gd name="connsiteY3" fmla="*/ 1622323 h 1622323"/>
              <a:gd name="connsiteX4" fmla="*/ 0 w 1484671"/>
              <a:gd name="connsiteY4" fmla="*/ 1140542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671" h="1622323">
                <a:moveTo>
                  <a:pt x="0" y="1140542"/>
                </a:moveTo>
                <a:lnTo>
                  <a:pt x="658762" y="0"/>
                </a:lnTo>
                <a:lnTo>
                  <a:pt x="1484671" y="1199536"/>
                </a:lnTo>
                <a:lnTo>
                  <a:pt x="639097" y="1622323"/>
                </a:lnTo>
                <a:lnTo>
                  <a:pt x="0" y="1140542"/>
                </a:lnTo>
                <a:close/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Полілінія: фігура 12">
            <a:extLst>
              <a:ext uri="{FF2B5EF4-FFF2-40B4-BE49-F238E27FC236}">
                <a16:creationId xmlns="" xmlns:a16="http://schemas.microsoft.com/office/drawing/2014/main" id="{0CCC5D78-BCD3-5AA7-6EF8-74D545F7519A}"/>
              </a:ext>
            </a:extLst>
          </p:cNvPr>
          <p:cNvSpPr/>
          <p:nvPr/>
        </p:nvSpPr>
        <p:spPr>
          <a:xfrm>
            <a:off x="4213519" y="1711947"/>
            <a:ext cx="1933575" cy="1469729"/>
          </a:xfrm>
          <a:custGeom>
            <a:avLst/>
            <a:gdLst>
              <a:gd name="connsiteX0" fmla="*/ 186813 w 1759974"/>
              <a:gd name="connsiteY0" fmla="*/ 0 h 698091"/>
              <a:gd name="connsiteX1" fmla="*/ 1317523 w 1759974"/>
              <a:gd name="connsiteY1" fmla="*/ 334297 h 698091"/>
              <a:gd name="connsiteX2" fmla="*/ 0 w 1759974"/>
              <a:gd name="connsiteY2" fmla="*/ 471949 h 698091"/>
              <a:gd name="connsiteX3" fmla="*/ 1759974 w 1759974"/>
              <a:gd name="connsiteY3" fmla="*/ 698091 h 6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974" h="698091">
                <a:moveTo>
                  <a:pt x="186813" y="0"/>
                </a:moveTo>
                <a:lnTo>
                  <a:pt x="1317523" y="334297"/>
                </a:lnTo>
                <a:lnTo>
                  <a:pt x="0" y="471949"/>
                </a:lnTo>
                <a:lnTo>
                  <a:pt x="1759974" y="698091"/>
                </a:lnTo>
              </a:path>
            </a:pathLst>
          </a:custGeom>
          <a:noFill/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22FA779-B69F-FFBA-7CEF-92693F0131B4}"/>
              </a:ext>
            </a:extLst>
          </p:cNvPr>
          <p:cNvSpPr/>
          <p:nvPr/>
        </p:nvSpPr>
        <p:spPr>
          <a:xfrm>
            <a:off x="5989665" y="3957873"/>
            <a:ext cx="1661652" cy="110062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олілінія: фігура 14">
            <a:extLst>
              <a:ext uri="{FF2B5EF4-FFF2-40B4-BE49-F238E27FC236}">
                <a16:creationId xmlns="" xmlns:a16="http://schemas.microsoft.com/office/drawing/2014/main" id="{41ADBA75-EAFD-A2BE-4F80-8E8F25DAC60B}"/>
              </a:ext>
            </a:extLst>
          </p:cNvPr>
          <p:cNvSpPr/>
          <p:nvPr/>
        </p:nvSpPr>
        <p:spPr>
          <a:xfrm>
            <a:off x="6913900" y="1805059"/>
            <a:ext cx="1602658" cy="1671484"/>
          </a:xfrm>
          <a:custGeom>
            <a:avLst/>
            <a:gdLst>
              <a:gd name="connsiteX0" fmla="*/ 383458 w 1602658"/>
              <a:gd name="connsiteY0" fmla="*/ 0 h 1671484"/>
              <a:gd name="connsiteX1" fmla="*/ 0 w 1602658"/>
              <a:gd name="connsiteY1" fmla="*/ 658761 h 1671484"/>
              <a:gd name="connsiteX2" fmla="*/ 658762 w 1602658"/>
              <a:gd name="connsiteY2" fmla="*/ 1671484 h 1671484"/>
              <a:gd name="connsiteX3" fmla="*/ 1602658 w 1602658"/>
              <a:gd name="connsiteY3" fmla="*/ 344129 h 1671484"/>
              <a:gd name="connsiteX4" fmla="*/ 973394 w 1602658"/>
              <a:gd name="connsiteY4" fmla="*/ 658761 h 1671484"/>
              <a:gd name="connsiteX5" fmla="*/ 383458 w 1602658"/>
              <a:gd name="connsiteY5" fmla="*/ 0 h 16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658" h="1671484">
                <a:moveTo>
                  <a:pt x="383458" y="0"/>
                </a:moveTo>
                <a:lnTo>
                  <a:pt x="0" y="658761"/>
                </a:lnTo>
                <a:lnTo>
                  <a:pt x="658762" y="1671484"/>
                </a:lnTo>
                <a:lnTo>
                  <a:pt x="1602658" y="344129"/>
                </a:lnTo>
                <a:lnTo>
                  <a:pt x="973394" y="658761"/>
                </a:lnTo>
                <a:lnTo>
                  <a:pt x="383458" y="0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олілінія: фігура 16">
            <a:extLst>
              <a:ext uri="{FF2B5EF4-FFF2-40B4-BE49-F238E27FC236}">
                <a16:creationId xmlns="" xmlns:a16="http://schemas.microsoft.com/office/drawing/2014/main" id="{C9C15FDA-3EEF-42BA-04E7-D10E83ED3E9C}"/>
              </a:ext>
            </a:extLst>
          </p:cNvPr>
          <p:cNvSpPr/>
          <p:nvPr/>
        </p:nvSpPr>
        <p:spPr>
          <a:xfrm>
            <a:off x="8719712" y="3779131"/>
            <a:ext cx="2115437" cy="1575785"/>
          </a:xfrm>
          <a:custGeom>
            <a:avLst/>
            <a:gdLst>
              <a:gd name="connsiteX0" fmla="*/ 152499 w 1911215"/>
              <a:gd name="connsiteY0" fmla="*/ 1071952 h 1430335"/>
              <a:gd name="connsiteX1" fmla="*/ 260654 w 1911215"/>
              <a:gd name="connsiteY1" fmla="*/ 747487 h 1430335"/>
              <a:gd name="connsiteX2" fmla="*/ 545789 w 1911215"/>
              <a:gd name="connsiteY2" fmla="*/ 658997 h 1430335"/>
              <a:gd name="connsiteX3" fmla="*/ 762099 w 1911215"/>
              <a:gd name="connsiteY3" fmla="*/ 816313 h 1430335"/>
              <a:gd name="connsiteX4" fmla="*/ 958744 w 1911215"/>
              <a:gd name="connsiteY4" fmla="*/ 865474 h 1430335"/>
              <a:gd name="connsiteX5" fmla="*/ 998073 w 1911215"/>
              <a:gd name="connsiteY5" fmla="*/ 531178 h 1430335"/>
              <a:gd name="connsiteX6" fmla="*/ 1106228 w 1911215"/>
              <a:gd name="connsiteY6" fmla="*/ 157552 h 1430335"/>
              <a:gd name="connsiteX7" fmla="*/ 1273376 w 1911215"/>
              <a:gd name="connsiteY7" fmla="*/ 39565 h 1430335"/>
              <a:gd name="connsiteX8" fmla="*/ 1450357 w 1911215"/>
              <a:gd name="connsiteY8" fmla="*/ 236 h 1430335"/>
              <a:gd name="connsiteX9" fmla="*/ 1627338 w 1911215"/>
              <a:gd name="connsiteY9" fmla="*/ 29732 h 1430335"/>
              <a:gd name="connsiteX10" fmla="*/ 1833815 w 1911215"/>
              <a:gd name="connsiteY10" fmla="*/ 147719 h 1430335"/>
              <a:gd name="connsiteX11" fmla="*/ 1902641 w 1911215"/>
              <a:gd name="connsiteY11" fmla="*/ 560674 h 1430335"/>
              <a:gd name="connsiteX12" fmla="*/ 1656835 w 1911215"/>
              <a:gd name="connsiteY12" fmla="*/ 1003126 h 1430335"/>
              <a:gd name="connsiteX13" fmla="*/ 1155389 w 1911215"/>
              <a:gd name="connsiteY13" fmla="*/ 1130945 h 1430335"/>
              <a:gd name="connsiteX14" fmla="*/ 535957 w 1911215"/>
              <a:gd name="connsiteY14" fmla="*/ 1366919 h 1430335"/>
              <a:gd name="connsiteX15" fmla="*/ 14847 w 1911215"/>
              <a:gd name="connsiteY15" fmla="*/ 1406249 h 1430335"/>
              <a:gd name="connsiteX16" fmla="*/ 152499 w 1911215"/>
              <a:gd name="connsiteY16" fmla="*/ 1071952 h 143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1215" h="1430335">
                <a:moveTo>
                  <a:pt x="152499" y="1071952"/>
                </a:moveTo>
                <a:cubicBezTo>
                  <a:pt x="193467" y="962158"/>
                  <a:pt x="195106" y="816313"/>
                  <a:pt x="260654" y="747487"/>
                </a:cubicBezTo>
                <a:cubicBezTo>
                  <a:pt x="326202" y="678661"/>
                  <a:pt x="462215" y="647526"/>
                  <a:pt x="545789" y="658997"/>
                </a:cubicBezTo>
                <a:cubicBezTo>
                  <a:pt x="629363" y="670468"/>
                  <a:pt x="693273" y="781900"/>
                  <a:pt x="762099" y="816313"/>
                </a:cubicBezTo>
                <a:cubicBezTo>
                  <a:pt x="830925" y="850726"/>
                  <a:pt x="919415" y="912996"/>
                  <a:pt x="958744" y="865474"/>
                </a:cubicBezTo>
                <a:cubicBezTo>
                  <a:pt x="998073" y="817951"/>
                  <a:pt x="973492" y="649165"/>
                  <a:pt x="998073" y="531178"/>
                </a:cubicBezTo>
                <a:cubicBezTo>
                  <a:pt x="1022654" y="413191"/>
                  <a:pt x="1060344" y="239487"/>
                  <a:pt x="1106228" y="157552"/>
                </a:cubicBezTo>
                <a:cubicBezTo>
                  <a:pt x="1152112" y="75617"/>
                  <a:pt x="1216021" y="65784"/>
                  <a:pt x="1273376" y="39565"/>
                </a:cubicBezTo>
                <a:cubicBezTo>
                  <a:pt x="1330731" y="13346"/>
                  <a:pt x="1391363" y="1875"/>
                  <a:pt x="1450357" y="236"/>
                </a:cubicBezTo>
                <a:cubicBezTo>
                  <a:pt x="1509351" y="-1403"/>
                  <a:pt x="1563428" y="5152"/>
                  <a:pt x="1627338" y="29732"/>
                </a:cubicBezTo>
                <a:cubicBezTo>
                  <a:pt x="1691248" y="54312"/>
                  <a:pt x="1787931" y="59229"/>
                  <a:pt x="1833815" y="147719"/>
                </a:cubicBezTo>
                <a:cubicBezTo>
                  <a:pt x="1879699" y="236209"/>
                  <a:pt x="1932138" y="418106"/>
                  <a:pt x="1902641" y="560674"/>
                </a:cubicBezTo>
                <a:cubicBezTo>
                  <a:pt x="1873144" y="703242"/>
                  <a:pt x="1781377" y="908081"/>
                  <a:pt x="1656835" y="1003126"/>
                </a:cubicBezTo>
                <a:cubicBezTo>
                  <a:pt x="1532293" y="1098171"/>
                  <a:pt x="1342202" y="1070313"/>
                  <a:pt x="1155389" y="1130945"/>
                </a:cubicBezTo>
                <a:cubicBezTo>
                  <a:pt x="968576" y="1191577"/>
                  <a:pt x="726047" y="1321035"/>
                  <a:pt x="535957" y="1366919"/>
                </a:cubicBezTo>
                <a:cubicBezTo>
                  <a:pt x="345867" y="1412803"/>
                  <a:pt x="78757" y="1460326"/>
                  <a:pt x="14847" y="1406249"/>
                </a:cubicBezTo>
                <a:cubicBezTo>
                  <a:pt x="-49063" y="1352172"/>
                  <a:pt x="111531" y="1181746"/>
                  <a:pt x="152499" y="1071952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Полілінія: фігура 17">
            <a:extLst>
              <a:ext uri="{FF2B5EF4-FFF2-40B4-BE49-F238E27FC236}">
                <a16:creationId xmlns="" xmlns:a16="http://schemas.microsoft.com/office/drawing/2014/main" id="{F1238B6C-9610-97B5-8962-59A389DBE190}"/>
              </a:ext>
            </a:extLst>
          </p:cNvPr>
          <p:cNvSpPr/>
          <p:nvPr/>
        </p:nvSpPr>
        <p:spPr>
          <a:xfrm>
            <a:off x="9958672" y="1981695"/>
            <a:ext cx="1924473" cy="1209368"/>
          </a:xfrm>
          <a:custGeom>
            <a:avLst/>
            <a:gdLst>
              <a:gd name="connsiteX0" fmla="*/ 196754 w 1924473"/>
              <a:gd name="connsiteY0" fmla="*/ 1209368 h 1209368"/>
              <a:gd name="connsiteX1" fmla="*/ 109 w 1924473"/>
              <a:gd name="connsiteY1" fmla="*/ 835742 h 1209368"/>
              <a:gd name="connsiteX2" fmla="*/ 177089 w 1924473"/>
              <a:gd name="connsiteY2" fmla="*/ 373626 h 1209368"/>
              <a:gd name="connsiteX3" fmla="*/ 658870 w 1924473"/>
              <a:gd name="connsiteY3" fmla="*/ 294968 h 1209368"/>
              <a:gd name="connsiteX4" fmla="*/ 1209476 w 1924473"/>
              <a:gd name="connsiteY4" fmla="*/ 550607 h 1209368"/>
              <a:gd name="connsiteX5" fmla="*/ 1583102 w 1924473"/>
              <a:gd name="connsiteY5" fmla="*/ 560439 h 1209368"/>
              <a:gd name="connsiteX6" fmla="*/ 1887902 w 1924473"/>
              <a:gd name="connsiteY6" fmla="*/ 285136 h 1209368"/>
              <a:gd name="connsiteX7" fmla="*/ 1907567 w 1924473"/>
              <a:gd name="connsiteY7" fmla="*/ 0 h 12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4473" h="1209368">
                <a:moveTo>
                  <a:pt x="196754" y="1209368"/>
                </a:moveTo>
                <a:cubicBezTo>
                  <a:pt x="100070" y="1092200"/>
                  <a:pt x="3386" y="975032"/>
                  <a:pt x="109" y="835742"/>
                </a:cubicBezTo>
                <a:cubicBezTo>
                  <a:pt x="-3168" y="696452"/>
                  <a:pt x="67296" y="463755"/>
                  <a:pt x="177089" y="373626"/>
                </a:cubicBezTo>
                <a:cubicBezTo>
                  <a:pt x="286882" y="283497"/>
                  <a:pt x="486805" y="265471"/>
                  <a:pt x="658870" y="294968"/>
                </a:cubicBezTo>
                <a:cubicBezTo>
                  <a:pt x="830935" y="324465"/>
                  <a:pt x="1055437" y="506362"/>
                  <a:pt x="1209476" y="550607"/>
                </a:cubicBezTo>
                <a:cubicBezTo>
                  <a:pt x="1363515" y="594852"/>
                  <a:pt x="1470031" y="604684"/>
                  <a:pt x="1583102" y="560439"/>
                </a:cubicBezTo>
                <a:cubicBezTo>
                  <a:pt x="1696173" y="516194"/>
                  <a:pt x="1833825" y="378542"/>
                  <a:pt x="1887902" y="285136"/>
                </a:cubicBezTo>
                <a:cubicBezTo>
                  <a:pt x="1941980" y="191729"/>
                  <a:pt x="1924773" y="95864"/>
                  <a:pt x="1907567" y="0"/>
                </a:cubicBezTo>
              </a:path>
            </a:pathLst>
          </a:cu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37BF7D41-705B-D12D-0F5B-08CDE379C8CC}"/>
              </a:ext>
            </a:extLst>
          </p:cNvPr>
          <p:cNvSpPr/>
          <p:nvPr/>
        </p:nvSpPr>
        <p:spPr>
          <a:xfrm>
            <a:off x="3280991" y="5354916"/>
            <a:ext cx="648929" cy="635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390E2D26-9B8D-A60F-DAF7-71755A04A1CF}"/>
              </a:ext>
            </a:extLst>
          </p:cNvPr>
          <p:cNvSpPr/>
          <p:nvPr/>
        </p:nvSpPr>
        <p:spPr>
          <a:xfrm>
            <a:off x="4816842" y="3307349"/>
            <a:ext cx="648929" cy="635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3A55EE8D-A59C-32D4-A61B-82BD29321030}"/>
              </a:ext>
            </a:extLst>
          </p:cNvPr>
          <p:cNvSpPr/>
          <p:nvPr/>
        </p:nvSpPr>
        <p:spPr>
          <a:xfrm>
            <a:off x="6548387" y="5248307"/>
            <a:ext cx="648929" cy="635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591EC938-C40A-7873-3C90-00058D01275C}"/>
              </a:ext>
            </a:extLst>
          </p:cNvPr>
          <p:cNvSpPr/>
          <p:nvPr/>
        </p:nvSpPr>
        <p:spPr>
          <a:xfrm>
            <a:off x="7910019" y="3158839"/>
            <a:ext cx="648929" cy="635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7A56682-15D8-DC5E-E28B-E45DA8744E4B}"/>
              </a:ext>
            </a:extLst>
          </p:cNvPr>
          <p:cNvSpPr/>
          <p:nvPr/>
        </p:nvSpPr>
        <p:spPr>
          <a:xfrm>
            <a:off x="9746432" y="5241143"/>
            <a:ext cx="648929" cy="635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65705597-CFB9-A0C4-1997-381A6BA5F3B7}"/>
              </a:ext>
            </a:extLst>
          </p:cNvPr>
          <p:cNvSpPr/>
          <p:nvPr/>
        </p:nvSpPr>
        <p:spPr>
          <a:xfrm>
            <a:off x="10956933" y="3108014"/>
            <a:ext cx="648929" cy="63540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438FF93B-F1BB-F871-85A3-1A5CF279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73" y="4770420"/>
            <a:ext cx="788746" cy="7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BB04A6A2-37ED-BBD0-1FE9-1F82746D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40" y="4667609"/>
            <a:ext cx="788746" cy="7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4DB982AF-0FC6-D15C-2C94-0E4B3150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72" y="2592261"/>
            <a:ext cx="788746" cy="7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4EFC238A-A7FF-EF3A-E249-4F4AB95A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896" y="4648093"/>
            <a:ext cx="788746" cy="7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45161" y="494529"/>
            <a:ext cx="8732066" cy="73211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Замкнені і незамкнені лінії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6" y="1460337"/>
            <a:ext cx="1858881" cy="41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0A01838-7083-DB7B-CA58-B78D939F559E}"/>
              </a:ext>
            </a:extLst>
          </p:cNvPr>
          <p:cNvSpPr txBox="1"/>
          <p:nvPr/>
        </p:nvSpPr>
        <p:spPr>
          <a:xfrm>
            <a:off x="2839495" y="1260282"/>
            <a:ext cx="6743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Домалюй малюнок так, щоб кожна лінія стала </a:t>
            </a:r>
            <a:r>
              <a:rPr lang="uk-UA" sz="2000" b="1" dirty="0" smtClean="0">
                <a:solidFill>
                  <a:srgbClr val="7030A0"/>
                </a:solidFill>
              </a:rPr>
              <a:t>замкненою. Почни з ламаних, потім криві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45161" y="494529"/>
            <a:ext cx="8732066" cy="73211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677"/>
            <a:ext cx="1054100" cy="12883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 №37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2 Числа 1_10\№038 Доба. Замкнені і незамкнені лінії\2023-11-13_1947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15513" r="6955" b="730"/>
          <a:stretch/>
        </p:blipFill>
        <p:spPr bwMode="auto">
          <a:xfrm>
            <a:off x="3282346" y="1860447"/>
            <a:ext cx="6743398" cy="38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5138057" y="2122714"/>
            <a:ext cx="664029" cy="3254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273143" y="2198914"/>
            <a:ext cx="413657" cy="2389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839200" y="3297297"/>
            <a:ext cx="413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151914" y="2318388"/>
            <a:ext cx="413657" cy="2397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388429" y="3514470"/>
            <a:ext cx="413657" cy="271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553200" y="3113314"/>
            <a:ext cx="413657" cy="974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508671" y="4778291"/>
            <a:ext cx="206828" cy="2073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701143" y="3308720"/>
            <a:ext cx="119743" cy="3408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12771" y="4870551"/>
            <a:ext cx="283029" cy="387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4931228" y="4680858"/>
            <a:ext cx="413657" cy="189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015251" y="4506686"/>
            <a:ext cx="413657" cy="2690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Дуга 49"/>
          <p:cNvSpPr/>
          <p:nvPr/>
        </p:nvSpPr>
        <p:spPr>
          <a:xfrm rot="15831970">
            <a:off x="4136617" y="1888010"/>
            <a:ext cx="294055" cy="633529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093597">
            <a:off x="7682819" y="3615992"/>
            <a:ext cx="577397" cy="633529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3087617">
            <a:off x="7493534" y="5100302"/>
            <a:ext cx="473860" cy="700818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17779717">
            <a:off x="7221999" y="4699727"/>
            <a:ext cx="376942" cy="633346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6" y="1460337"/>
            <a:ext cx="1858881" cy="41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0A01838-7083-DB7B-CA58-B78D939F559E}"/>
              </a:ext>
            </a:extLst>
          </p:cNvPr>
          <p:cNvSpPr txBox="1"/>
          <p:nvPr/>
        </p:nvSpPr>
        <p:spPr>
          <a:xfrm>
            <a:off x="2934002" y="1612737"/>
            <a:ext cx="307491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, скільки олівців на малюнку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45161" y="494529"/>
            <a:ext cx="8732066" cy="73211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677"/>
            <a:ext cx="1458686" cy="12883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 </a:t>
            </a:r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31-32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1 клас\2 Матем\1 УРОКИ Листопад\2 Числа 1_10\№038 Доба. Замкнені і незамкнені лінії\2023-11-14_102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2" y="1466712"/>
            <a:ext cx="2720068" cy="21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A01838-7083-DB7B-CA58-B78D939F559E}"/>
              </a:ext>
            </a:extLst>
          </p:cNvPr>
          <p:cNvSpPr txBox="1"/>
          <p:nvPr/>
        </p:nvSpPr>
        <p:spPr>
          <a:xfrm>
            <a:off x="2934002" y="2787776"/>
            <a:ext cx="307491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пропущені числа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934002" y="4394917"/>
            <a:ext cx="6890327" cy="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34002" y="4226355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575929" y="4226354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173827" y="4226354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48634" y="4226354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346532" y="4226354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91164" y="4226354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489062" y="4226354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063869" y="4226354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661767" y="4226354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8223483" y="4226354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8774163" y="4226355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76984" y="4563481"/>
            <a:ext cx="725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0   </a:t>
            </a:r>
            <a:r>
              <a:rPr lang="uk-UA" sz="3600" b="1" dirty="0" smtClean="0">
                <a:solidFill>
                  <a:srgbClr val="7030A0"/>
                </a:solidFill>
              </a:rPr>
              <a:t>1    2    </a:t>
            </a:r>
            <a:r>
              <a:rPr lang="uk-UA" sz="3600" b="1" dirty="0">
                <a:solidFill>
                  <a:srgbClr val="7030A0"/>
                </a:solidFill>
              </a:rPr>
              <a:t>3 </a:t>
            </a:r>
            <a:r>
              <a:rPr lang="uk-UA" sz="3600" b="1" dirty="0" smtClean="0">
                <a:solidFill>
                  <a:srgbClr val="7030A0"/>
                </a:solidFill>
              </a:rPr>
              <a:t>             6                   10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200" y="2993571"/>
            <a:ext cx="522514" cy="52143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232585" y="410525"/>
            <a:ext cx="8732066" cy="6889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чисел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88" y="1378994"/>
            <a:ext cx="2326515" cy="51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435273" y="1163683"/>
            <a:ext cx="3574798" cy="9154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числа </a:t>
            </a:r>
            <a:r>
              <a:rPr lang="ru-RU" dirty="0" err="1">
                <a:solidFill>
                  <a:srgbClr val="7030A0"/>
                </a:solidFill>
              </a:rPr>
              <a:t>пропущені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віконечках</a:t>
            </a:r>
            <a:r>
              <a:rPr lang="ru-RU" dirty="0">
                <a:solidFill>
                  <a:srgbClr val="7030A0"/>
                </a:solidFill>
              </a:rPr>
              <a:t>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02509"/>
              </p:ext>
            </p:extLst>
          </p:nvPr>
        </p:nvGraphicFramePr>
        <p:xfrm>
          <a:off x="5200073" y="2515630"/>
          <a:ext cx="2235200" cy="42193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7600">
                  <a:extLst>
                    <a:ext uri="{9D8B030D-6E8A-4147-A177-3AD203B41FA5}">
                      <a16:colId xmlns="" xmlns:a16="http://schemas.microsoft.com/office/drawing/2014/main" val="1077791993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507383524"/>
                    </a:ext>
                  </a:extLst>
                </a:gridCol>
              </a:tblGrid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8212995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42561148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587193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6053945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253340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85686631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6308596"/>
                  </a:ext>
                </a:extLst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5200073" y="1839706"/>
            <a:ext cx="2235200" cy="675924"/>
          </a:xfrm>
          <a:prstGeom prst="triangl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53368"/>
              </p:ext>
            </p:extLst>
          </p:nvPr>
        </p:nvGraphicFramePr>
        <p:xfrm>
          <a:off x="8797637" y="3721158"/>
          <a:ext cx="2235200" cy="30138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17600">
                  <a:extLst>
                    <a:ext uri="{9D8B030D-6E8A-4147-A177-3AD203B41FA5}">
                      <a16:colId xmlns="" xmlns:a16="http://schemas.microsoft.com/office/drawing/2014/main" val="1077791993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507383524"/>
                    </a:ext>
                  </a:extLst>
                </a:gridCol>
              </a:tblGrid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1</a:t>
                      </a:r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212995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2561148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587193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4</a:t>
                      </a:r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053945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2533409"/>
                  </a:ext>
                </a:extLst>
              </a:tr>
            </a:tbl>
          </a:graphicData>
        </a:graphic>
      </p:graphicFrame>
      <p:sp>
        <p:nvSpPr>
          <p:cNvPr id="27" name="Равнобедренный треугольник 26"/>
          <p:cNvSpPr/>
          <p:nvPr/>
        </p:nvSpPr>
        <p:spPr>
          <a:xfrm>
            <a:off x="8797637" y="3045234"/>
            <a:ext cx="2235200" cy="675924"/>
          </a:xfrm>
          <a:prstGeom prst="triangle">
            <a:avLst/>
          </a:prstGeom>
          <a:solidFill>
            <a:schemeClr val="accent5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7673" y="2515630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7672" y="3136383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7670" y="3732533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17670" y="4317308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17669" y="4922970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17668" y="5543723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24183" y="6124782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31778" y="3721158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89999" y="4335208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903853" y="4949258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031778" y="5523253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03853" y="6150203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4795" y="3090808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6</a:t>
            </a:r>
            <a:endParaRPr lang="uk-UA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33385" y="4315062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4</a:t>
            </a:r>
            <a:endParaRPr lang="uk-UA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84794" y="5534033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83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6" grpId="0"/>
      <p:bldP spid="39" grpId="0"/>
      <p:bldP spid="40" grpId="0"/>
      <p:bldP spid="59" grpId="0"/>
      <p:bldP spid="60" grpId="0"/>
      <p:bldP spid="61" grpId="0"/>
      <p:bldP spid="62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88" y="1378994"/>
            <a:ext cx="2326515" cy="51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16788"/>
              </p:ext>
            </p:extLst>
          </p:nvPr>
        </p:nvGraphicFramePr>
        <p:xfrm>
          <a:off x="5017920" y="2905526"/>
          <a:ext cx="2235200" cy="36165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7600">
                  <a:extLst>
                    <a:ext uri="{9D8B030D-6E8A-4147-A177-3AD203B41FA5}">
                      <a16:colId xmlns="" xmlns:a16="http://schemas.microsoft.com/office/drawing/2014/main" val="1077791993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507383524"/>
                    </a:ext>
                  </a:extLst>
                </a:gridCol>
              </a:tblGrid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8212995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42561148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587193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6053945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253340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85686631"/>
                  </a:ext>
                </a:extLst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5017920" y="2229602"/>
            <a:ext cx="2235200" cy="675924"/>
          </a:xfrm>
          <a:prstGeom prst="triangl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74235"/>
              </p:ext>
            </p:extLst>
          </p:nvPr>
        </p:nvGraphicFramePr>
        <p:xfrm>
          <a:off x="8520546" y="4111054"/>
          <a:ext cx="2235200" cy="24110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17600">
                  <a:extLst>
                    <a:ext uri="{9D8B030D-6E8A-4147-A177-3AD203B41FA5}">
                      <a16:colId xmlns="" xmlns:a16="http://schemas.microsoft.com/office/drawing/2014/main" val="1077791993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507383524"/>
                    </a:ext>
                  </a:extLst>
                </a:gridCol>
              </a:tblGrid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2561148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5871939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/>
                        <a:t>2</a:t>
                      </a:r>
                      <a:endParaRPr lang="uk-U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053945"/>
                  </a:ext>
                </a:extLst>
              </a:tr>
              <a:tr h="602764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2533409"/>
                  </a:ext>
                </a:extLst>
              </a:tr>
            </a:tbl>
          </a:graphicData>
        </a:graphic>
      </p:graphicFrame>
      <p:sp>
        <p:nvSpPr>
          <p:cNvPr id="27" name="Равнобедренный треугольник 26"/>
          <p:cNvSpPr/>
          <p:nvPr/>
        </p:nvSpPr>
        <p:spPr>
          <a:xfrm>
            <a:off x="8520546" y="3435130"/>
            <a:ext cx="2235200" cy="675924"/>
          </a:xfrm>
          <a:prstGeom prst="triangle">
            <a:avLst/>
          </a:prstGeom>
          <a:solidFill>
            <a:schemeClr val="accent5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471" y="2928719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2324" y="3505463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2470" y="4097820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2323" y="4731807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2472" y="5306174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3520" y="5914142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8146" y="4090237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46357" y="4695829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46357" y="5306173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46357" y="5914142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32585" y="410525"/>
            <a:ext cx="8732066" cy="6889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чисел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5273" y="1163683"/>
            <a:ext cx="3574798" cy="9154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числа </a:t>
            </a:r>
            <a:r>
              <a:rPr lang="ru-RU" dirty="0" err="1">
                <a:solidFill>
                  <a:srgbClr val="7030A0"/>
                </a:solidFill>
              </a:rPr>
              <a:t>пропущені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віконечках</a:t>
            </a:r>
            <a:r>
              <a:rPr lang="ru-RU" dirty="0">
                <a:solidFill>
                  <a:srgbClr val="7030A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89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Симпатичный маленький мальчик стоит в замешательстве, думает и понимает.  векторная иллюстрация | Премиум векторы">
            <a:extLst>
              <a:ext uri="{FF2B5EF4-FFF2-40B4-BE49-F238E27FC236}">
                <a16:creationId xmlns="" xmlns:a16="http://schemas.microsoft.com/office/drawing/2014/main" id="{36C1B39B-559D-57B3-EFEB-29E28CD5E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9" r="32013"/>
          <a:stretch/>
        </p:blipFill>
        <p:spPr bwMode="auto">
          <a:xfrm flipH="1">
            <a:off x="9116076" y="2400494"/>
            <a:ext cx="1439440" cy="39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импатичный маленький мальчик стоит в замешательстве, думает и понимает.  векторная иллюстрация | Премиум векторы">
            <a:extLst>
              <a:ext uri="{FF2B5EF4-FFF2-40B4-BE49-F238E27FC236}">
                <a16:creationId xmlns="" xmlns:a16="http://schemas.microsoft.com/office/drawing/2014/main" id="{3CDA6204-D319-DA17-2A48-A94571C60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/>
          <a:stretch/>
        </p:blipFill>
        <p:spPr bwMode="auto">
          <a:xfrm>
            <a:off x="440813" y="2619056"/>
            <a:ext cx="1840788" cy="39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1">
            <a:extLst>
              <a:ext uri="{FF2B5EF4-FFF2-40B4-BE49-F238E27FC236}">
                <a16:creationId xmlns="" xmlns:a16="http://schemas.microsoft.com/office/drawing/2014/main" id="{BFE81CAB-714A-3D80-0DD1-93F75E1BECD1}"/>
              </a:ext>
            </a:extLst>
          </p:cNvPr>
          <p:cNvSpPr/>
          <p:nvPr/>
        </p:nvSpPr>
        <p:spPr>
          <a:xfrm>
            <a:off x="1361207" y="515222"/>
            <a:ext cx="9462887" cy="5931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Логічне завдання. Ознайомлення з кругами Ейлера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ая прямоугольная выноска 14">
            <a:extLst>
              <a:ext uri="{FF2B5EF4-FFF2-40B4-BE49-F238E27FC236}">
                <a16:creationId xmlns="" xmlns:a16="http://schemas.microsoft.com/office/drawing/2014/main" id="{4BA0B025-BF33-DD52-A7B1-F7C9A3A3A98C}"/>
              </a:ext>
            </a:extLst>
          </p:cNvPr>
          <p:cNvSpPr/>
          <p:nvPr/>
        </p:nvSpPr>
        <p:spPr>
          <a:xfrm>
            <a:off x="2864349" y="1301204"/>
            <a:ext cx="6567809" cy="952140"/>
          </a:xfrm>
          <a:prstGeom prst="wedgeRoundRectCallout">
            <a:avLst>
              <a:gd name="adj1" fmla="val 44325"/>
              <a:gd name="adj2" fmla="val 75506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Що спільного мають фігури у колі ліворуч?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Що спільного мають фігури у колі праворуч?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Чому три фігури опинилися в обох колах?</a:t>
            </a:r>
          </a:p>
        </p:txBody>
      </p:sp>
      <p:pic>
        <p:nvPicPr>
          <p:cNvPr id="18" name="Picture 2" descr="Картинки по запросу &quot;клипарт лампочка&quot;">
            <a:extLst>
              <a:ext uri="{FF2B5EF4-FFF2-40B4-BE49-F238E27FC236}">
                <a16:creationId xmlns="" xmlns:a16="http://schemas.microsoft.com/office/drawing/2014/main" id="{24A8D6E4-E519-FFF0-7791-B50C1E712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8279" y="1015431"/>
            <a:ext cx="2223721" cy="27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C7C3DA17-BF93-9C38-5FDB-C2AAE17B957B}"/>
              </a:ext>
            </a:extLst>
          </p:cNvPr>
          <p:cNvSpPr/>
          <p:nvPr/>
        </p:nvSpPr>
        <p:spPr>
          <a:xfrm>
            <a:off x="2830288" y="2595519"/>
            <a:ext cx="3317966" cy="305235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2E2804D2-CDA5-88C2-7A25-86C0F4F71DC7}"/>
              </a:ext>
            </a:extLst>
          </p:cNvPr>
          <p:cNvSpPr/>
          <p:nvPr/>
        </p:nvSpPr>
        <p:spPr>
          <a:xfrm>
            <a:off x="4903959" y="2595519"/>
            <a:ext cx="3317966" cy="305235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олілінія: фігура 13">
            <a:extLst>
              <a:ext uri="{FF2B5EF4-FFF2-40B4-BE49-F238E27FC236}">
                <a16:creationId xmlns="" xmlns:a16="http://schemas.microsoft.com/office/drawing/2014/main" id="{C1F98713-39D8-55C6-6A62-314D97C199A7}"/>
              </a:ext>
            </a:extLst>
          </p:cNvPr>
          <p:cNvSpPr/>
          <p:nvPr/>
        </p:nvSpPr>
        <p:spPr>
          <a:xfrm flipH="1">
            <a:off x="3479106" y="4780685"/>
            <a:ext cx="1604810" cy="669705"/>
          </a:xfrm>
          <a:custGeom>
            <a:avLst/>
            <a:gdLst>
              <a:gd name="connsiteX0" fmla="*/ 152499 w 1911215"/>
              <a:gd name="connsiteY0" fmla="*/ 1071952 h 1430335"/>
              <a:gd name="connsiteX1" fmla="*/ 260654 w 1911215"/>
              <a:gd name="connsiteY1" fmla="*/ 747487 h 1430335"/>
              <a:gd name="connsiteX2" fmla="*/ 545789 w 1911215"/>
              <a:gd name="connsiteY2" fmla="*/ 658997 h 1430335"/>
              <a:gd name="connsiteX3" fmla="*/ 762099 w 1911215"/>
              <a:gd name="connsiteY3" fmla="*/ 816313 h 1430335"/>
              <a:gd name="connsiteX4" fmla="*/ 958744 w 1911215"/>
              <a:gd name="connsiteY4" fmla="*/ 865474 h 1430335"/>
              <a:gd name="connsiteX5" fmla="*/ 998073 w 1911215"/>
              <a:gd name="connsiteY5" fmla="*/ 531178 h 1430335"/>
              <a:gd name="connsiteX6" fmla="*/ 1106228 w 1911215"/>
              <a:gd name="connsiteY6" fmla="*/ 157552 h 1430335"/>
              <a:gd name="connsiteX7" fmla="*/ 1273376 w 1911215"/>
              <a:gd name="connsiteY7" fmla="*/ 39565 h 1430335"/>
              <a:gd name="connsiteX8" fmla="*/ 1450357 w 1911215"/>
              <a:gd name="connsiteY8" fmla="*/ 236 h 1430335"/>
              <a:gd name="connsiteX9" fmla="*/ 1627338 w 1911215"/>
              <a:gd name="connsiteY9" fmla="*/ 29732 h 1430335"/>
              <a:gd name="connsiteX10" fmla="*/ 1833815 w 1911215"/>
              <a:gd name="connsiteY10" fmla="*/ 147719 h 1430335"/>
              <a:gd name="connsiteX11" fmla="*/ 1902641 w 1911215"/>
              <a:gd name="connsiteY11" fmla="*/ 560674 h 1430335"/>
              <a:gd name="connsiteX12" fmla="*/ 1656835 w 1911215"/>
              <a:gd name="connsiteY12" fmla="*/ 1003126 h 1430335"/>
              <a:gd name="connsiteX13" fmla="*/ 1155389 w 1911215"/>
              <a:gd name="connsiteY13" fmla="*/ 1130945 h 1430335"/>
              <a:gd name="connsiteX14" fmla="*/ 535957 w 1911215"/>
              <a:gd name="connsiteY14" fmla="*/ 1366919 h 1430335"/>
              <a:gd name="connsiteX15" fmla="*/ 14847 w 1911215"/>
              <a:gd name="connsiteY15" fmla="*/ 1406249 h 1430335"/>
              <a:gd name="connsiteX16" fmla="*/ 152499 w 1911215"/>
              <a:gd name="connsiteY16" fmla="*/ 1071952 h 143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1215" h="1430335">
                <a:moveTo>
                  <a:pt x="152499" y="1071952"/>
                </a:moveTo>
                <a:cubicBezTo>
                  <a:pt x="193467" y="962158"/>
                  <a:pt x="195106" y="816313"/>
                  <a:pt x="260654" y="747487"/>
                </a:cubicBezTo>
                <a:cubicBezTo>
                  <a:pt x="326202" y="678661"/>
                  <a:pt x="462215" y="647526"/>
                  <a:pt x="545789" y="658997"/>
                </a:cubicBezTo>
                <a:cubicBezTo>
                  <a:pt x="629363" y="670468"/>
                  <a:pt x="693273" y="781900"/>
                  <a:pt x="762099" y="816313"/>
                </a:cubicBezTo>
                <a:cubicBezTo>
                  <a:pt x="830925" y="850726"/>
                  <a:pt x="919415" y="912996"/>
                  <a:pt x="958744" y="865474"/>
                </a:cubicBezTo>
                <a:cubicBezTo>
                  <a:pt x="998073" y="817951"/>
                  <a:pt x="973492" y="649165"/>
                  <a:pt x="998073" y="531178"/>
                </a:cubicBezTo>
                <a:cubicBezTo>
                  <a:pt x="1022654" y="413191"/>
                  <a:pt x="1060344" y="239487"/>
                  <a:pt x="1106228" y="157552"/>
                </a:cubicBezTo>
                <a:cubicBezTo>
                  <a:pt x="1152112" y="75617"/>
                  <a:pt x="1216021" y="65784"/>
                  <a:pt x="1273376" y="39565"/>
                </a:cubicBezTo>
                <a:cubicBezTo>
                  <a:pt x="1330731" y="13346"/>
                  <a:pt x="1391363" y="1875"/>
                  <a:pt x="1450357" y="236"/>
                </a:cubicBezTo>
                <a:cubicBezTo>
                  <a:pt x="1509351" y="-1403"/>
                  <a:pt x="1563428" y="5152"/>
                  <a:pt x="1627338" y="29732"/>
                </a:cubicBezTo>
                <a:cubicBezTo>
                  <a:pt x="1691248" y="54312"/>
                  <a:pt x="1787931" y="59229"/>
                  <a:pt x="1833815" y="147719"/>
                </a:cubicBezTo>
                <a:cubicBezTo>
                  <a:pt x="1879699" y="236209"/>
                  <a:pt x="1932138" y="418106"/>
                  <a:pt x="1902641" y="560674"/>
                </a:cubicBezTo>
                <a:cubicBezTo>
                  <a:pt x="1873144" y="703242"/>
                  <a:pt x="1781377" y="908081"/>
                  <a:pt x="1656835" y="1003126"/>
                </a:cubicBezTo>
                <a:cubicBezTo>
                  <a:pt x="1532293" y="1098171"/>
                  <a:pt x="1342202" y="1070313"/>
                  <a:pt x="1155389" y="1130945"/>
                </a:cubicBezTo>
                <a:cubicBezTo>
                  <a:pt x="968576" y="1191577"/>
                  <a:pt x="726047" y="1321035"/>
                  <a:pt x="535957" y="1366919"/>
                </a:cubicBezTo>
                <a:cubicBezTo>
                  <a:pt x="345867" y="1412803"/>
                  <a:pt x="78757" y="1460326"/>
                  <a:pt x="14847" y="1406249"/>
                </a:cubicBezTo>
                <a:cubicBezTo>
                  <a:pt x="-49063" y="1352172"/>
                  <a:pt x="111531" y="1181746"/>
                  <a:pt x="152499" y="1071952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Полілінія: фігура 14">
            <a:extLst>
              <a:ext uri="{FF2B5EF4-FFF2-40B4-BE49-F238E27FC236}">
                <a16:creationId xmlns="" xmlns:a16="http://schemas.microsoft.com/office/drawing/2014/main" id="{B0B9CD9B-7EF3-D31F-5948-DCD1F8ED08D7}"/>
              </a:ext>
            </a:extLst>
          </p:cNvPr>
          <p:cNvSpPr/>
          <p:nvPr/>
        </p:nvSpPr>
        <p:spPr>
          <a:xfrm rot="6568266" flipH="1">
            <a:off x="3736969" y="3445092"/>
            <a:ext cx="809726" cy="845925"/>
          </a:xfrm>
          <a:custGeom>
            <a:avLst/>
            <a:gdLst>
              <a:gd name="connsiteX0" fmla="*/ 152499 w 1911215"/>
              <a:gd name="connsiteY0" fmla="*/ 1071952 h 1430335"/>
              <a:gd name="connsiteX1" fmla="*/ 260654 w 1911215"/>
              <a:gd name="connsiteY1" fmla="*/ 747487 h 1430335"/>
              <a:gd name="connsiteX2" fmla="*/ 545789 w 1911215"/>
              <a:gd name="connsiteY2" fmla="*/ 658997 h 1430335"/>
              <a:gd name="connsiteX3" fmla="*/ 762099 w 1911215"/>
              <a:gd name="connsiteY3" fmla="*/ 816313 h 1430335"/>
              <a:gd name="connsiteX4" fmla="*/ 958744 w 1911215"/>
              <a:gd name="connsiteY4" fmla="*/ 865474 h 1430335"/>
              <a:gd name="connsiteX5" fmla="*/ 998073 w 1911215"/>
              <a:gd name="connsiteY5" fmla="*/ 531178 h 1430335"/>
              <a:gd name="connsiteX6" fmla="*/ 1106228 w 1911215"/>
              <a:gd name="connsiteY6" fmla="*/ 157552 h 1430335"/>
              <a:gd name="connsiteX7" fmla="*/ 1273376 w 1911215"/>
              <a:gd name="connsiteY7" fmla="*/ 39565 h 1430335"/>
              <a:gd name="connsiteX8" fmla="*/ 1450357 w 1911215"/>
              <a:gd name="connsiteY8" fmla="*/ 236 h 1430335"/>
              <a:gd name="connsiteX9" fmla="*/ 1627338 w 1911215"/>
              <a:gd name="connsiteY9" fmla="*/ 29732 h 1430335"/>
              <a:gd name="connsiteX10" fmla="*/ 1833815 w 1911215"/>
              <a:gd name="connsiteY10" fmla="*/ 147719 h 1430335"/>
              <a:gd name="connsiteX11" fmla="*/ 1902641 w 1911215"/>
              <a:gd name="connsiteY11" fmla="*/ 560674 h 1430335"/>
              <a:gd name="connsiteX12" fmla="*/ 1656835 w 1911215"/>
              <a:gd name="connsiteY12" fmla="*/ 1003126 h 1430335"/>
              <a:gd name="connsiteX13" fmla="*/ 1155389 w 1911215"/>
              <a:gd name="connsiteY13" fmla="*/ 1130945 h 1430335"/>
              <a:gd name="connsiteX14" fmla="*/ 535957 w 1911215"/>
              <a:gd name="connsiteY14" fmla="*/ 1366919 h 1430335"/>
              <a:gd name="connsiteX15" fmla="*/ 14847 w 1911215"/>
              <a:gd name="connsiteY15" fmla="*/ 1406249 h 1430335"/>
              <a:gd name="connsiteX16" fmla="*/ 152499 w 1911215"/>
              <a:gd name="connsiteY16" fmla="*/ 1071952 h 143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1215" h="1430335">
                <a:moveTo>
                  <a:pt x="152499" y="1071952"/>
                </a:moveTo>
                <a:cubicBezTo>
                  <a:pt x="193467" y="962158"/>
                  <a:pt x="195106" y="816313"/>
                  <a:pt x="260654" y="747487"/>
                </a:cubicBezTo>
                <a:cubicBezTo>
                  <a:pt x="326202" y="678661"/>
                  <a:pt x="462215" y="647526"/>
                  <a:pt x="545789" y="658997"/>
                </a:cubicBezTo>
                <a:cubicBezTo>
                  <a:pt x="629363" y="670468"/>
                  <a:pt x="693273" y="781900"/>
                  <a:pt x="762099" y="816313"/>
                </a:cubicBezTo>
                <a:cubicBezTo>
                  <a:pt x="830925" y="850726"/>
                  <a:pt x="919415" y="912996"/>
                  <a:pt x="958744" y="865474"/>
                </a:cubicBezTo>
                <a:cubicBezTo>
                  <a:pt x="998073" y="817951"/>
                  <a:pt x="973492" y="649165"/>
                  <a:pt x="998073" y="531178"/>
                </a:cubicBezTo>
                <a:cubicBezTo>
                  <a:pt x="1022654" y="413191"/>
                  <a:pt x="1060344" y="239487"/>
                  <a:pt x="1106228" y="157552"/>
                </a:cubicBezTo>
                <a:cubicBezTo>
                  <a:pt x="1152112" y="75617"/>
                  <a:pt x="1216021" y="65784"/>
                  <a:pt x="1273376" y="39565"/>
                </a:cubicBezTo>
                <a:cubicBezTo>
                  <a:pt x="1330731" y="13346"/>
                  <a:pt x="1391363" y="1875"/>
                  <a:pt x="1450357" y="236"/>
                </a:cubicBezTo>
                <a:cubicBezTo>
                  <a:pt x="1509351" y="-1403"/>
                  <a:pt x="1563428" y="5152"/>
                  <a:pt x="1627338" y="29732"/>
                </a:cubicBezTo>
                <a:cubicBezTo>
                  <a:pt x="1691248" y="54312"/>
                  <a:pt x="1787931" y="59229"/>
                  <a:pt x="1833815" y="147719"/>
                </a:cubicBezTo>
                <a:cubicBezTo>
                  <a:pt x="1879699" y="236209"/>
                  <a:pt x="1932138" y="418106"/>
                  <a:pt x="1902641" y="560674"/>
                </a:cubicBezTo>
                <a:cubicBezTo>
                  <a:pt x="1873144" y="703242"/>
                  <a:pt x="1781377" y="908081"/>
                  <a:pt x="1656835" y="1003126"/>
                </a:cubicBezTo>
                <a:cubicBezTo>
                  <a:pt x="1532293" y="1098171"/>
                  <a:pt x="1342202" y="1070313"/>
                  <a:pt x="1155389" y="1130945"/>
                </a:cubicBezTo>
                <a:cubicBezTo>
                  <a:pt x="968576" y="1191577"/>
                  <a:pt x="726047" y="1321035"/>
                  <a:pt x="535957" y="1366919"/>
                </a:cubicBezTo>
                <a:cubicBezTo>
                  <a:pt x="345867" y="1412803"/>
                  <a:pt x="78757" y="1460326"/>
                  <a:pt x="14847" y="1406249"/>
                </a:cubicBezTo>
                <a:cubicBezTo>
                  <a:pt x="-49063" y="1352172"/>
                  <a:pt x="111531" y="1181746"/>
                  <a:pt x="152499" y="1071952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" name="Полілінія: фігура 16">
            <a:extLst>
              <a:ext uri="{FF2B5EF4-FFF2-40B4-BE49-F238E27FC236}">
                <a16:creationId xmlns="" xmlns:a16="http://schemas.microsoft.com/office/drawing/2014/main" id="{6898ECE0-4D30-8E29-9A96-325676917C71}"/>
              </a:ext>
            </a:extLst>
          </p:cNvPr>
          <p:cNvSpPr/>
          <p:nvPr/>
        </p:nvSpPr>
        <p:spPr>
          <a:xfrm>
            <a:off x="4026150" y="4167421"/>
            <a:ext cx="649409" cy="771341"/>
          </a:xfrm>
          <a:custGeom>
            <a:avLst/>
            <a:gdLst>
              <a:gd name="connsiteX0" fmla="*/ 14436 w 649409"/>
              <a:gd name="connsiteY0" fmla="*/ 501321 h 771341"/>
              <a:gd name="connsiteX1" fmla="*/ 110230 w 649409"/>
              <a:gd name="connsiteY1" fmla="*/ 57184 h 771341"/>
              <a:gd name="connsiteX2" fmla="*/ 589201 w 649409"/>
              <a:gd name="connsiteY2" fmla="*/ 48476 h 771341"/>
              <a:gd name="connsiteX3" fmla="*/ 641453 w 649409"/>
              <a:gd name="connsiteY3" fmla="*/ 449070 h 771341"/>
              <a:gd name="connsiteX4" fmla="*/ 580493 w 649409"/>
              <a:gd name="connsiteY4" fmla="*/ 771287 h 771341"/>
              <a:gd name="connsiteX5" fmla="*/ 336653 w 649409"/>
              <a:gd name="connsiteY5" fmla="*/ 475196 h 771341"/>
              <a:gd name="connsiteX6" fmla="*/ 14436 w 649409"/>
              <a:gd name="connsiteY6" fmla="*/ 501321 h 7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409" h="771341">
                <a:moveTo>
                  <a:pt x="14436" y="501321"/>
                </a:moveTo>
                <a:cubicBezTo>
                  <a:pt x="-23301" y="431652"/>
                  <a:pt x="14436" y="132658"/>
                  <a:pt x="110230" y="57184"/>
                </a:cubicBezTo>
                <a:cubicBezTo>
                  <a:pt x="206024" y="-18290"/>
                  <a:pt x="500664" y="-16838"/>
                  <a:pt x="589201" y="48476"/>
                </a:cubicBezTo>
                <a:cubicBezTo>
                  <a:pt x="677738" y="113790"/>
                  <a:pt x="642904" y="328602"/>
                  <a:pt x="641453" y="449070"/>
                </a:cubicBezTo>
                <a:cubicBezTo>
                  <a:pt x="640002" y="569538"/>
                  <a:pt x="631293" y="766933"/>
                  <a:pt x="580493" y="771287"/>
                </a:cubicBezTo>
                <a:cubicBezTo>
                  <a:pt x="529693" y="775641"/>
                  <a:pt x="429544" y="517287"/>
                  <a:pt x="336653" y="475196"/>
                </a:cubicBezTo>
                <a:cubicBezTo>
                  <a:pt x="243762" y="433105"/>
                  <a:pt x="52173" y="570990"/>
                  <a:pt x="14436" y="501321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Полілінія: фігура 17">
            <a:extLst>
              <a:ext uri="{FF2B5EF4-FFF2-40B4-BE49-F238E27FC236}">
                <a16:creationId xmlns="" xmlns:a16="http://schemas.microsoft.com/office/drawing/2014/main" id="{2869B01B-1814-FE23-03AC-D88C7C9BB2B7}"/>
              </a:ext>
            </a:extLst>
          </p:cNvPr>
          <p:cNvSpPr/>
          <p:nvPr/>
        </p:nvSpPr>
        <p:spPr>
          <a:xfrm rot="15891638">
            <a:off x="2899256" y="3942235"/>
            <a:ext cx="853235" cy="370919"/>
          </a:xfrm>
          <a:custGeom>
            <a:avLst/>
            <a:gdLst>
              <a:gd name="connsiteX0" fmla="*/ 14436 w 649409"/>
              <a:gd name="connsiteY0" fmla="*/ 501321 h 771341"/>
              <a:gd name="connsiteX1" fmla="*/ 110230 w 649409"/>
              <a:gd name="connsiteY1" fmla="*/ 57184 h 771341"/>
              <a:gd name="connsiteX2" fmla="*/ 589201 w 649409"/>
              <a:gd name="connsiteY2" fmla="*/ 48476 h 771341"/>
              <a:gd name="connsiteX3" fmla="*/ 641453 w 649409"/>
              <a:gd name="connsiteY3" fmla="*/ 449070 h 771341"/>
              <a:gd name="connsiteX4" fmla="*/ 580493 w 649409"/>
              <a:gd name="connsiteY4" fmla="*/ 771287 h 771341"/>
              <a:gd name="connsiteX5" fmla="*/ 336653 w 649409"/>
              <a:gd name="connsiteY5" fmla="*/ 475196 h 771341"/>
              <a:gd name="connsiteX6" fmla="*/ 14436 w 649409"/>
              <a:gd name="connsiteY6" fmla="*/ 501321 h 7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409" h="771341">
                <a:moveTo>
                  <a:pt x="14436" y="501321"/>
                </a:moveTo>
                <a:cubicBezTo>
                  <a:pt x="-23301" y="431652"/>
                  <a:pt x="14436" y="132658"/>
                  <a:pt x="110230" y="57184"/>
                </a:cubicBezTo>
                <a:cubicBezTo>
                  <a:pt x="206024" y="-18290"/>
                  <a:pt x="500664" y="-16838"/>
                  <a:pt x="589201" y="48476"/>
                </a:cubicBezTo>
                <a:cubicBezTo>
                  <a:pt x="677738" y="113790"/>
                  <a:pt x="642904" y="328602"/>
                  <a:pt x="641453" y="449070"/>
                </a:cubicBezTo>
                <a:cubicBezTo>
                  <a:pt x="640002" y="569538"/>
                  <a:pt x="631293" y="766933"/>
                  <a:pt x="580493" y="771287"/>
                </a:cubicBezTo>
                <a:cubicBezTo>
                  <a:pt x="529693" y="775641"/>
                  <a:pt x="429544" y="517287"/>
                  <a:pt x="336653" y="475196"/>
                </a:cubicBezTo>
                <a:cubicBezTo>
                  <a:pt x="243762" y="433105"/>
                  <a:pt x="52173" y="570990"/>
                  <a:pt x="14436" y="501321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Полілінія: фігура 18">
            <a:extLst>
              <a:ext uri="{FF2B5EF4-FFF2-40B4-BE49-F238E27FC236}">
                <a16:creationId xmlns="" xmlns:a16="http://schemas.microsoft.com/office/drawing/2014/main" id="{7478014A-9216-7EE3-4286-35335D636BBC}"/>
              </a:ext>
            </a:extLst>
          </p:cNvPr>
          <p:cNvSpPr/>
          <p:nvPr/>
        </p:nvSpPr>
        <p:spPr>
          <a:xfrm rot="21121172">
            <a:off x="3835449" y="2834624"/>
            <a:ext cx="853235" cy="678115"/>
          </a:xfrm>
          <a:custGeom>
            <a:avLst/>
            <a:gdLst>
              <a:gd name="connsiteX0" fmla="*/ 14436 w 649409"/>
              <a:gd name="connsiteY0" fmla="*/ 501321 h 771341"/>
              <a:gd name="connsiteX1" fmla="*/ 110230 w 649409"/>
              <a:gd name="connsiteY1" fmla="*/ 57184 h 771341"/>
              <a:gd name="connsiteX2" fmla="*/ 589201 w 649409"/>
              <a:gd name="connsiteY2" fmla="*/ 48476 h 771341"/>
              <a:gd name="connsiteX3" fmla="*/ 641453 w 649409"/>
              <a:gd name="connsiteY3" fmla="*/ 449070 h 771341"/>
              <a:gd name="connsiteX4" fmla="*/ 580493 w 649409"/>
              <a:gd name="connsiteY4" fmla="*/ 771287 h 771341"/>
              <a:gd name="connsiteX5" fmla="*/ 336653 w 649409"/>
              <a:gd name="connsiteY5" fmla="*/ 475196 h 771341"/>
              <a:gd name="connsiteX6" fmla="*/ 14436 w 649409"/>
              <a:gd name="connsiteY6" fmla="*/ 501321 h 7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409" h="771341">
                <a:moveTo>
                  <a:pt x="14436" y="501321"/>
                </a:moveTo>
                <a:cubicBezTo>
                  <a:pt x="-23301" y="431652"/>
                  <a:pt x="14436" y="132658"/>
                  <a:pt x="110230" y="57184"/>
                </a:cubicBezTo>
                <a:cubicBezTo>
                  <a:pt x="206024" y="-18290"/>
                  <a:pt x="500664" y="-16838"/>
                  <a:pt x="589201" y="48476"/>
                </a:cubicBezTo>
                <a:cubicBezTo>
                  <a:pt x="677738" y="113790"/>
                  <a:pt x="642904" y="328602"/>
                  <a:pt x="641453" y="449070"/>
                </a:cubicBezTo>
                <a:cubicBezTo>
                  <a:pt x="640002" y="569538"/>
                  <a:pt x="631293" y="766933"/>
                  <a:pt x="580493" y="771287"/>
                </a:cubicBezTo>
                <a:cubicBezTo>
                  <a:pt x="529693" y="775641"/>
                  <a:pt x="429544" y="517287"/>
                  <a:pt x="336653" y="475196"/>
                </a:cubicBezTo>
                <a:cubicBezTo>
                  <a:pt x="243762" y="433105"/>
                  <a:pt x="52173" y="570990"/>
                  <a:pt x="14436" y="501321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олілінія: фігура 19">
            <a:extLst>
              <a:ext uri="{FF2B5EF4-FFF2-40B4-BE49-F238E27FC236}">
                <a16:creationId xmlns="" xmlns:a16="http://schemas.microsoft.com/office/drawing/2014/main" id="{F9C4B529-8666-9696-EA36-F18DBE008139}"/>
              </a:ext>
            </a:extLst>
          </p:cNvPr>
          <p:cNvSpPr/>
          <p:nvPr/>
        </p:nvSpPr>
        <p:spPr>
          <a:xfrm>
            <a:off x="5241162" y="4318579"/>
            <a:ext cx="491572" cy="620183"/>
          </a:xfrm>
          <a:custGeom>
            <a:avLst/>
            <a:gdLst>
              <a:gd name="connsiteX0" fmla="*/ 0 w 1484671"/>
              <a:gd name="connsiteY0" fmla="*/ 1140542 h 1622323"/>
              <a:gd name="connsiteX1" fmla="*/ 658762 w 1484671"/>
              <a:gd name="connsiteY1" fmla="*/ 0 h 1622323"/>
              <a:gd name="connsiteX2" fmla="*/ 1484671 w 1484671"/>
              <a:gd name="connsiteY2" fmla="*/ 1199536 h 1622323"/>
              <a:gd name="connsiteX3" fmla="*/ 639097 w 1484671"/>
              <a:gd name="connsiteY3" fmla="*/ 1622323 h 1622323"/>
              <a:gd name="connsiteX4" fmla="*/ 0 w 1484671"/>
              <a:gd name="connsiteY4" fmla="*/ 1140542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671" h="1622323">
                <a:moveTo>
                  <a:pt x="0" y="1140542"/>
                </a:moveTo>
                <a:lnTo>
                  <a:pt x="658762" y="0"/>
                </a:lnTo>
                <a:lnTo>
                  <a:pt x="1484671" y="1199536"/>
                </a:lnTo>
                <a:lnTo>
                  <a:pt x="639097" y="1622323"/>
                </a:lnTo>
                <a:lnTo>
                  <a:pt x="0" y="1140542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олілінія: фігура 20">
            <a:extLst>
              <a:ext uri="{FF2B5EF4-FFF2-40B4-BE49-F238E27FC236}">
                <a16:creationId xmlns="" xmlns:a16="http://schemas.microsoft.com/office/drawing/2014/main" id="{1E3F1E86-DDB3-31CA-84DA-96C69A5C90BF}"/>
              </a:ext>
            </a:extLst>
          </p:cNvPr>
          <p:cNvSpPr/>
          <p:nvPr/>
        </p:nvSpPr>
        <p:spPr>
          <a:xfrm>
            <a:off x="5252322" y="3267147"/>
            <a:ext cx="531223" cy="470263"/>
          </a:xfrm>
          <a:custGeom>
            <a:avLst/>
            <a:gdLst>
              <a:gd name="connsiteX0" fmla="*/ 0 w 531223"/>
              <a:gd name="connsiteY0" fmla="*/ 470263 h 470263"/>
              <a:gd name="connsiteX1" fmla="*/ 17417 w 531223"/>
              <a:gd name="connsiteY1" fmla="*/ 182880 h 470263"/>
              <a:gd name="connsiteX2" fmla="*/ 278675 w 531223"/>
              <a:gd name="connsiteY2" fmla="*/ 209006 h 470263"/>
              <a:gd name="connsiteX3" fmla="*/ 383177 w 531223"/>
              <a:gd name="connsiteY3" fmla="*/ 0 h 470263"/>
              <a:gd name="connsiteX4" fmla="*/ 531223 w 531223"/>
              <a:gd name="connsiteY4" fmla="*/ 391886 h 470263"/>
              <a:gd name="connsiteX5" fmla="*/ 0 w 531223"/>
              <a:gd name="connsiteY5" fmla="*/ 470263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223" h="470263">
                <a:moveTo>
                  <a:pt x="0" y="470263"/>
                </a:moveTo>
                <a:lnTo>
                  <a:pt x="17417" y="182880"/>
                </a:lnTo>
                <a:lnTo>
                  <a:pt x="278675" y="209006"/>
                </a:lnTo>
                <a:lnTo>
                  <a:pt x="383177" y="0"/>
                </a:lnTo>
                <a:lnTo>
                  <a:pt x="531223" y="391886"/>
                </a:lnTo>
                <a:lnTo>
                  <a:pt x="0" y="470263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олілінія: фігура 21">
            <a:extLst>
              <a:ext uri="{FF2B5EF4-FFF2-40B4-BE49-F238E27FC236}">
                <a16:creationId xmlns="" xmlns:a16="http://schemas.microsoft.com/office/drawing/2014/main" id="{140169FE-B430-C001-AFDA-E75FDC261CBD}"/>
              </a:ext>
            </a:extLst>
          </p:cNvPr>
          <p:cNvSpPr/>
          <p:nvPr/>
        </p:nvSpPr>
        <p:spPr>
          <a:xfrm>
            <a:off x="5196342" y="3801876"/>
            <a:ext cx="643181" cy="512736"/>
          </a:xfrm>
          <a:custGeom>
            <a:avLst/>
            <a:gdLst>
              <a:gd name="connsiteX0" fmla="*/ 235132 w 513806"/>
              <a:gd name="connsiteY0" fmla="*/ 0 h 801189"/>
              <a:gd name="connsiteX1" fmla="*/ 0 w 513806"/>
              <a:gd name="connsiteY1" fmla="*/ 478971 h 801189"/>
              <a:gd name="connsiteX2" fmla="*/ 513806 w 513806"/>
              <a:gd name="connsiteY2" fmla="*/ 801189 h 801189"/>
              <a:gd name="connsiteX3" fmla="*/ 296092 w 513806"/>
              <a:gd name="connsiteY3" fmla="*/ 487680 h 801189"/>
              <a:gd name="connsiteX4" fmla="*/ 296092 w 513806"/>
              <a:gd name="connsiteY4" fmla="*/ 174171 h 801189"/>
              <a:gd name="connsiteX5" fmla="*/ 235132 w 513806"/>
              <a:gd name="connsiteY5" fmla="*/ 0 h 8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806" h="801189">
                <a:moveTo>
                  <a:pt x="235132" y="0"/>
                </a:moveTo>
                <a:lnTo>
                  <a:pt x="0" y="478971"/>
                </a:lnTo>
                <a:lnTo>
                  <a:pt x="513806" y="801189"/>
                </a:lnTo>
                <a:lnTo>
                  <a:pt x="296092" y="487680"/>
                </a:lnTo>
                <a:lnTo>
                  <a:pt x="296092" y="174171"/>
                </a:lnTo>
                <a:lnTo>
                  <a:pt x="235132" y="0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9" name="Полілінія: фігура 22">
            <a:extLst>
              <a:ext uri="{FF2B5EF4-FFF2-40B4-BE49-F238E27FC236}">
                <a16:creationId xmlns="" xmlns:a16="http://schemas.microsoft.com/office/drawing/2014/main" id="{323B5F6E-2BD1-BC69-57E3-1A0F5F4F5735}"/>
              </a:ext>
            </a:extLst>
          </p:cNvPr>
          <p:cNvSpPr/>
          <p:nvPr/>
        </p:nvSpPr>
        <p:spPr>
          <a:xfrm>
            <a:off x="6270079" y="2876391"/>
            <a:ext cx="610007" cy="488692"/>
          </a:xfrm>
          <a:custGeom>
            <a:avLst/>
            <a:gdLst>
              <a:gd name="connsiteX0" fmla="*/ 186813 w 1759974"/>
              <a:gd name="connsiteY0" fmla="*/ 0 h 698091"/>
              <a:gd name="connsiteX1" fmla="*/ 1317523 w 1759974"/>
              <a:gd name="connsiteY1" fmla="*/ 334297 h 698091"/>
              <a:gd name="connsiteX2" fmla="*/ 0 w 1759974"/>
              <a:gd name="connsiteY2" fmla="*/ 471949 h 698091"/>
              <a:gd name="connsiteX3" fmla="*/ 1759974 w 1759974"/>
              <a:gd name="connsiteY3" fmla="*/ 698091 h 6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974" h="698091">
                <a:moveTo>
                  <a:pt x="186813" y="0"/>
                </a:moveTo>
                <a:lnTo>
                  <a:pt x="1317523" y="334297"/>
                </a:lnTo>
                <a:lnTo>
                  <a:pt x="0" y="471949"/>
                </a:lnTo>
                <a:lnTo>
                  <a:pt x="1759974" y="698091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30" name="Полілінія: фігура 23">
            <a:extLst>
              <a:ext uri="{FF2B5EF4-FFF2-40B4-BE49-F238E27FC236}">
                <a16:creationId xmlns="" xmlns:a16="http://schemas.microsoft.com/office/drawing/2014/main" id="{4D71603F-0F0D-9480-373B-AD07263E0BD7}"/>
              </a:ext>
            </a:extLst>
          </p:cNvPr>
          <p:cNvSpPr/>
          <p:nvPr/>
        </p:nvSpPr>
        <p:spPr>
          <a:xfrm>
            <a:off x="7208398" y="3341134"/>
            <a:ext cx="748937" cy="583474"/>
          </a:xfrm>
          <a:custGeom>
            <a:avLst/>
            <a:gdLst>
              <a:gd name="connsiteX0" fmla="*/ 200297 w 748937"/>
              <a:gd name="connsiteY0" fmla="*/ 0 h 583474"/>
              <a:gd name="connsiteX1" fmla="*/ 0 w 748937"/>
              <a:gd name="connsiteY1" fmla="*/ 583474 h 583474"/>
              <a:gd name="connsiteX2" fmla="*/ 748937 w 748937"/>
              <a:gd name="connsiteY2" fmla="*/ 539931 h 583474"/>
              <a:gd name="connsiteX3" fmla="*/ 505097 w 748937"/>
              <a:gd name="connsiteY3" fmla="*/ 121920 h 583474"/>
              <a:gd name="connsiteX4" fmla="*/ 287382 w 748937"/>
              <a:gd name="connsiteY4" fmla="*/ 252548 h 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937" h="583474">
                <a:moveTo>
                  <a:pt x="200297" y="0"/>
                </a:moveTo>
                <a:lnTo>
                  <a:pt x="0" y="583474"/>
                </a:lnTo>
                <a:lnTo>
                  <a:pt x="748937" y="539931"/>
                </a:lnTo>
                <a:lnTo>
                  <a:pt x="505097" y="121920"/>
                </a:lnTo>
                <a:lnTo>
                  <a:pt x="287382" y="252548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31" name="Полілінія: фігура 24">
            <a:extLst>
              <a:ext uri="{FF2B5EF4-FFF2-40B4-BE49-F238E27FC236}">
                <a16:creationId xmlns="" xmlns:a16="http://schemas.microsoft.com/office/drawing/2014/main" id="{F5C47559-AE4B-A214-AA19-22FEAAB882DB}"/>
              </a:ext>
            </a:extLst>
          </p:cNvPr>
          <p:cNvSpPr/>
          <p:nvPr/>
        </p:nvSpPr>
        <p:spPr>
          <a:xfrm>
            <a:off x="6596123" y="3747743"/>
            <a:ext cx="1010194" cy="940525"/>
          </a:xfrm>
          <a:custGeom>
            <a:avLst/>
            <a:gdLst>
              <a:gd name="connsiteX0" fmla="*/ 200297 w 1010194"/>
              <a:gd name="connsiteY0" fmla="*/ 296091 h 940525"/>
              <a:gd name="connsiteX1" fmla="*/ 200297 w 1010194"/>
              <a:gd name="connsiteY1" fmla="*/ 862148 h 940525"/>
              <a:gd name="connsiteX2" fmla="*/ 966651 w 1010194"/>
              <a:gd name="connsiteY2" fmla="*/ 940525 h 940525"/>
              <a:gd name="connsiteX3" fmla="*/ 1010194 w 1010194"/>
              <a:gd name="connsiteY3" fmla="*/ 705394 h 940525"/>
              <a:gd name="connsiteX4" fmla="*/ 0 w 1010194"/>
              <a:gd name="connsiteY4" fmla="*/ 0 h 940525"/>
              <a:gd name="connsiteX5" fmla="*/ 0 w 1010194"/>
              <a:gd name="connsiteY5" fmla="*/ 0 h 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0194" h="940525">
                <a:moveTo>
                  <a:pt x="200297" y="296091"/>
                </a:moveTo>
                <a:lnTo>
                  <a:pt x="200297" y="862148"/>
                </a:lnTo>
                <a:lnTo>
                  <a:pt x="966651" y="940525"/>
                </a:lnTo>
                <a:lnTo>
                  <a:pt x="1010194" y="70539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32" name="Полілінія: фігура 25">
            <a:extLst>
              <a:ext uri="{FF2B5EF4-FFF2-40B4-BE49-F238E27FC236}">
                <a16:creationId xmlns="" xmlns:a16="http://schemas.microsoft.com/office/drawing/2014/main" id="{1130F88A-A39D-8418-1507-66CA6020BF7E}"/>
              </a:ext>
            </a:extLst>
          </p:cNvPr>
          <p:cNvSpPr/>
          <p:nvPr/>
        </p:nvSpPr>
        <p:spPr>
          <a:xfrm>
            <a:off x="6069937" y="4864100"/>
            <a:ext cx="923109" cy="461554"/>
          </a:xfrm>
          <a:custGeom>
            <a:avLst/>
            <a:gdLst>
              <a:gd name="connsiteX0" fmla="*/ 0 w 923109"/>
              <a:gd name="connsiteY0" fmla="*/ 383177 h 461554"/>
              <a:gd name="connsiteX1" fmla="*/ 879566 w 923109"/>
              <a:gd name="connsiteY1" fmla="*/ 461554 h 461554"/>
              <a:gd name="connsiteX2" fmla="*/ 923109 w 923109"/>
              <a:gd name="connsiteY2" fmla="*/ 0 h 461554"/>
              <a:gd name="connsiteX3" fmla="*/ 400594 w 923109"/>
              <a:gd name="connsiteY3" fmla="*/ 148046 h 46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109" h="461554">
                <a:moveTo>
                  <a:pt x="0" y="383177"/>
                </a:moveTo>
                <a:lnTo>
                  <a:pt x="879566" y="461554"/>
                </a:lnTo>
                <a:lnTo>
                  <a:pt x="923109" y="0"/>
                </a:lnTo>
                <a:lnTo>
                  <a:pt x="400594" y="148046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33" name="Виноска: зі стрілкою вгору 27">
            <a:extLst>
              <a:ext uri="{FF2B5EF4-FFF2-40B4-BE49-F238E27FC236}">
                <a16:creationId xmlns="" xmlns:a16="http://schemas.microsoft.com/office/drawing/2014/main" id="{60BB5A5B-0C74-D0E2-BB60-1B42D2D3FCC7}"/>
              </a:ext>
            </a:extLst>
          </p:cNvPr>
          <p:cNvSpPr/>
          <p:nvPr/>
        </p:nvSpPr>
        <p:spPr>
          <a:xfrm>
            <a:off x="4418980" y="5487943"/>
            <a:ext cx="2177143" cy="1087973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Замкнені ламані</a:t>
            </a:r>
            <a:endParaRPr lang="x-non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Групувати 31">
            <a:extLst>
              <a:ext uri="{FF2B5EF4-FFF2-40B4-BE49-F238E27FC236}">
                <a16:creationId xmlns="" xmlns:a16="http://schemas.microsoft.com/office/drawing/2014/main" id="{589F8648-D34C-87ED-C568-2F0FE53AFDFC}"/>
              </a:ext>
            </a:extLst>
          </p:cNvPr>
          <p:cNvGrpSpPr/>
          <p:nvPr/>
        </p:nvGrpSpPr>
        <p:grpSpPr>
          <a:xfrm>
            <a:off x="971315" y="2003914"/>
            <a:ext cx="2393191" cy="992424"/>
            <a:chOff x="971315" y="2003914"/>
            <a:chExt cx="2393191" cy="992424"/>
          </a:xfrm>
        </p:grpSpPr>
        <p:sp>
          <p:nvSpPr>
            <p:cNvPr id="35" name="Стрілка: униз 29">
              <a:extLst>
                <a:ext uri="{FF2B5EF4-FFF2-40B4-BE49-F238E27FC236}">
                  <a16:creationId xmlns="" xmlns:a16="http://schemas.microsoft.com/office/drawing/2014/main" id="{776AE401-B3F4-7C34-7939-DEC247B725CC}"/>
                </a:ext>
              </a:extLst>
            </p:cNvPr>
            <p:cNvSpPr/>
            <p:nvPr/>
          </p:nvSpPr>
          <p:spPr>
            <a:xfrm rot="18127024">
              <a:off x="1671699" y="1303530"/>
              <a:ext cx="992424" cy="2393191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04C5C89-879B-3023-4CD2-BCB1883918BA}"/>
                </a:ext>
              </a:extLst>
            </p:cNvPr>
            <p:cNvSpPr txBox="1"/>
            <p:nvPr/>
          </p:nvSpPr>
          <p:spPr>
            <a:xfrm rot="1952663">
              <a:off x="997330" y="2195219"/>
              <a:ext cx="2245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Замкнені криві</a:t>
              </a:r>
              <a:endParaRPr lang="x-non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" name="Стрілка: униз 34">
            <a:extLst>
              <a:ext uri="{FF2B5EF4-FFF2-40B4-BE49-F238E27FC236}">
                <a16:creationId xmlns="" xmlns:a16="http://schemas.microsoft.com/office/drawing/2014/main" id="{DCBDE010-7D1C-F66B-546E-517E157B24B8}"/>
              </a:ext>
            </a:extLst>
          </p:cNvPr>
          <p:cNvSpPr/>
          <p:nvPr/>
        </p:nvSpPr>
        <p:spPr>
          <a:xfrm rot="7391652">
            <a:off x="8173228" y="4617723"/>
            <a:ext cx="1310458" cy="239319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4214026-6663-3DC9-5403-B295EAEFC2F5}"/>
              </a:ext>
            </a:extLst>
          </p:cNvPr>
          <p:cNvSpPr txBox="1"/>
          <p:nvPr/>
        </p:nvSpPr>
        <p:spPr>
          <a:xfrm rot="1952663">
            <a:off x="7835022" y="5505352"/>
            <a:ext cx="2349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Незамкнені ламані</a:t>
            </a:r>
            <a:endParaRPr lang="x-non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7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Дождливый день (Алевтина Хрулева) / Стихи.р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07" y="246991"/>
            <a:ext cx="2333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782218" y="442934"/>
            <a:ext cx="8732066" cy="7000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0594" y="1282602"/>
            <a:ext cx="11495315" cy="2201460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E3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54837" y="1656566"/>
            <a:ext cx="7072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Дощ падав безперестанку 3 дні й 3 ночі та ще одну добу.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Скільки діб падав дощ? </a:t>
            </a:r>
          </a:p>
        </p:txBody>
      </p:sp>
      <p:pic>
        <p:nvPicPr>
          <p:cNvPr id="34" name="Picture 6" descr="Dia e noite - ícones de natureza grá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95" y="3735106"/>
            <a:ext cx="1119394" cy="111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31002" y="4914592"/>
            <a:ext cx="91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доба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6" name="Picture 6" descr="Dia e noite - ícones de natureza grá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72" y="3735106"/>
            <a:ext cx="1119394" cy="111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201591" y="4913378"/>
            <a:ext cx="91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доба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8" name="Picture 6" descr="Dia e noite - ícones de natureza grá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48" y="3735106"/>
            <a:ext cx="1119394" cy="111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817312" y="4911832"/>
            <a:ext cx="86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доба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" name="Picture 6" descr="Dia e noite - ícones de natureza grá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000" y="3735106"/>
            <a:ext cx="1119394" cy="111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9576158" y="4854500"/>
            <a:ext cx="91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доба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05569" y="3574860"/>
            <a:ext cx="109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8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69519" y="5585650"/>
            <a:ext cx="4692488" cy="10063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26246" r="68977" b="67247"/>
          <a:stretch/>
        </p:blipFill>
        <p:spPr>
          <a:xfrm>
            <a:off x="4303598" y="5611161"/>
            <a:ext cx="4692488" cy="9808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089716" y="5808219"/>
            <a:ext cx="515656" cy="64331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D996733-0B38-42F7-AF36-74DAE5F9D8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810779" y="6000425"/>
            <a:ext cx="440143" cy="28893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759890" y="6043411"/>
            <a:ext cx="374661" cy="24594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471234" y="5808219"/>
            <a:ext cx="515657" cy="64331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D0B708ED-97A8-7A48-0BE2-9CEB9E22D9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353593" y="5755720"/>
            <a:ext cx="414256" cy="6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5" y="1213505"/>
            <a:ext cx="2742168" cy="227330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97925" y="1175485"/>
            <a:ext cx="7504158" cy="1564993"/>
          </a:xfrm>
          <a:prstGeom prst="wedgeRoundRectCallout">
            <a:avLst>
              <a:gd name="adj1" fmla="val 47363"/>
              <a:gd name="adj2" fmla="val 692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Петрик назбирав 6 каштанів, а Ганнуся – більше, ніж Петрик та менше ніж Оксанка. Скільки каштанів назбирала Ганнуся, якщо у Оксанки 8 каштанів?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2455" y="492780"/>
            <a:ext cx="8732066" cy="5849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  <p:pic>
        <p:nvPicPr>
          <p:cNvPr id="8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6830" y="1586538"/>
            <a:ext cx="1824725" cy="2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b="5285"/>
          <a:stretch/>
        </p:blipFill>
        <p:spPr>
          <a:xfrm flipH="1">
            <a:off x="391365" y="4693417"/>
            <a:ext cx="1722438" cy="1798395"/>
          </a:xfrm>
          <a:prstGeom prst="rect">
            <a:avLst/>
          </a:prstGeom>
        </p:spPr>
      </p:pic>
      <p:pic>
        <p:nvPicPr>
          <p:cNvPr id="10" name="Picture 12" descr="Cuánto aprendí en Comunicación? | Other - Quiziz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8179" y="3162142"/>
            <a:ext cx="1668651" cy="27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Quiz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r="17476"/>
          <a:stretch/>
        </p:blipFill>
        <p:spPr bwMode="auto">
          <a:xfrm>
            <a:off x="3591514" y="3162142"/>
            <a:ext cx="1739901" cy="27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Мультфильм девочка держит книгу | Премиум векто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92" y="3152993"/>
            <a:ext cx="1875637" cy="27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96875" l="9524" r="976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1269" y="3571861"/>
            <a:ext cx="361373" cy="2753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588" y="4256368"/>
            <a:ext cx="361373" cy="2753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3990" y="3847192"/>
            <a:ext cx="361373" cy="2753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081251">
            <a:off x="497162" y="4146576"/>
            <a:ext cx="75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0156" y="5659799"/>
            <a:ext cx="75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2293" y="5659799"/>
            <a:ext cx="75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2504" y="5659799"/>
            <a:ext cx="75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>
            <a:off x="8159254" y="4040596"/>
            <a:ext cx="75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2236" y="3984857"/>
            <a:ext cx="75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GettyImages 1045950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98" y="1711049"/>
            <a:ext cx="6566890" cy="4815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липарт человек (5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555" y="2160085"/>
            <a:ext cx="3826839" cy="45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256138" y="494530"/>
            <a:ext cx="8732066" cy="75799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«Інтерв'ю»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63260" y="2444542"/>
            <a:ext cx="32237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Що найбільше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тебе 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вразило чи здивувало під час уроку?</a:t>
            </a:r>
          </a:p>
        </p:txBody>
      </p:sp>
      <p:sp>
        <p:nvSpPr>
          <p:cNvPr id="23" name="Овальная выноска 22"/>
          <p:cNvSpPr/>
          <p:nvPr/>
        </p:nvSpPr>
        <p:spPr>
          <a:xfrm>
            <a:off x="2491658" y="1389203"/>
            <a:ext cx="3704880" cy="1668359"/>
          </a:xfrm>
          <a:prstGeom prst="wedgeEllipseCallout">
            <a:avLst>
              <a:gd name="adj1" fmla="val -35606"/>
              <a:gd name="adj2" fmla="val 73611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20361" y="1535882"/>
            <a:ext cx="3152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Чи було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тобі важко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? Якщо так, то що саме? </a:t>
            </a:r>
          </a:p>
        </p:txBody>
      </p:sp>
      <p:sp>
        <p:nvSpPr>
          <p:cNvPr id="35" name="Овальная выноска 34"/>
          <p:cNvSpPr/>
          <p:nvPr/>
        </p:nvSpPr>
        <p:spPr>
          <a:xfrm>
            <a:off x="8980714" y="1348274"/>
            <a:ext cx="3048937" cy="1760211"/>
          </a:xfrm>
          <a:prstGeom prst="wedgeEllipseCallout">
            <a:avLst>
              <a:gd name="adj1" fmla="val -54920"/>
              <a:gd name="adj2" fmla="val 72927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247324" y="1535881"/>
            <a:ext cx="2502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</a:rPr>
              <a:t>Чого ви навчились на уроці?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6" y="2306802"/>
            <a:ext cx="3127289" cy="227545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99" y="3787260"/>
            <a:ext cx="2960287" cy="228696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19" y="2215185"/>
            <a:ext cx="3293062" cy="23670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Емоції Геметричні\Трикут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05" y="3796403"/>
            <a:ext cx="2682299" cy="22778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220657" y="1642707"/>
            <a:ext cx="222407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495081" y="1620603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209950" y="1667638"/>
            <a:ext cx="2134936" cy="27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292026" y="1594581"/>
            <a:ext cx="2098269" cy="28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609500" y="494529"/>
            <a:ext cx="8732066" cy="9641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Оберіть </a:t>
            </a:r>
            <a:r>
              <a:rPr lang="uk-UA" sz="28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2800" b="1" dirty="0">
                <a:solidFill>
                  <a:schemeClr val="bg1"/>
                </a:solidFill>
              </a:rPr>
              <a:t>LEGO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4" cy="14987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7" y="4781717"/>
            <a:ext cx="2735594" cy="14987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1" y="4781718"/>
            <a:ext cx="2735594" cy="149876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3" y="4781716"/>
            <a:ext cx="2735594" cy="14987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6377787" y="5264601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09950" y="5264599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69110" y="5264602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413347" y="5264600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потрібна допомога</a:t>
            </a:r>
          </a:p>
        </p:txBody>
      </p:sp>
    </p:spTree>
    <p:extLst>
      <p:ext uri="{BB962C8B-B14F-4D97-AF65-F5344CB8AC3E}">
        <p14:creationId xmlns:p14="http://schemas.microsoft.com/office/powerpoint/2010/main" val="42900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F972192-4FD9-99C3-7DE1-B9DD946DCED6}"/>
              </a:ext>
            </a:extLst>
          </p:cNvPr>
          <p:cNvSpPr/>
          <p:nvPr/>
        </p:nvSpPr>
        <p:spPr>
          <a:xfrm>
            <a:off x="1414593" y="520183"/>
            <a:ext cx="8732066" cy="818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«Збудуй вежу»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26" name="Групувати 27">
            <a:extLst>
              <a:ext uri="{FF2B5EF4-FFF2-40B4-BE49-F238E27FC236}">
                <a16:creationId xmlns="" xmlns:a16="http://schemas.microsoft.com/office/drawing/2014/main" id="{8738D67B-40B2-91A8-DD93-FD32BBE4A9C4}"/>
              </a:ext>
            </a:extLst>
          </p:cNvPr>
          <p:cNvGrpSpPr/>
          <p:nvPr/>
        </p:nvGrpSpPr>
        <p:grpSpPr>
          <a:xfrm>
            <a:off x="7509474" y="4411524"/>
            <a:ext cx="1733070" cy="989167"/>
            <a:chOff x="9889725" y="2300624"/>
            <a:chExt cx="1733070" cy="775266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CC22F73A-EBDE-01C0-32E4-E2B0B2F3B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2300624"/>
              <a:ext cx="1733070" cy="63552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66384F0-34A1-539D-BD9B-6C650C18BB23}"/>
                </a:ext>
              </a:extLst>
            </p:cNvPr>
            <p:cNvSpPr txBox="1"/>
            <p:nvPr/>
          </p:nvSpPr>
          <p:spPr>
            <a:xfrm>
              <a:off x="10420735" y="2429559"/>
              <a:ext cx="843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увати 31">
            <a:extLst>
              <a:ext uri="{FF2B5EF4-FFF2-40B4-BE49-F238E27FC236}">
                <a16:creationId xmlns="" xmlns:a16="http://schemas.microsoft.com/office/drawing/2014/main" id="{DF617EF1-6C1D-DCE9-8561-39575A99F55D}"/>
              </a:ext>
            </a:extLst>
          </p:cNvPr>
          <p:cNvGrpSpPr/>
          <p:nvPr/>
        </p:nvGrpSpPr>
        <p:grpSpPr>
          <a:xfrm>
            <a:off x="5559002" y="4819972"/>
            <a:ext cx="1802167" cy="993048"/>
            <a:chOff x="9889725" y="6105278"/>
            <a:chExt cx="1802167" cy="778309"/>
          </a:xfrm>
        </p:grpSpPr>
        <p:pic>
          <p:nvPicPr>
            <p:cNvPr id="51" name="Рисунок 50">
              <a:extLst>
                <a:ext uri="{FF2B5EF4-FFF2-40B4-BE49-F238E27FC236}">
                  <a16:creationId xmlns="" xmlns:a16="http://schemas.microsoft.com/office/drawing/2014/main" id="{21525820-3960-7FCF-EBA1-77FB8CABF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6105278"/>
              <a:ext cx="1802167" cy="660859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C5ADFE0A-5620-66D3-0C8C-48A033055C9E}"/>
                </a:ext>
              </a:extLst>
            </p:cNvPr>
            <p:cNvSpPr txBox="1"/>
            <p:nvPr/>
          </p:nvSpPr>
          <p:spPr>
            <a:xfrm>
              <a:off x="10571947" y="6237256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3" name="Групувати 26">
            <a:extLst>
              <a:ext uri="{FF2B5EF4-FFF2-40B4-BE49-F238E27FC236}">
                <a16:creationId xmlns="" xmlns:a16="http://schemas.microsoft.com/office/drawing/2014/main" id="{9585553D-A568-99ED-85B5-DCD440FE4CB2}"/>
              </a:ext>
            </a:extLst>
          </p:cNvPr>
          <p:cNvGrpSpPr/>
          <p:nvPr/>
        </p:nvGrpSpPr>
        <p:grpSpPr>
          <a:xfrm>
            <a:off x="6196614" y="5695271"/>
            <a:ext cx="1733068" cy="948507"/>
            <a:chOff x="9889725" y="1406808"/>
            <a:chExt cx="1733068" cy="743399"/>
          </a:xfrm>
        </p:grpSpPr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764758F8-AA42-B116-C9C1-CEDBE6257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1406808"/>
              <a:ext cx="1733068" cy="63552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F8E8221-5A92-0EF5-3449-BBC2FA0DF852}"/>
                </a:ext>
              </a:extLst>
            </p:cNvPr>
            <p:cNvSpPr txBox="1"/>
            <p:nvPr/>
          </p:nvSpPr>
          <p:spPr>
            <a:xfrm>
              <a:off x="10594216" y="1503876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Групувати 29">
            <a:extLst>
              <a:ext uri="{FF2B5EF4-FFF2-40B4-BE49-F238E27FC236}">
                <a16:creationId xmlns="" xmlns:a16="http://schemas.microsoft.com/office/drawing/2014/main" id="{D7189573-90BC-BACC-BEB6-54CAFA458AB3}"/>
              </a:ext>
            </a:extLst>
          </p:cNvPr>
          <p:cNvGrpSpPr/>
          <p:nvPr/>
        </p:nvGrpSpPr>
        <p:grpSpPr>
          <a:xfrm>
            <a:off x="8041590" y="5472708"/>
            <a:ext cx="1802166" cy="1002959"/>
            <a:chOff x="9889725" y="4245109"/>
            <a:chExt cx="1802166" cy="786077"/>
          </a:xfrm>
        </p:grpSpPr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B8A7CF8E-4E02-9BCC-0602-88CE4B4C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4245109"/>
              <a:ext cx="1802166" cy="66085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5C1EA54-B67B-B12F-52FA-A3D620DE893E}"/>
                </a:ext>
              </a:extLst>
            </p:cNvPr>
            <p:cNvSpPr txBox="1"/>
            <p:nvPr/>
          </p:nvSpPr>
          <p:spPr>
            <a:xfrm>
              <a:off x="10588987" y="4384855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увати 28">
            <a:extLst>
              <a:ext uri="{FF2B5EF4-FFF2-40B4-BE49-F238E27FC236}">
                <a16:creationId xmlns="" xmlns:a16="http://schemas.microsoft.com/office/drawing/2014/main" id="{95066F91-8F45-9D7A-72D1-0A4EBD595312}"/>
              </a:ext>
            </a:extLst>
          </p:cNvPr>
          <p:cNvGrpSpPr/>
          <p:nvPr/>
        </p:nvGrpSpPr>
        <p:grpSpPr>
          <a:xfrm>
            <a:off x="5776403" y="3906698"/>
            <a:ext cx="1733071" cy="986605"/>
            <a:chOff x="9889725" y="3303131"/>
            <a:chExt cx="1733071" cy="773258"/>
          </a:xfrm>
        </p:grpSpPr>
        <p:pic>
          <p:nvPicPr>
            <p:cNvPr id="60" name="Рисунок 59">
              <a:extLst>
                <a:ext uri="{FF2B5EF4-FFF2-40B4-BE49-F238E27FC236}">
                  <a16:creationId xmlns="" xmlns:a16="http://schemas.microsoft.com/office/drawing/2014/main" id="{D5D56FC4-628C-83A2-A2BB-1B04E8C6E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3303131"/>
              <a:ext cx="1733071" cy="63552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FC833C47-E4E3-D9BC-80D4-11DAE58ADB43}"/>
                </a:ext>
              </a:extLst>
            </p:cNvPr>
            <p:cNvSpPr txBox="1"/>
            <p:nvPr/>
          </p:nvSpPr>
          <p:spPr>
            <a:xfrm>
              <a:off x="10581667" y="3430058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Групувати 30">
            <a:extLst>
              <a:ext uri="{FF2B5EF4-FFF2-40B4-BE49-F238E27FC236}">
                <a16:creationId xmlns="" xmlns:a16="http://schemas.microsoft.com/office/drawing/2014/main" id="{CADC3234-15F6-B803-B1C2-F4962A5063ED}"/>
              </a:ext>
            </a:extLst>
          </p:cNvPr>
          <p:cNvGrpSpPr/>
          <p:nvPr/>
        </p:nvGrpSpPr>
        <p:grpSpPr>
          <a:xfrm>
            <a:off x="6758616" y="3047130"/>
            <a:ext cx="1802168" cy="953261"/>
            <a:chOff x="9889725" y="5175193"/>
            <a:chExt cx="1802168" cy="747125"/>
          </a:xfrm>
        </p:grpSpPr>
        <p:pic>
          <p:nvPicPr>
            <p:cNvPr id="63" name="Рисунок 62">
              <a:extLst>
                <a:ext uri="{FF2B5EF4-FFF2-40B4-BE49-F238E27FC236}">
                  <a16:creationId xmlns="" xmlns:a16="http://schemas.microsoft.com/office/drawing/2014/main" id="{59C620E9-43B8-8F10-2E4D-9E19CB855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5175193"/>
              <a:ext cx="1802168" cy="660859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B69F580-A529-7A6A-F297-9DCDF31E827B}"/>
                </a:ext>
              </a:extLst>
            </p:cNvPr>
            <p:cNvSpPr txBox="1"/>
            <p:nvPr/>
          </p:nvSpPr>
          <p:spPr>
            <a:xfrm>
              <a:off x="10640583" y="5275987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5" name="Picture 2" descr="Идеи на тему «День строителя» (17) | бобренок, иллюстрации, маскот дизайн">
            <a:extLst>
              <a:ext uri="{FF2B5EF4-FFF2-40B4-BE49-F238E27FC236}">
                <a16:creationId xmlns="" xmlns:a16="http://schemas.microsoft.com/office/drawing/2014/main" id="{058AB324-2705-43EB-7053-B33B2474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67" y="1917201"/>
            <a:ext cx="2373630" cy="35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3268753-25ED-EA4C-AB91-B8E196792C29}"/>
              </a:ext>
            </a:extLst>
          </p:cNvPr>
          <p:cNvSpPr txBox="1"/>
          <p:nvPr/>
        </p:nvSpPr>
        <p:spPr>
          <a:xfrm>
            <a:off x="1747721" y="5242047"/>
            <a:ext cx="177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+ 6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26DD1E7-182A-EEF6-1B86-F57EB2E62FC9}"/>
              </a:ext>
            </a:extLst>
          </p:cNvPr>
          <p:cNvSpPr txBox="1"/>
          <p:nvPr/>
        </p:nvSpPr>
        <p:spPr>
          <a:xfrm>
            <a:off x="1747721" y="4579075"/>
            <a:ext cx="177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AB64D5D-8F53-5282-74AE-592CAF845CC1}"/>
              </a:ext>
            </a:extLst>
          </p:cNvPr>
          <p:cNvSpPr txBox="1"/>
          <p:nvPr/>
        </p:nvSpPr>
        <p:spPr>
          <a:xfrm>
            <a:off x="1747721" y="3969296"/>
            <a:ext cx="177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198DF27-D391-E34A-27DC-E06067D57212}"/>
              </a:ext>
            </a:extLst>
          </p:cNvPr>
          <p:cNvSpPr txBox="1"/>
          <p:nvPr/>
        </p:nvSpPr>
        <p:spPr>
          <a:xfrm>
            <a:off x="1414593" y="3349648"/>
            <a:ext cx="177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0BC6092-8B91-17BC-6BEC-59F90E30E2EF}"/>
              </a:ext>
            </a:extLst>
          </p:cNvPr>
          <p:cNvSpPr txBox="1"/>
          <p:nvPr/>
        </p:nvSpPr>
        <p:spPr>
          <a:xfrm>
            <a:off x="1706737" y="2784294"/>
            <a:ext cx="177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36260C0-6020-369E-DE0D-F14CB27DC973}"/>
              </a:ext>
            </a:extLst>
          </p:cNvPr>
          <p:cNvSpPr txBox="1"/>
          <p:nvPr/>
        </p:nvSpPr>
        <p:spPr>
          <a:xfrm>
            <a:off x="1695951" y="2115126"/>
            <a:ext cx="177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+ 1</a:t>
            </a:r>
          </a:p>
        </p:txBody>
      </p:sp>
      <p:grpSp>
        <p:nvGrpSpPr>
          <p:cNvPr id="72" name="Групувати 51">
            <a:extLst>
              <a:ext uri="{FF2B5EF4-FFF2-40B4-BE49-F238E27FC236}">
                <a16:creationId xmlns="" xmlns:a16="http://schemas.microsoft.com/office/drawing/2014/main" id="{84328EC0-E50E-1936-8FA0-986DE4CA6F60}"/>
              </a:ext>
            </a:extLst>
          </p:cNvPr>
          <p:cNvGrpSpPr/>
          <p:nvPr/>
        </p:nvGrpSpPr>
        <p:grpSpPr>
          <a:xfrm>
            <a:off x="3477781" y="5184814"/>
            <a:ext cx="1733070" cy="989167"/>
            <a:chOff x="9889725" y="2300624"/>
            <a:chExt cx="1733070" cy="775266"/>
          </a:xfrm>
        </p:grpSpPr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42FD3B87-7C03-6F82-7921-0BFBC0EFE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2300624"/>
              <a:ext cx="1733070" cy="635521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3B46C682-ED36-DC9E-08E5-C0204E5C368A}"/>
                </a:ext>
              </a:extLst>
            </p:cNvPr>
            <p:cNvSpPr txBox="1"/>
            <p:nvPr/>
          </p:nvSpPr>
          <p:spPr>
            <a:xfrm>
              <a:off x="10420735" y="2429559"/>
              <a:ext cx="843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5" name="Групувати 54">
            <a:extLst>
              <a:ext uri="{FF2B5EF4-FFF2-40B4-BE49-F238E27FC236}">
                <a16:creationId xmlns="" xmlns:a16="http://schemas.microsoft.com/office/drawing/2014/main" id="{15771D55-7043-84F2-43A3-989F6A8A9FBF}"/>
              </a:ext>
            </a:extLst>
          </p:cNvPr>
          <p:cNvGrpSpPr/>
          <p:nvPr/>
        </p:nvGrpSpPr>
        <p:grpSpPr>
          <a:xfrm>
            <a:off x="3456966" y="4570959"/>
            <a:ext cx="1764139" cy="993048"/>
            <a:chOff x="9889725" y="6105278"/>
            <a:chExt cx="1802167" cy="778309"/>
          </a:xfrm>
        </p:grpSpPr>
        <p:pic>
          <p:nvPicPr>
            <p:cNvPr id="76" name="Рисунок 75">
              <a:extLst>
                <a:ext uri="{FF2B5EF4-FFF2-40B4-BE49-F238E27FC236}">
                  <a16:creationId xmlns="" xmlns:a16="http://schemas.microsoft.com/office/drawing/2014/main" id="{EAE3A913-C506-C0E6-9A76-941BFE1E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6105278"/>
              <a:ext cx="1802167" cy="660859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8D0922EA-4096-5604-6379-73B7FB0E42C4}"/>
                </a:ext>
              </a:extLst>
            </p:cNvPr>
            <p:cNvSpPr txBox="1"/>
            <p:nvPr/>
          </p:nvSpPr>
          <p:spPr>
            <a:xfrm>
              <a:off x="10571947" y="6237256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Групувати 57">
            <a:extLst>
              <a:ext uri="{FF2B5EF4-FFF2-40B4-BE49-F238E27FC236}">
                <a16:creationId xmlns="" xmlns:a16="http://schemas.microsoft.com/office/drawing/2014/main" id="{CD855801-AAFF-3B80-E247-3BC99B5EC84F}"/>
              </a:ext>
            </a:extLst>
          </p:cNvPr>
          <p:cNvGrpSpPr/>
          <p:nvPr/>
        </p:nvGrpSpPr>
        <p:grpSpPr>
          <a:xfrm>
            <a:off x="3444994" y="3970958"/>
            <a:ext cx="1756466" cy="986605"/>
            <a:chOff x="9889725" y="3303131"/>
            <a:chExt cx="1733071" cy="773258"/>
          </a:xfrm>
        </p:grpSpPr>
        <p:pic>
          <p:nvPicPr>
            <p:cNvPr id="79" name="Рисунок 78">
              <a:extLst>
                <a:ext uri="{FF2B5EF4-FFF2-40B4-BE49-F238E27FC236}">
                  <a16:creationId xmlns="" xmlns:a16="http://schemas.microsoft.com/office/drawing/2014/main" id="{E20C0C9B-A0C0-1125-55B3-5B67F18FB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3303131"/>
              <a:ext cx="1733071" cy="635521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2F808780-9A4E-012F-440E-312059B72B19}"/>
                </a:ext>
              </a:extLst>
            </p:cNvPr>
            <p:cNvSpPr txBox="1"/>
            <p:nvPr/>
          </p:nvSpPr>
          <p:spPr>
            <a:xfrm>
              <a:off x="10581667" y="3430058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1" name="Групувати 60">
            <a:extLst>
              <a:ext uri="{FF2B5EF4-FFF2-40B4-BE49-F238E27FC236}">
                <a16:creationId xmlns="" xmlns:a16="http://schemas.microsoft.com/office/drawing/2014/main" id="{D4D192C0-AF64-ADB2-833F-6D88A1FC20F5}"/>
              </a:ext>
            </a:extLst>
          </p:cNvPr>
          <p:cNvGrpSpPr/>
          <p:nvPr/>
        </p:nvGrpSpPr>
        <p:grpSpPr>
          <a:xfrm>
            <a:off x="3444601" y="3397300"/>
            <a:ext cx="1733068" cy="948507"/>
            <a:chOff x="9889725" y="1406808"/>
            <a:chExt cx="1733068" cy="743399"/>
          </a:xfrm>
        </p:grpSpPr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F148EA1E-BE63-303F-692B-A47B95245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1406808"/>
              <a:ext cx="1733068" cy="63552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61AA97F1-BD6C-555C-B180-D01B83717355}"/>
                </a:ext>
              </a:extLst>
            </p:cNvPr>
            <p:cNvSpPr txBox="1"/>
            <p:nvPr/>
          </p:nvSpPr>
          <p:spPr>
            <a:xfrm>
              <a:off x="10594216" y="1503876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4" name="Групувати 63">
            <a:extLst>
              <a:ext uri="{FF2B5EF4-FFF2-40B4-BE49-F238E27FC236}">
                <a16:creationId xmlns="" xmlns:a16="http://schemas.microsoft.com/office/drawing/2014/main" id="{D26F2629-D876-0865-5B79-F763AD5608D2}"/>
              </a:ext>
            </a:extLst>
          </p:cNvPr>
          <p:cNvGrpSpPr/>
          <p:nvPr/>
        </p:nvGrpSpPr>
        <p:grpSpPr>
          <a:xfrm>
            <a:off x="3432371" y="2809671"/>
            <a:ext cx="1756466" cy="1002959"/>
            <a:chOff x="9889725" y="4245109"/>
            <a:chExt cx="1802166" cy="786077"/>
          </a:xfrm>
        </p:grpSpPr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E8B824EC-2912-B521-8B79-C90701F3E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4245109"/>
              <a:ext cx="1802166" cy="660859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5212D19-857C-0800-DD2F-55CB517BC9AB}"/>
                </a:ext>
              </a:extLst>
            </p:cNvPr>
            <p:cNvSpPr txBox="1"/>
            <p:nvPr/>
          </p:nvSpPr>
          <p:spPr>
            <a:xfrm>
              <a:off x="10588987" y="4384855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7" name="Групувати 66">
            <a:extLst>
              <a:ext uri="{FF2B5EF4-FFF2-40B4-BE49-F238E27FC236}">
                <a16:creationId xmlns="" xmlns:a16="http://schemas.microsoft.com/office/drawing/2014/main" id="{900CABAF-FC4D-EF54-91D5-06F386DDA323}"/>
              </a:ext>
            </a:extLst>
          </p:cNvPr>
          <p:cNvGrpSpPr/>
          <p:nvPr/>
        </p:nvGrpSpPr>
        <p:grpSpPr>
          <a:xfrm>
            <a:off x="3455769" y="2203978"/>
            <a:ext cx="1733068" cy="953261"/>
            <a:chOff x="9889725" y="5175193"/>
            <a:chExt cx="1802168" cy="747125"/>
          </a:xfrm>
        </p:grpSpPr>
        <p:pic>
          <p:nvPicPr>
            <p:cNvPr id="88" name="Рисунок 87">
              <a:extLst>
                <a:ext uri="{FF2B5EF4-FFF2-40B4-BE49-F238E27FC236}">
                  <a16:creationId xmlns="" xmlns:a16="http://schemas.microsoft.com/office/drawing/2014/main" id="{415F8659-C4DC-5E9D-6445-3C17C2529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725" y="5175193"/>
              <a:ext cx="1802168" cy="660859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3EAE7412-0EF7-5374-2113-7F517DA06927}"/>
                </a:ext>
              </a:extLst>
            </p:cNvPr>
            <p:cNvSpPr txBox="1"/>
            <p:nvPr/>
          </p:nvSpPr>
          <p:spPr>
            <a:xfrm>
              <a:off x="10640583" y="5275987"/>
              <a:ext cx="59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81185" y="1450766"/>
            <a:ext cx="307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Рівно цеглу викладає,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Дах старанно покриває</a:t>
            </a:r>
            <a:r>
              <a:rPr lang="uk-UA" sz="2000" b="1" dirty="0" smtClean="0">
                <a:solidFill>
                  <a:srgbClr val="7030A0"/>
                </a:solidFill>
              </a:rPr>
              <a:t>...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uk-UA" sz="2000" b="1" dirty="0">
                <a:solidFill>
                  <a:srgbClr val="7030A0"/>
                </a:solidFill>
              </a:rPr>
              <a:t>Каменяр і покрівельник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Мають назву</a:t>
            </a:r>
            <a:r>
              <a:rPr lang="uk-UA" sz="2000" b="1" dirty="0" smtClean="0">
                <a:solidFill>
                  <a:srgbClr val="7030A0"/>
                </a:solidFill>
              </a:rPr>
              <a:t>…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462173" y="1432182"/>
            <a:ext cx="1991075" cy="6445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Будівельник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TextBox 6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29791" y="1557522"/>
            <a:ext cx="36176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Махнула птиця крилом,</a:t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dirty="0">
                <a:solidFill>
                  <a:srgbClr val="7030A0"/>
                </a:solidFill>
              </a:rPr>
              <a:t>Закрила півсвіту</a:t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dirty="0">
                <a:solidFill>
                  <a:srgbClr val="7030A0"/>
                </a:solidFill>
              </a:rPr>
              <a:t>Чорним рядном.</a:t>
            </a:r>
          </a:p>
        </p:txBody>
      </p:sp>
      <p:pic>
        <p:nvPicPr>
          <p:cNvPr id="11" name="Picture 2" descr="ЗОЖ © Дошкольный центра развития ребенка г.Баранови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91" y="3015077"/>
            <a:ext cx="3681706" cy="307767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39992" y="3127182"/>
            <a:ext cx="877250" cy="5679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ніч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0015" y="454105"/>
            <a:ext cx="7617204" cy="8990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7069" y="1557522"/>
            <a:ext cx="3683504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Завітав до тітки – ночі,</a:t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dirty="0">
                <a:solidFill>
                  <a:srgbClr val="7030A0"/>
                </a:solidFill>
              </a:rPr>
              <a:t>Позіхнув, розплющів очі</a:t>
            </a:r>
            <a:r>
              <a:rPr lang="uk-UA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Всіх </a:t>
            </a:r>
            <a:r>
              <a:rPr lang="uk-UA" sz="2400" b="1" dirty="0" err="1">
                <a:solidFill>
                  <a:srgbClr val="7030A0"/>
                </a:solidFill>
              </a:rPr>
              <a:t>скликає</a:t>
            </a:r>
            <a:r>
              <a:rPr lang="uk-UA" sz="2400" b="1" dirty="0">
                <a:solidFill>
                  <a:srgbClr val="7030A0"/>
                </a:solidFill>
              </a:rPr>
              <a:t> на сніданок,</a:t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dirty="0">
                <a:solidFill>
                  <a:srgbClr val="7030A0"/>
                </a:solidFill>
              </a:rPr>
              <a:t>Прокидайтеся, вже </a:t>
            </a:r>
            <a:r>
              <a:rPr lang="uk-UA" sz="2400" b="1" dirty="0" smtClean="0">
                <a:solidFill>
                  <a:srgbClr val="7030A0"/>
                </a:solidFill>
              </a:rPr>
              <a:t>…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6" name="Picture 4" descr="Счастливый милый маленький малыш мальчик просыпаться утром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07" y="3222172"/>
            <a:ext cx="3022166" cy="302216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571902" y="5669568"/>
            <a:ext cx="1343970" cy="574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ранок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24">
            <a:extLst>
              <a:ext uri="{FF2B5EF4-FFF2-40B4-BE49-F238E27FC236}">
                <a16:creationId xmlns="" xmlns:a16="http://schemas.microsoft.com/office/drawing/2014/main" id="{F1C7539C-EA59-EE26-C2D6-F17F16BA159A}"/>
              </a:ext>
            </a:extLst>
          </p:cNvPr>
          <p:cNvSpPr/>
          <p:nvPr/>
        </p:nvSpPr>
        <p:spPr>
          <a:xfrm>
            <a:off x="1779848" y="543913"/>
            <a:ext cx="8439149" cy="773257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Мотивація навчальної діяльності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20A914D1-2BEC-6A59-36E0-5CFE2CD1EACD}"/>
              </a:ext>
            </a:extLst>
          </p:cNvPr>
          <p:cNvSpPr/>
          <p:nvPr/>
        </p:nvSpPr>
        <p:spPr>
          <a:xfrm>
            <a:off x="3886200" y="1692056"/>
            <a:ext cx="4107030" cy="1072915"/>
          </a:xfrm>
          <a:prstGeom prst="wedgeRoundRectCallout">
            <a:avLst>
              <a:gd name="adj1" fmla="val -6129"/>
              <a:gd name="adj2" fmla="val 9425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Ми всі привіталися: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«Добрий день!».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 вітаємося на початку дня?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="" xmlns:a16="http://schemas.microsoft.com/office/drawing/2014/main" id="{B527CABD-F4B9-2656-E487-2E511CD5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80" y="3691404"/>
            <a:ext cx="4612688" cy="277252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35E4C954-B8B9-4ACF-93E3-7123AC648687}"/>
              </a:ext>
            </a:extLst>
          </p:cNvPr>
          <p:cNvSpPr/>
          <p:nvPr/>
        </p:nvSpPr>
        <p:spPr>
          <a:xfrm>
            <a:off x="9013371" y="2461749"/>
            <a:ext cx="2411252" cy="1229655"/>
          </a:xfrm>
          <a:prstGeom prst="wedgeRoundRectCallout">
            <a:avLst>
              <a:gd name="adj1" fmla="val -45942"/>
              <a:gd name="adj2" fmla="val 72231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Доброго ранку!</a:t>
            </a:r>
          </a:p>
        </p:txBody>
      </p:sp>
      <p:sp>
        <p:nvSpPr>
          <p:cNvPr id="43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B90C7D5F-FC9D-973D-2BC8-EDF7DDCC29CE}"/>
              </a:ext>
            </a:extLst>
          </p:cNvPr>
          <p:cNvSpPr/>
          <p:nvPr/>
        </p:nvSpPr>
        <p:spPr>
          <a:xfrm>
            <a:off x="559450" y="2461749"/>
            <a:ext cx="2455892" cy="1229655"/>
          </a:xfrm>
          <a:prstGeom prst="wedgeRoundRectCallout">
            <a:avLst>
              <a:gd name="adj1" fmla="val 44391"/>
              <a:gd name="adj2" fmla="val 77916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Добрий вечір!</a:t>
            </a:r>
          </a:p>
        </p:txBody>
      </p:sp>
      <p:sp>
        <p:nvSpPr>
          <p:cNvPr id="4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404DB5B1-F287-8151-11BF-CE5DAE2C47C0}"/>
              </a:ext>
            </a:extLst>
          </p:cNvPr>
          <p:cNvSpPr/>
          <p:nvPr/>
        </p:nvSpPr>
        <p:spPr>
          <a:xfrm>
            <a:off x="3896422" y="1690753"/>
            <a:ext cx="4107030" cy="1064644"/>
          </a:xfrm>
          <a:prstGeom prst="wedgeRoundRectCallout">
            <a:avLst>
              <a:gd name="adj1" fmla="val -6129"/>
              <a:gd name="adj2" fmla="val 9425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А наприкінці дня?</a:t>
            </a:r>
          </a:p>
        </p:txBody>
      </p:sp>
      <p:sp>
        <p:nvSpPr>
          <p:cNvPr id="45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03F65DFB-9A23-6EEE-D2DD-381D18CD2DC2}"/>
              </a:ext>
            </a:extLst>
          </p:cNvPr>
          <p:cNvSpPr/>
          <p:nvPr/>
        </p:nvSpPr>
        <p:spPr>
          <a:xfrm>
            <a:off x="3886200" y="1692056"/>
            <a:ext cx="4234543" cy="1249355"/>
          </a:xfrm>
          <a:prstGeom prst="wedgeRoundRectCallout">
            <a:avLst>
              <a:gd name="adj1" fmla="val -6129"/>
              <a:gd name="adj2" fmla="val 9425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Ми назвали деякі частини доби. А що таке доба?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54955" y="543913"/>
            <a:ext cx="8497032" cy="844414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9058" y="1651999"/>
            <a:ext cx="560634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поговоримо про одиницю вимірювання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часу </a:t>
            </a:r>
            <a:r>
              <a:rPr lang="uk-UA" sz="2800" b="1" dirty="0">
                <a:solidFill>
                  <a:schemeClr val="bg1"/>
                </a:solidFill>
              </a:rPr>
              <a:t>«добу».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Дізнаємося </a:t>
            </a:r>
            <a:r>
              <a:rPr lang="uk-UA" sz="2800" b="1" dirty="0">
                <a:solidFill>
                  <a:schemeClr val="bg1"/>
                </a:solidFill>
              </a:rPr>
              <a:t>про різновиди ліній.</a:t>
            </a:r>
          </a:p>
        </p:txBody>
      </p:sp>
    </p:spTree>
    <p:extLst>
      <p:ext uri="{BB962C8B-B14F-4D97-AF65-F5344CB8AC3E}">
        <p14:creationId xmlns:p14="http://schemas.microsoft.com/office/powerpoint/2010/main" val="23744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387961" y="480201"/>
            <a:ext cx="6384439" cy="73211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Тиждень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272" y="2701099"/>
            <a:ext cx="2472871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Понеділок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623255" y="1381932"/>
            <a:ext cx="3956925" cy="8851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днів</a:t>
            </a:r>
            <a:r>
              <a:rPr lang="ru-RU" sz="2000" b="1" dirty="0" smtClean="0">
                <a:solidFill>
                  <a:srgbClr val="7030A0"/>
                </a:solidFill>
              </a:rPr>
              <a:t> у </a:t>
            </a:r>
            <a:r>
              <a:rPr lang="ru-RU" sz="2000" b="1" dirty="0" err="1" smtClean="0">
                <a:solidFill>
                  <a:srgbClr val="7030A0"/>
                </a:solidFill>
              </a:rPr>
              <a:t>тижні</a:t>
            </a:r>
            <a:r>
              <a:rPr lang="ru-RU" sz="2000" b="1" dirty="0" smtClean="0">
                <a:solidFill>
                  <a:srgbClr val="7030A0"/>
                </a:solidFill>
              </a:rPr>
              <a:t>? </a:t>
            </a:r>
            <a:r>
              <a:rPr lang="ru-RU" sz="2000" b="1" dirty="0" err="1" smtClean="0">
                <a:solidFill>
                  <a:srgbClr val="7030A0"/>
                </a:solidFill>
              </a:rPr>
              <a:t>Назви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їх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</a:rPr>
              <a:t>які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дні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тижня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відпочиваєш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4798803" y="1394262"/>
            <a:ext cx="3543267" cy="88518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Який</a:t>
            </a:r>
            <a:r>
              <a:rPr lang="ru-RU" sz="2000" b="1" dirty="0" smtClean="0">
                <a:solidFill>
                  <a:srgbClr val="7030A0"/>
                </a:solidFill>
              </a:rPr>
              <a:t> день </a:t>
            </a:r>
            <a:r>
              <a:rPr lang="ru-RU" sz="2000" b="1" dirty="0" err="1" smtClean="0">
                <a:solidFill>
                  <a:srgbClr val="7030A0"/>
                </a:solidFill>
              </a:rPr>
              <a:t>тижня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сьогодні</a:t>
            </a:r>
            <a:r>
              <a:rPr lang="ru-RU" sz="2000" b="1" dirty="0" smtClean="0">
                <a:solidFill>
                  <a:srgbClr val="7030A0"/>
                </a:solidFill>
              </a:rPr>
              <a:t>? </a:t>
            </a:r>
          </a:p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Який</a:t>
            </a:r>
            <a:r>
              <a:rPr lang="ru-RU" sz="2000" b="1" dirty="0" smtClean="0">
                <a:solidFill>
                  <a:srgbClr val="7030A0"/>
                </a:solidFill>
              </a:rPr>
              <a:t> день </a:t>
            </a:r>
            <a:r>
              <a:rPr lang="ru-RU" sz="2000" b="1" dirty="0" err="1" smtClean="0">
                <a:solidFill>
                  <a:srgbClr val="7030A0"/>
                </a:solidFill>
              </a:rPr>
              <a:t>тижня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був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учора</a:t>
            </a:r>
            <a:r>
              <a:rPr lang="ru-RU" sz="2000" b="1" dirty="0" smtClean="0">
                <a:solidFill>
                  <a:srgbClr val="7030A0"/>
                </a:solidFill>
              </a:rPr>
              <a:t>?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4377" y="4246626"/>
            <a:ext cx="2241531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Вівторок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5244" y="2719200"/>
            <a:ext cx="193132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Середа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2639" y="4246625"/>
            <a:ext cx="1931320" cy="715089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Четвер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9353" y="2719200"/>
            <a:ext cx="2229729" cy="715089"/>
          </a:xfrm>
          <a:prstGeom prst="round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П’ятниця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4374" y="4277110"/>
            <a:ext cx="1931320" cy="715089"/>
          </a:xfrm>
          <a:prstGeom prst="roundRect">
            <a:avLst/>
          </a:prstGeom>
          <a:solidFill>
            <a:srgbClr val="354B8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Субота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5624" y="2702718"/>
            <a:ext cx="1931320" cy="71508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Неділя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155371" y="3526663"/>
            <a:ext cx="522515" cy="64256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82553" y="3487318"/>
            <a:ext cx="664011" cy="68191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006414" y="3514379"/>
            <a:ext cx="799178" cy="658740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755141" y="3526663"/>
            <a:ext cx="480767" cy="6425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570437" y="3526663"/>
            <a:ext cx="581478" cy="65874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9567607" y="3487318"/>
            <a:ext cx="577879" cy="76739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Дні тижня - UA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743" y="256897"/>
            <a:ext cx="3370204" cy="173355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45161" y="494529"/>
            <a:ext cx="8732066" cy="73211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Доба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6211194" y="1427619"/>
            <a:ext cx="4655398" cy="4832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Добу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поділяють</a:t>
            </a:r>
            <a:r>
              <a:rPr lang="ru-RU" sz="2400" b="1" dirty="0">
                <a:solidFill>
                  <a:srgbClr val="7030A0"/>
                </a:solidFill>
              </a:rPr>
              <a:t> на 4 </a:t>
            </a:r>
            <a:r>
              <a:rPr lang="ru-RU" sz="2400" b="1" dirty="0" err="1">
                <a:solidFill>
                  <a:srgbClr val="7030A0"/>
                </a:solidFill>
              </a:rPr>
              <a:t>частини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3420" b="33496"/>
          <a:stretch/>
        </p:blipFill>
        <p:spPr>
          <a:xfrm>
            <a:off x="527050" y="2015675"/>
            <a:ext cx="11044764" cy="3711653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8561" y="5727328"/>
            <a:ext cx="714643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Ранок,      день,       вечір,       ніч</a:t>
            </a:r>
          </a:p>
        </p:txBody>
      </p:sp>
      <p:sp>
        <p:nvSpPr>
          <p:cNvPr id="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788308" y="1226643"/>
            <a:ext cx="4949516" cy="8851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Пригадай</a:t>
            </a:r>
            <a:r>
              <a:rPr lang="ru-RU" sz="2000" b="1" dirty="0">
                <a:solidFill>
                  <a:srgbClr val="7030A0"/>
                </a:solidFill>
              </a:rPr>
              <a:t> і </a:t>
            </a:r>
            <a:r>
              <a:rPr lang="ru-RU" sz="2000" b="1" dirty="0" err="1">
                <a:solidFill>
                  <a:srgbClr val="7030A0"/>
                </a:solidFill>
              </a:rPr>
              <a:t>розкажи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що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ти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робив</a:t>
            </a:r>
            <a:r>
              <a:rPr lang="ru-RU" sz="2000" b="1" dirty="0">
                <a:solidFill>
                  <a:srgbClr val="7030A0"/>
                </a:solidFill>
              </a:rPr>
              <a:t>/</a:t>
            </a:r>
            <a:r>
              <a:rPr lang="ru-RU" sz="2000" b="1" dirty="0" err="1">
                <a:solidFill>
                  <a:srgbClr val="7030A0"/>
                </a:solidFill>
              </a:rPr>
              <a:t>робила</a:t>
            </a:r>
            <a:r>
              <a:rPr lang="ru-RU" sz="2000" b="1" dirty="0">
                <a:solidFill>
                  <a:srgbClr val="7030A0"/>
                </a:solidFill>
              </a:rPr>
              <a:t> з </a:t>
            </a:r>
            <a:r>
              <a:rPr lang="ru-RU" sz="2000" b="1" dirty="0" err="1">
                <a:solidFill>
                  <a:srgbClr val="7030A0"/>
                </a:solidFill>
              </a:rPr>
              <a:t>учорашнього</a:t>
            </a:r>
            <a:r>
              <a:rPr lang="ru-RU" sz="2000" b="1" dirty="0">
                <a:solidFill>
                  <a:srgbClr val="7030A0"/>
                </a:solidFill>
              </a:rPr>
              <a:t> ранку до </a:t>
            </a:r>
            <a:r>
              <a:rPr lang="ru-RU" sz="2000" b="1" dirty="0" err="1">
                <a:solidFill>
                  <a:srgbClr val="7030A0"/>
                </a:solidFill>
              </a:rPr>
              <a:t>сьогоднішнього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9144"/>
          <a:stretch/>
        </p:blipFill>
        <p:spPr>
          <a:xfrm>
            <a:off x="6655135" y="3366541"/>
            <a:ext cx="3472538" cy="2940450"/>
          </a:xfrm>
          <a:prstGeom prst="rect">
            <a:avLst/>
          </a:prstGeom>
        </p:spPr>
      </p:pic>
      <p:sp>
        <p:nvSpPr>
          <p:cNvPr id="1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2093748" y="1277589"/>
            <a:ext cx="8234891" cy="647818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Розкажи</a:t>
            </a:r>
            <a:r>
              <a:rPr lang="ru-RU" sz="2000" b="1" dirty="0">
                <a:solidFill>
                  <a:srgbClr val="7030A0"/>
                </a:solidFill>
              </a:rPr>
              <a:t> за </a:t>
            </a:r>
            <a:r>
              <a:rPr lang="ru-RU" sz="2000" b="1" dirty="0" err="1">
                <a:solidFill>
                  <a:srgbClr val="7030A0"/>
                </a:solidFill>
              </a:rPr>
              <a:t>малюнками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що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робив</a:t>
            </a:r>
            <a:r>
              <a:rPr lang="ru-RU" sz="2000" b="1" dirty="0">
                <a:solidFill>
                  <a:srgbClr val="7030A0"/>
                </a:solidFill>
              </a:rPr>
              <a:t> хлопчик у </a:t>
            </a:r>
            <a:r>
              <a:rPr lang="ru-RU" sz="2000" b="1" dirty="0" err="1">
                <a:solidFill>
                  <a:srgbClr val="7030A0"/>
                </a:solidFill>
              </a:rPr>
              <a:t>різні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частини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доби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s://o.remove.bg/downloads/82efc07a-679e-4ee1-9e1e-1d092412628c/40686117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56" y="1894345"/>
            <a:ext cx="3737418" cy="40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9692246" y="3574473"/>
            <a:ext cx="1126837" cy="1182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 стрелкой 6"/>
          <p:cNvCxnSpPr>
            <a:stCxn id="13" idx="1"/>
          </p:cNvCxnSpPr>
          <p:nvPr/>
        </p:nvCxnSpPr>
        <p:spPr>
          <a:xfrm flipH="1" flipV="1">
            <a:off x="10025743" y="3858127"/>
            <a:ext cx="264229" cy="33518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0313392" y="3638104"/>
            <a:ext cx="1" cy="61883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0276446" y="4178430"/>
            <a:ext cx="92363" cy="1015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45161" y="494529"/>
            <a:ext cx="8732066" cy="73211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Доба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o.remove.bg/downloads/e0682dc6-2827-4aca-9a3a-92da048ad3aa/19801707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56150"/>
            <a:ext cx="3692596" cy="34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o.remove.bg/downloads/82efc07a-679e-4ee1-9e1e-1d092412628c/40686117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77" y="1867549"/>
            <a:ext cx="3737418" cy="40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887467" y="3538550"/>
            <a:ext cx="1126837" cy="1182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506301" y="4167545"/>
            <a:ext cx="340316" cy="25205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450884" y="3548709"/>
            <a:ext cx="1" cy="61883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413938" y="4089035"/>
            <a:ext cx="92363" cy="1015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5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.remove.bg/downloads/82efc07a-679e-4ee1-9e1e-1d092412628c/40686117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96" y="1742812"/>
            <a:ext cx="3737418" cy="40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635500" y="3402895"/>
            <a:ext cx="1126837" cy="1182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170805" y="3984785"/>
            <a:ext cx="411661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198918" y="3365949"/>
            <a:ext cx="1" cy="61883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152736" y="3943222"/>
            <a:ext cx="92363" cy="1015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https://o.remove.bg/downloads/6737e56f-8e7b-402b-8f4b-8e84810c7666/3582921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 bwMode="auto">
          <a:xfrm>
            <a:off x="429002" y="2460368"/>
            <a:ext cx="3936170" cy="37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2093748" y="1277589"/>
            <a:ext cx="8234891" cy="647818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Розкажи</a:t>
            </a:r>
            <a:r>
              <a:rPr lang="ru-RU" sz="2000" b="1" dirty="0">
                <a:solidFill>
                  <a:srgbClr val="7030A0"/>
                </a:solidFill>
              </a:rPr>
              <a:t> за </a:t>
            </a:r>
            <a:r>
              <a:rPr lang="ru-RU" sz="2000" b="1" dirty="0" err="1">
                <a:solidFill>
                  <a:srgbClr val="7030A0"/>
                </a:solidFill>
              </a:rPr>
              <a:t>малюнками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що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робив</a:t>
            </a:r>
            <a:r>
              <a:rPr lang="ru-RU" sz="2000" b="1" dirty="0">
                <a:solidFill>
                  <a:srgbClr val="7030A0"/>
                </a:solidFill>
              </a:rPr>
              <a:t> хлопчик у </a:t>
            </a:r>
            <a:r>
              <a:rPr lang="ru-RU" sz="2000" b="1" dirty="0" err="1">
                <a:solidFill>
                  <a:srgbClr val="7030A0"/>
                </a:solidFill>
              </a:rPr>
              <a:t>різні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частини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доби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45161" y="494529"/>
            <a:ext cx="8732066" cy="73211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Доба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o.remove.bg/downloads/cc8418fc-dfeb-4a68-a1c3-c082ab79fcbc/32059052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4076" r="7846" b="22217"/>
          <a:stretch/>
        </p:blipFill>
        <p:spPr bwMode="auto">
          <a:xfrm>
            <a:off x="5582466" y="3608921"/>
            <a:ext cx="4680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o.remove.bg/downloads/82efc07a-679e-4ee1-9e1e-1d092412628c/40686117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15" y="1676366"/>
            <a:ext cx="3737418" cy="40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9808119" y="3336449"/>
            <a:ext cx="1126837" cy="1182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0254431" y="3918339"/>
            <a:ext cx="143510" cy="30018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0397941" y="3285460"/>
            <a:ext cx="1" cy="61883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0351760" y="3853497"/>
            <a:ext cx="92363" cy="1015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7580</TotalTime>
  <Words>562</Words>
  <Application>Microsoft Office PowerPoint</Application>
  <PresentationFormat>Произвольный</PresentationFormat>
  <Paragraphs>194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747</cp:revision>
  <dcterms:created xsi:type="dcterms:W3CDTF">2018-01-05T16:38:53Z</dcterms:created>
  <dcterms:modified xsi:type="dcterms:W3CDTF">2023-11-14T08:37:40Z</dcterms:modified>
</cp:coreProperties>
</file>