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99" r:id="rId3"/>
    <p:sldId id="296" r:id="rId4"/>
    <p:sldId id="298" r:id="rId5"/>
    <p:sldId id="278" r:id="rId6"/>
    <p:sldId id="285" r:id="rId7"/>
    <p:sldId id="300" r:id="rId8"/>
    <p:sldId id="316" r:id="rId9"/>
    <p:sldId id="287" r:id="rId10"/>
    <p:sldId id="289" r:id="rId11"/>
    <p:sldId id="301" r:id="rId12"/>
    <p:sldId id="304" r:id="rId13"/>
    <p:sldId id="306" r:id="rId14"/>
    <p:sldId id="292" r:id="rId15"/>
    <p:sldId id="308" r:id="rId16"/>
    <p:sldId id="310" r:id="rId17"/>
    <p:sldId id="312" r:id="rId18"/>
    <p:sldId id="293" r:id="rId19"/>
    <p:sldId id="29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2F3242"/>
    <a:srgbClr val="722651"/>
    <a:srgbClr val="DED231"/>
    <a:srgbClr val="C31D58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29.png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694" y="4675021"/>
            <a:ext cx="977561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Чим я відрізняюся від інших?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2448" y="1069687"/>
            <a:ext cx="41798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«Людина»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4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91" y="642483"/>
            <a:ext cx="4540512" cy="3374346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5118124" flipH="1">
            <a:off x="6609072" y="941387"/>
            <a:ext cx="1491417" cy="2557914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481575" y="1620177"/>
            <a:ext cx="1972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Мені зараз: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7391" y="4847529"/>
            <a:ext cx="977645" cy="771073"/>
          </a:xfrm>
          <a:prstGeom prst="rect">
            <a:avLst/>
          </a:prstGeom>
          <a:noFill/>
          <a:ln w="5715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87240" y="4910716"/>
            <a:ext cx="156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2F3242"/>
                </a:solidFill>
              </a:rPr>
              <a:t>років</a:t>
            </a:r>
            <a:endParaRPr lang="ru-RU" sz="4000" b="1" dirty="0">
              <a:solidFill>
                <a:srgbClr val="2F324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0549" y="4771400"/>
            <a:ext cx="72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6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2482" y="250372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Анкета «Що я знаю про себе»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12929" y="1035118"/>
            <a:ext cx="6812229" cy="54319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F1F4A72-F9BD-4BD8-A22C-EB8D14179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-607" r="14302" b="30924"/>
          <a:stretch/>
        </p:blipFill>
        <p:spPr>
          <a:xfrm>
            <a:off x="2315745" y="1238884"/>
            <a:ext cx="4748937" cy="4756241"/>
          </a:xfrm>
          <a:prstGeom prst="rect">
            <a:avLst/>
          </a:prstGeom>
        </p:spPr>
      </p:pic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xmlns="" id="{45D73E66-9C68-4D9F-B09D-1C1F13464BFB}"/>
              </a:ext>
            </a:extLst>
          </p:cNvPr>
          <p:cNvSpPr/>
          <p:nvPr/>
        </p:nvSpPr>
        <p:spPr>
          <a:xfrm>
            <a:off x="5103213" y="4202830"/>
            <a:ext cx="4084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Місце для фото</a:t>
            </a:r>
          </a:p>
        </p:txBody>
      </p:sp>
    </p:spTree>
    <p:extLst>
      <p:ext uri="{BB962C8B-B14F-4D97-AF65-F5344CB8AC3E}">
        <p14:creationId xmlns:p14="http://schemas.microsoft.com/office/powerpoint/2010/main" val="34623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5118124" flipH="1">
            <a:off x="6229254" y="835532"/>
            <a:ext cx="1175463" cy="2467241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906936" y="1776764"/>
            <a:ext cx="198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Мій зріст: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2593" y="2996846"/>
            <a:ext cx="1400919" cy="790744"/>
          </a:xfrm>
          <a:prstGeom prst="rect">
            <a:avLst/>
          </a:prstGeom>
          <a:noFill/>
          <a:ln w="5715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58799" y="3841878"/>
            <a:ext cx="231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2F3242"/>
                </a:solidFill>
              </a:rPr>
              <a:t>сантиметри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2016" y="3146831"/>
            <a:ext cx="130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119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4253" r="20255" b="10489"/>
          <a:stretch/>
        </p:blipFill>
        <p:spPr>
          <a:xfrm>
            <a:off x="2400332" y="1169675"/>
            <a:ext cx="2714637" cy="5501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" r="16955"/>
          <a:stretch/>
        </p:blipFill>
        <p:spPr>
          <a:xfrm>
            <a:off x="465117" y="2457679"/>
            <a:ext cx="3502872" cy="4213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42482" y="250372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Анкета «Що я знаю про себе»</a:t>
            </a:r>
          </a:p>
        </p:txBody>
      </p:sp>
      <p:sp>
        <p:nvSpPr>
          <p:cNvPr id="14" name="Овальная выноска 13"/>
          <p:cNvSpPr/>
          <p:nvPr/>
        </p:nvSpPr>
        <p:spPr>
          <a:xfrm rot="5118124" flipH="1">
            <a:off x="9098390" y="1801366"/>
            <a:ext cx="1412617" cy="229384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810968" y="2651989"/>
            <a:ext cx="198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Моя вага: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54099" y="3854717"/>
            <a:ext cx="1173351" cy="790744"/>
          </a:xfrm>
          <a:prstGeom prst="rect">
            <a:avLst/>
          </a:prstGeom>
          <a:noFill/>
          <a:ln w="5715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949021" y="3998927"/>
            <a:ext cx="186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2F3242"/>
                </a:solidFill>
              </a:rPr>
              <a:t>кілограм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53880" y="3864189"/>
            <a:ext cx="77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21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 rot="5118124" flipH="1">
            <a:off x="6191241" y="3947134"/>
            <a:ext cx="1523084" cy="2511158"/>
          </a:xfrm>
          <a:prstGeom prst="wedgeEllipseCallout">
            <a:avLst>
              <a:gd name="adj1" fmla="val -7914"/>
              <a:gd name="adj2" fmla="val 73165"/>
            </a:avLst>
          </a:prstGeom>
          <a:solidFill>
            <a:schemeClr val="accent6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639050" y="4664104"/>
            <a:ext cx="2503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Мій колір волосся: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780" y="5376772"/>
            <a:ext cx="161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жовтий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49299" y="5273788"/>
            <a:ext cx="2349129" cy="790744"/>
          </a:xfrm>
          <a:prstGeom prst="rect">
            <a:avLst/>
          </a:prstGeom>
          <a:noFill/>
          <a:ln w="5715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-1010" r="18159"/>
          <a:stretch/>
        </p:blipFill>
        <p:spPr>
          <a:xfrm>
            <a:off x="436315" y="1323123"/>
            <a:ext cx="3260035" cy="5160066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rot="5118124" flipH="1">
            <a:off x="4102339" y="831127"/>
            <a:ext cx="1766904" cy="2442372"/>
          </a:xfrm>
          <a:prstGeom prst="wedgeEllipseCallout">
            <a:avLst>
              <a:gd name="adj1" fmla="val -4019"/>
              <a:gd name="adj2" fmla="val 74469"/>
            </a:avLst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9633" y="1131952"/>
            <a:ext cx="2232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Мої найкращі друзі: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" b="99143" l="1778" r="100000">
                        <a14:foregroundMark x1="32556" y1="6429" x2="29667" y2="91857"/>
                        <a14:foregroundMark x1="9222" y1="52000" x2="43111" y2="54000"/>
                        <a14:foregroundMark x1="19556" y1="19000" x2="44667" y2="12714"/>
                        <a14:foregroundMark x1="42111" y1="18000" x2="46778" y2="30000"/>
                        <a14:foregroundMark x1="37111" y1="66857" x2="32556" y2="46000"/>
                        <a14:foregroundMark x1="34778" y1="47571" x2="36889" y2="49571"/>
                        <a14:foregroundMark x1="42111" y1="55000" x2="40000" y2="46286"/>
                        <a14:foregroundMark x1="33556" y1="62286" x2="45667" y2="93571"/>
                        <a14:foregroundMark x1="23222" y1="48571" x2="24778" y2="59000"/>
                        <a14:foregroundMark x1="29667" y1="68857" x2="26000" y2="58000"/>
                        <a14:foregroundMark x1="29444" y1="50286" x2="28111" y2="47286"/>
                        <a14:foregroundMark x1="41333" y1="63857" x2="40778" y2="61571"/>
                        <a14:foregroundMark x1="25222" y1="91571" x2="35889" y2="88857"/>
                        <a14:foregroundMark x1="34556" y1="88143" x2="32556" y2="82571"/>
                        <a14:foregroundMark x1="36111" y1="90857" x2="25000" y2="93571"/>
                        <a14:foregroundMark x1="41556" y1="93571" x2="45667" y2="92143"/>
                        <a14:foregroundMark x1="47000" y1="91143" x2="40556" y2="89857"/>
                        <a14:foregroundMark x1="29111" y1="89857" x2="27333" y2="86857"/>
                        <a14:foregroundMark x1="63778" y1="30000" x2="64778" y2="24286"/>
                        <a14:foregroundMark x1="75667" y1="26000" x2="73667" y2="23000"/>
                        <a14:foregroundMark x1="65111" y1="42571" x2="80333" y2="89857"/>
                        <a14:foregroundMark x1="85778" y1="27714" x2="84000" y2="22714"/>
                        <a14:foregroundMark x1="63222" y1="92857" x2="77778" y2="40714"/>
                        <a14:foregroundMark x1="70000" y1="90857" x2="67889" y2="76857"/>
                        <a14:foregroundMark x1="74667" y1="90571" x2="80556" y2="81143"/>
                        <a14:foregroundMark x1="76222" y1="89571" x2="79556" y2="94143"/>
                        <a14:foregroundMark x1="68667" y1="89143" x2="63556" y2="91857"/>
                        <a14:foregroundMark x1="75444" y1="60571" x2="76444" y2="53286"/>
                        <a14:foregroundMark x1="81889" y1="51571" x2="77556" y2="42000"/>
                        <a14:foregroundMark x1="81111" y1="63857" x2="78778" y2="59000"/>
                        <a14:foregroundMark x1="74667" y1="51571" x2="74667" y2="39714"/>
                        <a14:foregroundMark x1="62556" y1="51000" x2="66667" y2="41714"/>
                        <a14:foregroundMark x1="69222" y1="51571" x2="69222" y2="39000"/>
                        <a14:foregroundMark x1="72556" y1="45571" x2="74667" y2="43000"/>
                        <a14:foregroundMark x1="79333" y1="53571" x2="79333" y2="53571"/>
                        <a14:foregroundMark x1="69222" y1="61857" x2="66333" y2="58286"/>
                        <a14:foregroundMark x1="28111" y1="61000" x2="27889" y2="5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4" t="486" r="6004"/>
          <a:stretch/>
        </p:blipFill>
        <p:spPr>
          <a:xfrm>
            <a:off x="6101949" y="1046637"/>
            <a:ext cx="3005081" cy="26463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79039" y="3245892"/>
            <a:ext cx="3531905" cy="625599"/>
          </a:xfrm>
          <a:prstGeom prst="rect">
            <a:avLst/>
          </a:prstGeom>
          <a:noFill/>
          <a:ln w="5715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36610" y="3286716"/>
            <a:ext cx="350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Петрик та Оленка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42482" y="250372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Анкета «Що я знаю про себе»</a:t>
            </a:r>
          </a:p>
        </p:txBody>
      </p:sp>
      <p:sp>
        <p:nvSpPr>
          <p:cNvPr id="16" name="Овальная выноска 15"/>
          <p:cNvSpPr/>
          <p:nvPr/>
        </p:nvSpPr>
        <p:spPr>
          <a:xfrm rot="5400000" flipH="1">
            <a:off x="5556304" y="3119615"/>
            <a:ext cx="1572904" cy="3642519"/>
          </a:xfrm>
          <a:prstGeom prst="wedgeEllipseCallout">
            <a:avLst>
              <a:gd name="adj1" fmla="val 37302"/>
              <a:gd name="adj2" fmla="val 50545"/>
            </a:avLst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21496" y="4299907"/>
            <a:ext cx="3510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Моя улюблена іграшка та гра: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84" y="3665614"/>
            <a:ext cx="1502899" cy="2967589"/>
          </a:xfrm>
          <a:prstGeom prst="round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8" y="5026375"/>
            <a:ext cx="1401905" cy="14019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21417" y="1008706"/>
            <a:ext cx="2706261" cy="2936617"/>
          </a:xfrm>
          <a:prstGeom prst="roundRect">
            <a:avLst/>
          </a:prstGeom>
          <a:solidFill>
            <a:srgbClr val="FF31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Чому ти любиш спілкуватися саме з ними?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захоплення у вас спільні?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ви любите робити разом?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2" t="-2891" r="15461"/>
          <a:stretch/>
        </p:blipFill>
        <p:spPr>
          <a:xfrm>
            <a:off x="743093" y="1631581"/>
            <a:ext cx="2936383" cy="489332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rot="5118124" flipH="1">
            <a:off x="4290022" y="209701"/>
            <a:ext cx="1535678" cy="3487312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34618" y="1397849"/>
            <a:ext cx="3323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Моя улюблена книжка: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r="1257" b="4382"/>
          <a:stretch/>
        </p:blipFill>
        <p:spPr>
          <a:xfrm>
            <a:off x="3374440" y="2937627"/>
            <a:ext cx="3087638" cy="37454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42482" y="250372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Анкета «Що я знаю про себе»</a:t>
            </a:r>
          </a:p>
        </p:txBody>
      </p:sp>
      <p:sp>
        <p:nvSpPr>
          <p:cNvPr id="11" name="Овальная выноска 10"/>
          <p:cNvSpPr/>
          <p:nvPr/>
        </p:nvSpPr>
        <p:spPr>
          <a:xfrm rot="5118124" flipH="1">
            <a:off x="8254339" y="205483"/>
            <a:ext cx="1852032" cy="367335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61719" y="1521788"/>
            <a:ext cx="2812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Моє улюблене заняття: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49" y="3049496"/>
            <a:ext cx="3296455" cy="3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5" y="1764023"/>
            <a:ext cx="4748529" cy="4755834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rot="5118124" flipH="1">
            <a:off x="5657198" y="-320597"/>
            <a:ext cx="1822805" cy="465229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71122" y="1364847"/>
            <a:ext cx="3785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Найцікавіший</a:t>
            </a:r>
            <a:r>
              <a:rPr lang="ru-RU" sz="3200" b="1" dirty="0" smtClean="0">
                <a:solidFill>
                  <a:schemeClr val="bg1"/>
                </a:solidFill>
              </a:rPr>
              <a:t> для мене </a:t>
            </a:r>
            <a:r>
              <a:rPr lang="ru-RU" sz="3200" b="1" dirty="0" err="1" smtClean="0">
                <a:solidFill>
                  <a:schemeClr val="bg1"/>
                </a:solidFill>
              </a:rPr>
              <a:t>мультфільм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74" y="3721009"/>
            <a:ext cx="3887281" cy="2911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42482" y="250372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Анкета «Що я знаю про себе»</a:t>
            </a:r>
          </a:p>
        </p:txBody>
      </p:sp>
      <p:sp>
        <p:nvSpPr>
          <p:cNvPr id="11" name="Овальная выноска 10"/>
          <p:cNvSpPr/>
          <p:nvPr/>
        </p:nvSpPr>
        <p:spPr>
          <a:xfrm rot="5400000" flipH="1">
            <a:off x="8814276" y="1260355"/>
            <a:ext cx="1789964" cy="3723779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66621" y="2479858"/>
            <a:ext cx="3285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Найгарніша квітка для мене: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21" y="4017227"/>
            <a:ext cx="1936428" cy="27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5" y="1764023"/>
            <a:ext cx="4748529" cy="4755834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rot="5118124" flipH="1">
            <a:off x="5663114" y="-135819"/>
            <a:ext cx="1337186" cy="3895294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94097" y="1273219"/>
            <a:ext cx="2845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Моя улюблена тварина: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14" y="3509385"/>
            <a:ext cx="3223875" cy="27832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42482" y="250372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Анкета «Що я знаю про себе»</a:t>
            </a:r>
          </a:p>
        </p:txBody>
      </p:sp>
      <p:sp>
        <p:nvSpPr>
          <p:cNvPr id="11" name="Овальная выноска 10"/>
          <p:cNvSpPr/>
          <p:nvPr/>
        </p:nvSpPr>
        <p:spPr>
          <a:xfrm rot="5400000" flipH="1">
            <a:off x="8968981" y="1074812"/>
            <a:ext cx="1348053" cy="352109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82641" y="2324931"/>
            <a:ext cx="315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Мій улюблений колір: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93628" y="3975665"/>
            <a:ext cx="1892762" cy="185071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5" y="1764023"/>
            <a:ext cx="4748529" cy="4755834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rot="5118124" flipH="1">
            <a:off x="5536508" y="-96141"/>
            <a:ext cx="1572300" cy="3894133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24355" y="1225414"/>
            <a:ext cx="3296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Найсмачніша </a:t>
            </a:r>
            <a:r>
              <a:rPr lang="uk-UA" sz="3200" b="1" dirty="0" smtClean="0">
                <a:solidFill>
                  <a:schemeClr val="bg1"/>
                </a:solidFill>
              </a:rPr>
              <a:t>для мене страва: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6" b="93311" l="5652" r="95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81" y="2980536"/>
            <a:ext cx="3739780" cy="2430857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 rot="5118124" flipH="1">
            <a:off x="8577930" y="1161331"/>
            <a:ext cx="1840763" cy="360590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95408" y="2425673"/>
            <a:ext cx="3605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Мої улюблені фрукти та овочі: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4" b="94681" l="4104" r="98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60" y="4791008"/>
            <a:ext cx="2518483" cy="17666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00" b="88667" l="41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8" t="17425" r="753" b="12844"/>
          <a:stretch/>
        </p:blipFill>
        <p:spPr>
          <a:xfrm>
            <a:off x="8327571" y="4119730"/>
            <a:ext cx="3364740" cy="24379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42482" y="250372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Анкета «Що я знаю про себе»</a:t>
            </a:r>
          </a:p>
        </p:txBody>
      </p:sp>
    </p:spTree>
    <p:extLst>
      <p:ext uri="{BB962C8B-B14F-4D97-AF65-F5344CB8AC3E}">
        <p14:creationId xmlns:p14="http://schemas.microsoft.com/office/powerpoint/2010/main" val="10967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2" y="1750375"/>
            <a:ext cx="4748529" cy="4755834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rot="5118124" flipH="1">
            <a:off x="4971265" y="410786"/>
            <a:ext cx="2165721" cy="3692833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76517" y="1572285"/>
            <a:ext cx="3429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Мені найбільше подобається професія: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19" l="368" r="99265">
                        <a14:foregroundMark x1="31618" y1="42703" x2="28309" y2="3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00" y="3651101"/>
            <a:ext cx="3604225" cy="24514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42482" y="250372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Анкета «Що я знаю про себе»</a:t>
            </a:r>
          </a:p>
        </p:txBody>
      </p:sp>
      <p:sp>
        <p:nvSpPr>
          <p:cNvPr id="11" name="Овальная выноска 10"/>
          <p:cNvSpPr/>
          <p:nvPr/>
        </p:nvSpPr>
        <p:spPr>
          <a:xfrm rot="5118124" flipH="1">
            <a:off x="8802895" y="540394"/>
            <a:ext cx="2007570" cy="3089362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47909" y="1153380"/>
            <a:ext cx="251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Моя улюблена пора року: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92" y="3141945"/>
            <a:ext cx="3219462" cy="321946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0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5" y="1764023"/>
            <a:ext cx="4748529" cy="475583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 rot="5400000">
            <a:off x="6185624" y="351878"/>
            <a:ext cx="3897392" cy="6152233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85239" y="1842946"/>
            <a:ext cx="46981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Давай</a:t>
            </a:r>
            <a:r>
              <a:rPr lang="uk-UA" sz="4000" b="1" dirty="0" smtClean="0">
                <a:solidFill>
                  <a:schemeClr val="bg1"/>
                </a:solidFill>
              </a:rPr>
              <a:t> зустрінемося в </a:t>
            </a:r>
            <a:r>
              <a:rPr lang="uk-UA" sz="4000" b="1" dirty="0" smtClean="0">
                <a:solidFill>
                  <a:schemeClr val="bg1"/>
                </a:solidFill>
              </a:rPr>
              <a:t>травні, заповнимо праву колонку анкети </a:t>
            </a:r>
            <a:r>
              <a:rPr lang="uk-UA" sz="4000" b="1" dirty="0" smtClean="0">
                <a:solidFill>
                  <a:schemeClr val="bg1"/>
                </a:solidFill>
              </a:rPr>
              <a:t>і порівняємо свої результати.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2482" y="250372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 зустрічі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38642" y="1656868"/>
            <a:ext cx="5039644" cy="33396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Станьмо в коло.</a:t>
            </a:r>
          </a:p>
          <a:p>
            <a:pPr algn="ctr"/>
            <a:r>
              <a:rPr lang="uk-UA" sz="3600" b="1" dirty="0" smtClean="0"/>
              <a:t>Поверни голову до сусіда справа і скажи: «Ти особливий, </a:t>
            </a:r>
            <a:endParaRPr lang="uk-UA" sz="3600" b="1" dirty="0" smtClean="0"/>
          </a:p>
          <a:p>
            <a:pPr algn="ctr"/>
            <a:r>
              <a:rPr lang="uk-UA" sz="3600" b="1" dirty="0" smtClean="0"/>
              <a:t>тому </a:t>
            </a:r>
            <a:r>
              <a:rPr lang="uk-UA" sz="3600" b="1" dirty="0" smtClean="0"/>
              <a:t>що </a:t>
            </a:r>
            <a:r>
              <a:rPr lang="uk-UA" sz="3600" b="1" dirty="0" smtClean="0"/>
              <a:t>…»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957" l="0" r="100000">
                        <a14:foregroundMark x1="68036" y1="31980" x2="70040" y2="10332"/>
                        <a14:foregroundMark x1="93988" y1="78967" x2="92184" y2="67651"/>
                        <a14:foregroundMark x1="88076" y1="79213" x2="87475" y2="73063"/>
                        <a14:foregroundMark x1="93788" y1="80566" x2="92385" y2="76384"/>
                        <a14:foregroundMark x1="94990" y1="78106" x2="96994" y2="71341"/>
                        <a14:foregroundMark x1="77054" y1="88807" x2="76854" y2="87085"/>
                        <a14:foregroundMark x1="84870" y1="87946" x2="83868" y2="86470"/>
                        <a14:foregroundMark x1="82866" y1="91267" x2="90581" y2="88438"/>
                        <a14:foregroundMark x1="75050" y1="89545" x2="80862" y2="91882"/>
                        <a14:foregroundMark x1="27555" y1="81427" x2="29359" y2="88192"/>
                        <a14:foregroundMark x1="31363" y1="85609" x2="29760" y2="82042"/>
                        <a14:foregroundMark x1="19840" y1="90406" x2="17836" y2="82534"/>
                        <a14:foregroundMark x1="6613" y1="80074" x2="3206" y2="69373"/>
                        <a14:foregroundMark x1="10822" y1="78106" x2="16633" y2="78967"/>
                        <a14:foregroundMark x1="31764" y1="65191" x2="31363" y2="63961"/>
                        <a14:foregroundMark x1="39780" y1="65437" x2="43186" y2="66544"/>
                        <a14:foregroundMark x1="29359" y1="68512" x2="36373" y2="67159"/>
                        <a14:foregroundMark x1="60721" y1="88807" x2="59319" y2="87946"/>
                        <a14:foregroundMark x1="54910" y1="89299" x2="53707" y2="89299"/>
                        <a14:foregroundMark x1="49900" y1="89299" x2="48497" y2="89053"/>
                        <a14:foregroundMark x1="44890" y1="90160" x2="43186" y2="88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37" y="1187121"/>
            <a:ext cx="5625309" cy="4026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624768" y="349011"/>
            <a:ext cx="873206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«Ти особливий, тому що …»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5882" y="495119"/>
            <a:ext cx="8732066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Привітання «Ми – неповторні»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9969" y="1832980"/>
            <a:ext cx="6267889" cy="39582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Я – неповторна людина.</a:t>
            </a:r>
          </a:p>
          <a:p>
            <a:pPr algn="ctr"/>
            <a:r>
              <a:rPr lang="uk-UA" sz="3200" b="1" i="1" dirty="0"/>
              <a:t>(притискаємо руки до грудей)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Ти – неповторна людина.</a:t>
            </a:r>
          </a:p>
          <a:p>
            <a:pPr algn="ctr"/>
            <a:r>
              <a:rPr lang="uk-UA" sz="3200" b="1" i="1" dirty="0"/>
              <a:t>(повертаємось до сусідів, беручи їх за руки)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Ми – різні, і це прекрасно!</a:t>
            </a:r>
          </a:p>
          <a:p>
            <a:pPr algn="ctr"/>
            <a:r>
              <a:rPr lang="uk-UA" sz="3200" b="1" i="1" dirty="0"/>
              <a:t>(вітаємо один оплесками)</a:t>
            </a:r>
            <a:endParaRPr lang="ru-RU" sz="32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" b="9108"/>
          <a:stretch/>
        </p:blipFill>
        <p:spPr>
          <a:xfrm>
            <a:off x="7131346" y="1961155"/>
            <a:ext cx="4483868" cy="3638282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35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3794" y="361089"/>
            <a:ext cx="6347749" cy="694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«Чарівна скринька»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3794" y="1197429"/>
            <a:ext cx="6347749" cy="1621971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цій скриньці – найцінніший скарб планети Земля. </a:t>
            </a:r>
            <a:endParaRPr lang="uk-UA" sz="2800" b="1" dirty="0" smtClean="0"/>
          </a:p>
          <a:p>
            <a:pPr algn="ctr"/>
            <a:r>
              <a:rPr lang="uk-UA" sz="2800" b="1" dirty="0"/>
              <a:t>Що в ній знаходиться</a:t>
            </a:r>
            <a:r>
              <a:rPr lang="uk-UA" sz="2800" b="1" dirty="0" smtClean="0"/>
              <a:t>, на твою думку?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b="12992"/>
          <a:stretch/>
        </p:blipFill>
        <p:spPr>
          <a:xfrm>
            <a:off x="7464611" y="317400"/>
            <a:ext cx="4475945" cy="3240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53794" y="2919767"/>
            <a:ext cx="6347749" cy="9773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Найцінніший скарб </a:t>
            </a:r>
            <a:r>
              <a:rPr lang="uk-UA" sz="2800" b="1" dirty="0" smtClean="0"/>
              <a:t>планети  </a:t>
            </a:r>
            <a:r>
              <a:rPr lang="uk-UA" sz="2800" b="1" dirty="0"/>
              <a:t>Земля – це </a:t>
            </a:r>
            <a:r>
              <a:rPr lang="uk-UA" sz="2800" b="1" dirty="0" smtClean="0"/>
              <a:t>людина</a:t>
            </a:r>
            <a:endParaRPr lang="ru-RU" sz="2800" b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2601686" y="3898980"/>
            <a:ext cx="4299857" cy="1450887"/>
          </a:xfrm>
          <a:prstGeom prst="cloudCallout">
            <a:avLst>
              <a:gd name="adj1" fmla="val -62892"/>
              <a:gd name="adj2" fmla="val 7252"/>
            </a:avLst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Що означає бути людиною?</a:t>
            </a:r>
            <a:endParaRPr lang="ru-RU" sz="2800" b="1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5149365" y="4920343"/>
            <a:ext cx="4495800" cy="1576413"/>
          </a:xfrm>
          <a:prstGeom prst="cloudCallout">
            <a:avLst>
              <a:gd name="adj1" fmla="val 50474"/>
              <a:gd name="adj2" fmla="val -83908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Бути гідним нащадком свого роду. </a:t>
            </a:r>
            <a:endParaRPr lang="ru-RU" sz="2800" b="1" dirty="0"/>
          </a:p>
        </p:txBody>
      </p:sp>
      <p:pic>
        <p:nvPicPr>
          <p:cNvPr id="1026" name="Picture 2" descr="D:\Картинки до тестів\Людина\Дівчинка запиту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" y="4102992"/>
            <a:ext cx="1959376" cy="24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Людина\Дівчинка міркує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4" y="3695702"/>
            <a:ext cx="1827928" cy="2827237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968" y="429804"/>
            <a:ext cx="8732066" cy="724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0513" y="1658900"/>
            <a:ext cx="6376574" cy="42084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Сьогодні ми поговоримо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про </a:t>
            </a:r>
            <a:r>
              <a:rPr lang="uk-UA" sz="3200" b="1" dirty="0"/>
              <a:t>людину. Ми всі різні.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Кожна </a:t>
            </a:r>
            <a:r>
              <a:rPr lang="uk-UA" sz="3200" b="1" dirty="0"/>
              <a:t>людина є неповторною та унікальною.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Люди </a:t>
            </a:r>
            <a:r>
              <a:rPr lang="uk-UA" sz="3200" b="1" dirty="0"/>
              <a:t>відрізняються  зовнішністю, одягом, звичками, характером, мріями, захопленнями.</a:t>
            </a: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88" y="1490883"/>
            <a:ext cx="3393530" cy="48425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429" y="185057"/>
            <a:ext cx="10007733" cy="1194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Порівняй зображених дітей.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Чим вони схожі? Чим відрізняються?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3 Я досліджую світ\Уроки 2023\№4 Чим я відрізняюся від інших\2023-09-09_133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90" y="1994487"/>
            <a:ext cx="6763310" cy="21400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72" y="1598535"/>
            <a:ext cx="7312146" cy="456278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D:\Картинки до тестів\Людина\Хлопець питає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9" r="4979"/>
          <a:stretch/>
        </p:blipFill>
        <p:spPr bwMode="auto">
          <a:xfrm>
            <a:off x="9633857" y="1798523"/>
            <a:ext cx="1757544" cy="37864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8B522F-3AC3-4F66-9C6C-E1B66EB55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t="2321" r="16000" b="9051"/>
          <a:stretch/>
        </p:blipFill>
        <p:spPr>
          <a:xfrm>
            <a:off x="514619" y="1694467"/>
            <a:ext cx="2108840" cy="317153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12019" r="16537" b="18874"/>
          <a:stretch/>
        </p:blipFill>
        <p:spPr>
          <a:xfrm>
            <a:off x="4370489" y="1759396"/>
            <a:ext cx="2363073" cy="311688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C9BFAD4-306E-40FF-B8A7-6681A5787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945" b="8020"/>
          <a:stretch/>
        </p:blipFill>
        <p:spPr>
          <a:xfrm>
            <a:off x="6878638" y="3317838"/>
            <a:ext cx="2034324" cy="3241751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5C64962-9290-46A5-A37E-EA82AE16FC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4" b="7440"/>
          <a:stretch/>
        </p:blipFill>
        <p:spPr>
          <a:xfrm>
            <a:off x="9144000" y="1542067"/>
            <a:ext cx="2503715" cy="377264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CFB3FF-42B3-4D6C-A139-2EFA96922A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92130" l="0" r="97714">
                        <a14:foregroundMark x1="13286" y1="55000" x2="18714" y2="92130"/>
                        <a14:foregroundMark x1="17429" y1="15185" x2="17429" y2="12963"/>
                        <a14:foregroundMark x1="30429" y1="13889" x2="25571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98" t="-443" r="1198" b="8407"/>
          <a:stretch/>
        </p:blipFill>
        <p:spPr>
          <a:xfrm>
            <a:off x="2623459" y="2998057"/>
            <a:ext cx="2645479" cy="3756448"/>
          </a:xfrm>
          <a:prstGeom prst="roundRect">
            <a:avLst/>
          </a:prstGeom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816429" y="185057"/>
            <a:ext cx="10007733" cy="1194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Порівняй зображених дітей.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Чим вони схожі? Чим відрізняються?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9824" y="494529"/>
            <a:ext cx="8732066" cy="7064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«Мікрофон»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092CBDDB-ECEC-4B2D-B6C4-C5539687C171}"/>
              </a:ext>
            </a:extLst>
          </p:cNvPr>
          <p:cNvSpPr/>
          <p:nvPr/>
        </p:nvSpPr>
        <p:spPr>
          <a:xfrm>
            <a:off x="364902" y="1429612"/>
            <a:ext cx="6241961" cy="747531"/>
          </a:xfrm>
          <a:prstGeom prst="round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Розкажи про свого друга.</a:t>
            </a:r>
            <a:endParaRPr lang="ru-RU" sz="3200" b="1" dirty="0"/>
          </a:p>
        </p:txBody>
      </p:sp>
      <p:sp>
        <p:nvSpPr>
          <p:cNvPr id="8" name="Прямокутник: округлені кути 1">
            <a:extLst>
              <a:ext uri="{FF2B5EF4-FFF2-40B4-BE49-F238E27FC236}">
                <a16:creationId xmlns:a16="http://schemas.microsoft.com/office/drawing/2014/main" xmlns="" id="{092CBDDB-ECEC-4B2D-B6C4-C5539687C171}"/>
              </a:ext>
            </a:extLst>
          </p:cNvPr>
          <p:cNvSpPr/>
          <p:nvPr/>
        </p:nvSpPr>
        <p:spPr>
          <a:xfrm>
            <a:off x="364901" y="2332944"/>
            <a:ext cx="6241961" cy="69545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Чому ти спілкуєшся саме з ним?</a:t>
            </a:r>
            <a:endParaRPr lang="ru-RU" sz="3200" b="1" dirty="0"/>
          </a:p>
        </p:txBody>
      </p:sp>
      <p:sp>
        <p:nvSpPr>
          <p:cNvPr id="9" name="Прямокутник: округлені кути 1">
            <a:extLst>
              <a:ext uri="{FF2B5EF4-FFF2-40B4-BE49-F238E27FC236}">
                <a16:creationId xmlns:a16="http://schemas.microsoft.com/office/drawing/2014/main" xmlns="" id="{092CBDDB-ECEC-4B2D-B6C4-C5539687C171}"/>
              </a:ext>
            </a:extLst>
          </p:cNvPr>
          <p:cNvSpPr/>
          <p:nvPr/>
        </p:nvSpPr>
        <p:spPr>
          <a:xfrm>
            <a:off x="364902" y="3204683"/>
            <a:ext cx="6241960" cy="63797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у вас спільного?</a:t>
            </a:r>
            <a:endParaRPr lang="ru-RU" sz="3200" b="1" dirty="0"/>
          </a:p>
        </p:txBody>
      </p:sp>
      <p:sp>
        <p:nvSpPr>
          <p:cNvPr id="10" name="Прямокутник: округлені кути 1">
            <a:extLst>
              <a:ext uri="{FF2B5EF4-FFF2-40B4-BE49-F238E27FC236}">
                <a16:creationId xmlns:a16="http://schemas.microsoft.com/office/drawing/2014/main" xmlns="" id="{092CBDDB-ECEC-4B2D-B6C4-C5539687C171}"/>
              </a:ext>
            </a:extLst>
          </p:cNvPr>
          <p:cNvSpPr/>
          <p:nvPr/>
        </p:nvSpPr>
        <p:spPr>
          <a:xfrm>
            <a:off x="525119" y="4014762"/>
            <a:ext cx="5364052" cy="736702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Дружба – це….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8485"/>
          <a:stretch/>
        </p:blipFill>
        <p:spPr>
          <a:xfrm>
            <a:off x="7717970" y="1429612"/>
            <a:ext cx="3656001" cy="368720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кутник: округлені кути 1">
            <a:extLst>
              <a:ext uri="{FF2B5EF4-FFF2-40B4-BE49-F238E27FC236}">
                <a16:creationId xmlns:a16="http://schemas.microsoft.com/office/drawing/2014/main" xmlns="" id="{092CBDDB-ECEC-4B2D-B6C4-C5539687C171}"/>
              </a:ext>
            </a:extLst>
          </p:cNvPr>
          <p:cNvSpPr/>
          <p:nvPr/>
        </p:nvSpPr>
        <p:spPr>
          <a:xfrm>
            <a:off x="364902" y="5284496"/>
            <a:ext cx="11009070" cy="942132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коли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можеш</a:t>
            </a:r>
            <a:r>
              <a:rPr lang="ru-RU" sz="2800" dirty="0"/>
              <a:t> </a:t>
            </a:r>
            <a:r>
              <a:rPr lang="ru-RU" sz="2800" dirty="0" err="1"/>
              <a:t>поділитися</a:t>
            </a:r>
            <a:r>
              <a:rPr lang="ru-RU" sz="2800" dirty="0"/>
              <a:t> з другом про те, </a:t>
            </a:r>
            <a:r>
              <a:rPr lang="ru-RU" sz="2800" dirty="0" err="1"/>
              <a:t>чого</a:t>
            </a:r>
            <a:r>
              <a:rPr lang="ru-RU" sz="2800" dirty="0"/>
              <a:t> не </a:t>
            </a:r>
            <a:r>
              <a:rPr lang="ru-RU" sz="2800" dirty="0" err="1"/>
              <a:t>можеш</a:t>
            </a:r>
            <a:r>
              <a:rPr lang="ru-RU" sz="2800" dirty="0"/>
              <a:t> </a:t>
            </a:r>
            <a:r>
              <a:rPr lang="ru-RU" sz="2800" dirty="0" err="1"/>
              <a:t>розповісти</a:t>
            </a:r>
            <a:r>
              <a:rPr lang="ru-RU" sz="2800" dirty="0"/>
              <a:t> </a:t>
            </a:r>
            <a:r>
              <a:rPr lang="ru-RU" sz="2800" dirty="0" err="1"/>
              <a:t>іншим</a:t>
            </a:r>
            <a:r>
              <a:rPr lang="ru-RU" sz="2800" dirty="0" smtClean="0"/>
              <a:t>. Коли </a:t>
            </a:r>
            <a:r>
              <a:rPr lang="ru-RU" sz="2800" dirty="0"/>
              <a:t>є </a:t>
            </a:r>
            <a:r>
              <a:rPr lang="ru-RU" sz="2800" dirty="0" err="1"/>
              <a:t>підтримка</a:t>
            </a:r>
            <a:r>
              <a:rPr lang="ru-RU" sz="2800" dirty="0"/>
              <a:t> та </a:t>
            </a:r>
            <a:r>
              <a:rPr lang="ru-RU" sz="2800" dirty="0" err="1"/>
              <a:t>надія</a:t>
            </a:r>
            <a:r>
              <a:rPr lang="ru-RU" sz="2800" dirty="0"/>
              <a:t>, і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завжди</a:t>
            </a:r>
            <a:r>
              <a:rPr lang="ru-RU" sz="2800" dirty="0"/>
              <a:t> </a:t>
            </a:r>
            <a:r>
              <a:rPr lang="ru-RU" sz="2800" dirty="0" err="1"/>
              <a:t>знаєш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ти</a:t>
            </a:r>
            <a:r>
              <a:rPr lang="ru-RU" sz="2800" dirty="0"/>
              <a:t> не один.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047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1503" y="333046"/>
            <a:ext cx="8732066" cy="5577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Руханка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фізхвилинка -u0027Україно, ми твоя надія-u002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3285" y="1021409"/>
            <a:ext cx="9308502" cy="5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8DAE59-19BB-413B-8B14-2D8BE9F17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61384" b="88287"/>
          <a:stretch/>
        </p:blipFill>
        <p:spPr>
          <a:xfrm>
            <a:off x="3957526" y="4515628"/>
            <a:ext cx="7946452" cy="15283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2482" y="391886"/>
            <a:ext cx="9293604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Анкета «Що я знаю про себе»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17" y="3095906"/>
            <a:ext cx="5462671" cy="1307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9" l="21231" r="83385">
                        <a14:foregroundMark x1="26923" y1="98618" x2="37538" y2="97235"/>
                        <a14:foregroundMark x1="51231" y1="98618" x2="62308" y2="96160"/>
                        <a14:foregroundMark x1="37077" y1="96467" x2="34615" y2="89401"/>
                        <a14:foregroundMark x1="36769" y1="90169" x2="36923" y2="93088"/>
                        <a14:foregroundMark x1="45385" y1="21813" x2="43846" y2="2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" y="1536830"/>
            <a:ext cx="4748529" cy="4755834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rot="5118124" flipH="1">
            <a:off x="5176640" y="396983"/>
            <a:ext cx="1884504" cy="334787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08517" y="1225414"/>
            <a:ext cx="2794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Привіт!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Моє ім’я і прізвище: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6417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D8DAE59-19BB-413B-8B14-2D8BE9F17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61384" b="88287"/>
          <a:stretch/>
        </p:blipFill>
        <p:spPr>
          <a:xfrm>
            <a:off x="3957526" y="2985296"/>
            <a:ext cx="7946452" cy="1528389"/>
          </a:xfrm>
          <a:prstGeom prst="rect">
            <a:avLst/>
          </a:prstGeom>
        </p:spPr>
      </p:pic>
      <p:sp>
        <p:nvSpPr>
          <p:cNvPr id="14" name="Овальная выноска 13"/>
          <p:cNvSpPr/>
          <p:nvPr/>
        </p:nvSpPr>
        <p:spPr>
          <a:xfrm rot="5118124" flipH="1">
            <a:off x="8913076" y="369947"/>
            <a:ext cx="1506607" cy="3280594"/>
          </a:xfrm>
          <a:prstGeom prst="wedgeEllipseCallout">
            <a:avLst>
              <a:gd name="adj1" fmla="val -37040"/>
              <a:gd name="adj2" fmla="val 65109"/>
            </a:avLst>
          </a:prstGeom>
          <a:solidFill>
            <a:schemeClr val="accent5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04606" y="1390784"/>
            <a:ext cx="314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Мій день народження: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6610" y="4987434"/>
            <a:ext cx="38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2F3242"/>
                </a:solidFill>
              </a:rPr>
              <a:t>15 жовтня 2016 року</a:t>
            </a:r>
            <a:endParaRPr lang="ru-RU" sz="3200" b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7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484</Words>
  <Application>Microsoft Office PowerPoint</Application>
  <PresentationFormat>Произвольный</PresentationFormat>
  <Paragraphs>108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183</cp:revision>
  <dcterms:created xsi:type="dcterms:W3CDTF">2018-01-05T16:38:53Z</dcterms:created>
  <dcterms:modified xsi:type="dcterms:W3CDTF">2023-09-09T17:46:33Z</dcterms:modified>
</cp:coreProperties>
</file>