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1492" r:id="rId3"/>
    <p:sldId id="1481" r:id="rId4"/>
    <p:sldId id="1480" r:id="rId5"/>
    <p:sldId id="1482" r:id="rId6"/>
    <p:sldId id="1431" r:id="rId7"/>
    <p:sldId id="1483" r:id="rId8"/>
    <p:sldId id="1474" r:id="rId9"/>
    <p:sldId id="1484" r:id="rId10"/>
    <p:sldId id="1477" r:id="rId11"/>
    <p:sldId id="1476" r:id="rId12"/>
    <p:sldId id="1490" r:id="rId13"/>
    <p:sldId id="1489" r:id="rId14"/>
    <p:sldId id="1404" r:id="rId15"/>
    <p:sldId id="1478" r:id="rId16"/>
    <p:sldId id="1416" r:id="rId17"/>
    <p:sldId id="1444" r:id="rId18"/>
    <p:sldId id="1479" r:id="rId19"/>
    <p:sldId id="1485" r:id="rId20"/>
    <p:sldId id="147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FF"/>
    <a:srgbClr val="99FFCC"/>
    <a:srgbClr val="FF3300"/>
    <a:srgbClr val="00BD60"/>
    <a:srgbClr val="CCFF66"/>
    <a:srgbClr val="CCFF33"/>
    <a:srgbClr val="E5F6DE"/>
    <a:srgbClr val="D9F1E2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2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7E68B-412B-444A-8DA2-A44F3AAD61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78501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jpeg"/><Relationship Id="rId9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image" Target="../media/image53.gif"/><Relationship Id="rId7" Type="http://schemas.openxmlformats.org/officeDocument/2006/relationships/image" Target="../media/image57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10" Type="http://schemas.openxmlformats.org/officeDocument/2006/relationships/image" Target="../media/image60.gif"/><Relationship Id="rId4" Type="http://schemas.openxmlformats.org/officeDocument/2006/relationships/image" Target="../media/image54.gif"/><Relationship Id="rId9" Type="http://schemas.openxmlformats.org/officeDocument/2006/relationships/image" Target="../media/image5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microsoft.com/office/2007/relationships/hdphoto" Target="../media/hdphoto15.wdp"/><Relationship Id="rId10" Type="http://schemas.microsoft.com/office/2007/relationships/hdphoto" Target="../media/hdphoto17.wdp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microsoft.com/office/2007/relationships/hdphoto" Target="../media/hdphoto19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microsoft.com/office/2007/relationships/hdphoto" Target="../media/hdphoto18.wdp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6.wdp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98711" y="772443"/>
            <a:ext cx="4136571" cy="351649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2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290352" y="1847765"/>
            <a:ext cx="12990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bg1"/>
                </a:solidFill>
              </a:rPr>
              <a:t>Метр — </a:t>
            </a:r>
          </a:p>
          <a:p>
            <a:pPr algn="ctr"/>
            <a:r>
              <a:rPr lang="ru-RU" sz="1400" i="1" dirty="0">
                <a:solidFill>
                  <a:schemeClr val="bg1"/>
                </a:solidFill>
              </a:rPr>
              <a:t>одиниця довжини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6" b="98329" l="0" r="99648">
                        <a14:foregroundMark x1="13732" y1="18384" x2="13732" y2="18384"/>
                        <a14:foregroundMark x1="12148" y1="71866" x2="12148" y2="71866"/>
                        <a14:foregroundMark x1="1408" y1="42618" x2="1408" y2="42618"/>
                        <a14:foregroundMark x1="3169" y1="43454" x2="3169" y2="43454"/>
                        <a14:foregroundMark x1="94718" y1="59889" x2="94718" y2="59889"/>
                        <a14:foregroundMark x1="86796" y1="48747" x2="86796" y2="48747"/>
                        <a14:foregroundMark x1="90669" y1="77716" x2="90669" y2="77716"/>
                        <a14:foregroundMark x1="94190" y1="69916" x2="94190" y2="69916"/>
                        <a14:foregroundMark x1="95246" y1="69359" x2="95246" y2="6935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381" y="772443"/>
            <a:ext cx="4441233" cy="2904457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5016292" y="947276"/>
            <a:ext cx="6076252" cy="316682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600" b="1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Розміщення предметів. </a:t>
            </a:r>
          </a:p>
          <a:p>
            <a:pPr algn="ctr">
              <a:spcAft>
                <a:spcPts val="0"/>
              </a:spcAft>
            </a:pPr>
            <a:r>
              <a:rPr lang="uk-UA" sz="3600" b="1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Порівняння предметів </a:t>
            </a:r>
            <a:endParaRPr lang="uk-UA" sz="3600" b="1" dirty="0" smtClean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3600" b="1" dirty="0" smtClean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uk-UA" sz="3600" b="1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величиною </a:t>
            </a:r>
            <a:endParaRPr lang="uk-UA" sz="3600" b="1" dirty="0" smtClean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3600" b="1" dirty="0" smtClean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(«</a:t>
            </a:r>
            <a:r>
              <a:rPr lang="uk-UA" sz="3600" b="1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більший - менший»). Лічба</a:t>
            </a:r>
            <a:endParaRPr lang="ru-RU" sz="36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99537" y="4288933"/>
            <a:ext cx="3450800" cy="19409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2">
                    <a:lumMod val="25000"/>
                  </a:schemeClr>
                </a:solidFill>
              </a:rPr>
              <a:t>Математика</a:t>
            </a:r>
          </a:p>
          <a:p>
            <a:pPr algn="ctr"/>
            <a:r>
              <a:rPr lang="uk-UA" sz="3600" b="1" dirty="0" smtClean="0">
                <a:solidFill>
                  <a:schemeClr val="bg2">
                    <a:lumMod val="25000"/>
                  </a:schemeClr>
                </a:solidFill>
              </a:rPr>
              <a:t>1 клас</a:t>
            </a:r>
          </a:p>
          <a:p>
            <a:pPr algn="ctr"/>
            <a:r>
              <a:rPr lang="uk-UA" sz="3600" b="1" dirty="0" smtClean="0">
                <a:solidFill>
                  <a:schemeClr val="bg2">
                    <a:lumMod val="25000"/>
                  </a:schemeClr>
                </a:solidFill>
              </a:rPr>
              <a:t>Урок </a:t>
            </a:r>
            <a:r>
              <a:rPr lang="uk-UA" sz="3600" b="1" dirty="0" smtClean="0">
                <a:solidFill>
                  <a:schemeClr val="bg2">
                    <a:lumMod val="25000"/>
                  </a:schemeClr>
                </a:solidFill>
              </a:rPr>
              <a:t>4</a:t>
            </a:r>
            <a:endParaRPr lang="uk-UA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2224D349-1229-4068-9DB8-E4675479523F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050" y="405635"/>
            <a:ext cx="10968264" cy="68726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Порівняння </a:t>
            </a:r>
            <a:r>
              <a:rPr lang="uk-UA" sz="3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предметів за величиною («більший - менший»)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577712" y="3905187"/>
            <a:ext cx="153659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Клипарт стул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936" y="3810095"/>
            <a:ext cx="2385460" cy="28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Деревянный стул с черным сиденьем клипарт-картинка. Бесплатная загрузка. |  Creazi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66032" y="4115749"/>
            <a:ext cx="1820405" cy="257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Идеи на тему «Gacha props» (140) | шаблоны проектирования, бумажный стикер,  пинап рисун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52" y="4806270"/>
            <a:ext cx="1368298" cy="18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Стул эмодзи клипарт. Бесплатная загрузка. | Creazil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957" y="5378340"/>
            <a:ext cx="1218559" cy="121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Семейная фотография | Пикабу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9" t="3939" r="3487" b="17333"/>
          <a:stretch/>
        </p:blipFill>
        <p:spPr bwMode="auto">
          <a:xfrm>
            <a:off x="4505704" y="1798308"/>
            <a:ext cx="3432578" cy="2915341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 стрелкой 16"/>
          <p:cNvCxnSpPr/>
          <p:nvPr/>
        </p:nvCxnSpPr>
        <p:spPr>
          <a:xfrm flipV="1">
            <a:off x="3157088" y="3142818"/>
            <a:ext cx="3064905" cy="207079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5121236" y="4320353"/>
            <a:ext cx="1136588" cy="113385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7252629" y="4291066"/>
            <a:ext cx="515219" cy="64337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 flipV="1">
            <a:off x="5524570" y="4041489"/>
            <a:ext cx="4460674" cy="121249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Скругленная прямоугольная выноска 36"/>
          <p:cNvSpPr/>
          <p:nvPr/>
        </p:nvSpPr>
        <p:spPr>
          <a:xfrm>
            <a:off x="245271" y="1336807"/>
            <a:ext cx="3100738" cy="1111916"/>
          </a:xfrm>
          <a:prstGeom prst="wedgeRoundRectCallout">
            <a:avLst>
              <a:gd name="adj1" fmla="val -42614"/>
              <a:gd name="adj2" fmla="val 78298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Де чий стільчик?</a:t>
            </a:r>
          </a:p>
        </p:txBody>
      </p:sp>
      <p:pic>
        <p:nvPicPr>
          <p:cNvPr id="38" name="Picture 6" descr="Mr Peabody Stickers | Redbubbl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208272" y="2521040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68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2224D349-1229-4068-9DB8-E4675479523F}"/>
              </a:ext>
            </a:extLst>
          </p:cNvPr>
          <p:cNvSpPr/>
          <p:nvPr/>
        </p:nvSpPr>
        <p:spPr>
          <a:xfrm>
            <a:off x="0" y="5727328"/>
            <a:ext cx="1162421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577712" y="3905187"/>
            <a:ext cx="153659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464815" y="1136574"/>
            <a:ext cx="6236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До кожного телефона добери чохол.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79695">
            <a:off x="4332036" y="2910580"/>
            <a:ext cx="1360860" cy="1703270"/>
          </a:xfrm>
          <a:prstGeom prst="rect">
            <a:avLst/>
          </a:prstGeom>
        </p:spPr>
      </p:pic>
      <p:pic>
        <p:nvPicPr>
          <p:cNvPr id="1032" name="Picture 8" descr="Чехол книжка кожа для телефона Nokia 2.2 / Нокиа 2.2 - 195 ₴, купить на IZI  (4174760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1712">
            <a:off x="1734995" y="2233270"/>
            <a:ext cx="2635166" cy="26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ZETKA | Чехол Luxury для Nokia 1.3 книжка зеленый. Цена, купить Чехол  Luxury для Nokia 1.3 книжка зеленый в Киеве, Харькове, Днепре, Одессе,  Запорожье, Львове. Чехол Luxury для Nokia 1.3 книжка зеленый: обзор,  описание, продаж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r="26430" b="8358"/>
          <a:stretch/>
        </p:blipFill>
        <p:spPr bwMode="auto">
          <a:xfrm rot="21008730">
            <a:off x="668138" y="2604047"/>
            <a:ext cx="1277606" cy="225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Мобильный телефон эмодзи клипарт. Бесплатная загрузка. | Creazil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3665">
            <a:off x="9397644" y="2392108"/>
            <a:ext cx="2607245" cy="260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Мобильный телефон эмодзи клипарт. Бесплатная загрузка. | Creazil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1990">
            <a:off x="1800900" y="2290648"/>
            <a:ext cx="2607245" cy="260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Оригинальный смартфон Samsung Galaxy S7 PG930F/G930V, разблокированный, 4G  LTE, мобильный телефон дюйма, 32 Гб ПЗУ, четырехъядерный, Wi-Fi, GPS, 12 МП  | Мобильные телефоны и аксессуары | АлиЭкспресс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0" b="97200" l="30700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r="27889"/>
          <a:stretch/>
        </p:blipFill>
        <p:spPr bwMode="auto">
          <a:xfrm rot="20942389">
            <a:off x="676756" y="2777597"/>
            <a:ext cx="1380092" cy="215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Оригинальный смартфон Samsung Galaxy S7 PG930F/G930V, разблокированный, 4G  LTE, мобильный телефон дюйма, 32 Гб ПЗУ, четырехъядерный, Wi-Fi, GPS, 12 МП  | Мобильные телефоны и аксессуары | АлиЭкспресс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97200" l="30700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r="27889"/>
          <a:stretch/>
        </p:blipFill>
        <p:spPr bwMode="auto">
          <a:xfrm rot="20942389">
            <a:off x="6958817" y="2828259"/>
            <a:ext cx="1380092" cy="215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мартфон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9833" flipV="1">
            <a:off x="4257625" y="3046387"/>
            <a:ext cx="1431656" cy="143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Смартфон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205919" y="2473530"/>
            <a:ext cx="1431656" cy="143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84590" y="459329"/>
            <a:ext cx="11261096" cy="68726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Порівняння </a:t>
            </a:r>
            <a:r>
              <a:rPr lang="uk-UA" sz="3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предметів за величиною («більший - менший»)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3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088571" y="348343"/>
            <a:ext cx="9646321" cy="67246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Практична робота. Розташування предметів </a:t>
            </a:r>
          </a:p>
        </p:txBody>
      </p:sp>
      <p:pic>
        <p:nvPicPr>
          <p:cNvPr id="9218" name="Picture 2" descr="Бочонок Векторные клипарты. 56 715 Бочонок клипарты и векторные рисунки в  формате EPS от тысяч иллюстраторов на условиях «роялти-фри»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r="6331" b="10634"/>
          <a:stretch/>
        </p:blipFill>
        <p:spPr bwMode="auto">
          <a:xfrm>
            <a:off x="720354" y="3365501"/>
            <a:ext cx="1944000" cy="224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144" y="4041656"/>
            <a:ext cx="1157856" cy="142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295" y="2925623"/>
            <a:ext cx="2129905" cy="268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Бочка рисунок (6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978" y="2473977"/>
            <a:ext cx="2423071" cy="313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90412" y="3737706"/>
            <a:ext cx="905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67312" y="4085531"/>
            <a:ext cx="905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04863" y="4041656"/>
            <a:ext cx="905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39395" y="4359156"/>
            <a:ext cx="905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603" y="1797785"/>
            <a:ext cx="10740597" cy="47308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334081" y="1140554"/>
            <a:ext cx="67022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Розташуй бочки від більшої до меншої.</a:t>
            </a:r>
          </a:p>
        </p:txBody>
      </p:sp>
    </p:spTree>
    <p:extLst>
      <p:ext uri="{BB962C8B-B14F-4D97-AF65-F5344CB8AC3E}">
        <p14:creationId xmlns:p14="http://schemas.microsoft.com/office/powerpoint/2010/main" val="27828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012371" y="315686"/>
            <a:ext cx="9861158" cy="67905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Практична робота. Розташування предметів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607515" y="1104328"/>
            <a:ext cx="8094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Розташуй подарунки від меншого до більшого.</a:t>
            </a:r>
          </a:p>
        </p:txBody>
      </p:sp>
      <p:pic>
        <p:nvPicPr>
          <p:cNvPr id="9232" name="Picture 16" descr="Подарок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77" y="2260359"/>
            <a:ext cx="3086423" cy="33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Подарок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579" y="3949328"/>
            <a:ext cx="1512584" cy="151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Подарок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64" y="2792920"/>
            <a:ext cx="2771425" cy="277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Подарок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822" y="3258469"/>
            <a:ext cx="1912756" cy="219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01777" y="4439291"/>
            <a:ext cx="905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0996" y="4356710"/>
            <a:ext cx="905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81388" y="4356708"/>
            <a:ext cx="905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98066" y="4356709"/>
            <a:ext cx="905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475" y="2200107"/>
            <a:ext cx="11636473" cy="430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2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3380" y="265400"/>
            <a:ext cx="8732066" cy="72265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Рухлива вправа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4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936193" y="380796"/>
            <a:ext cx="8732066" cy="62178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у зошиті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29259" y="1002580"/>
            <a:ext cx="7019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Намалюй ті самі овочі, але більше за розміром.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14725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7016" y="1855733"/>
            <a:ext cx="3445059" cy="2616200"/>
          </a:xfrm>
          <a:prstGeom prst="roundRect">
            <a:avLst/>
          </a:prstGeom>
          <a:noFill/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15482" y="1855733"/>
            <a:ext cx="3445059" cy="2616200"/>
          </a:xfrm>
          <a:prstGeom prst="roundRect">
            <a:avLst/>
          </a:prstGeom>
          <a:noFill/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341382" y="1855733"/>
            <a:ext cx="3445059" cy="2616200"/>
          </a:xfrm>
          <a:prstGeom prst="roundRect">
            <a:avLst/>
          </a:prstGeom>
          <a:noFill/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Radish Cartoon&quot; Images – Browse 3 Stock Photos, Vectors, and Video | Adobe 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4244">
            <a:off x="5349465" y="4523861"/>
            <a:ext cx="1460840" cy="151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adish Cartoon&quot; Images – Browse 3 Stock Photos, Vectors, and Video | Adobe  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4244">
            <a:off x="4127857" y="1405251"/>
            <a:ext cx="3545123" cy="368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Изображения Огурец | Бесплатные векторы, стоковые фото и PS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71" y="4551192"/>
            <a:ext cx="1429076" cy="142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Изображения Огурец | Бесплатные векторы, стоковые фото и PS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67" y="1406884"/>
            <a:ext cx="3582687" cy="358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ерец рисунок (4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444" y="4711855"/>
            <a:ext cx="829815" cy="101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Перец рисунок (4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441" y="2087106"/>
            <a:ext cx="1894757" cy="232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52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2"/>
          <a:srcRect b="599"/>
          <a:stretch/>
        </p:blipFill>
        <p:spPr>
          <a:xfrm flipH="1">
            <a:off x="427210" y="1273057"/>
            <a:ext cx="2767423" cy="26573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38500" y="323439"/>
            <a:ext cx="8732066" cy="62361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у зошиті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969" b="79772"/>
          <a:stretch/>
        </p:blipFill>
        <p:spPr>
          <a:xfrm>
            <a:off x="3466596" y="3673780"/>
            <a:ext cx="8388814" cy="2727020"/>
          </a:xfrm>
          <a:prstGeom prst="round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 flipH="1">
            <a:off x="3960891" y="4155649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930959" y="1042225"/>
            <a:ext cx="5682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Допиши за зразком.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66596" y="3673780"/>
            <a:ext cx="8388814" cy="2727020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Picture 18" descr="Вы пользуетесь более старым браузером, поэтому использование вами сайта  может не быть оптимальным. Рассмотрите возможность обновления. Подробнее.  Изображения Изображения: главная страницаТематические коллекции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000" l="1667" r="96667">
                        <a14:foregroundMark x1="69583" y1="48929" x2="69583" y2="48929"/>
                        <a14:foregroundMark x1="61667" y1="50000" x2="61667" y2="50000"/>
                        <a14:foregroundMark x1="70000" y1="50714" x2="70000" y2="50714"/>
                        <a14:foregroundMark x1="67917" y1="50357" x2="67917" y2="50357"/>
                        <a14:foregroundMark x1="75000" y1="80000" x2="75000" y2="80000"/>
                        <a14:foregroundMark x1="60417" y1="84643" x2="60417" y2="84643"/>
                        <a14:foregroundMark x1="64583" y1="82500" x2="64583" y2="82500"/>
                        <a14:foregroundMark x1="79167" y1="76429" x2="79167" y2="76429"/>
                        <a14:foregroundMark x1="86667" y1="73214" x2="86667" y2="73214"/>
                        <a14:foregroundMark x1="81667" y1="74643" x2="81667" y2="74643"/>
                        <a14:foregroundMark x1="85417" y1="74643" x2="85417" y2="74643"/>
                        <a14:foregroundMark x1="90000" y1="75000" x2="90000" y2="75000"/>
                        <a14:foregroundMark x1="56667" y1="87857" x2="56667" y2="87857"/>
                        <a14:foregroundMark x1="54167" y1="88571" x2="54167" y2="88571"/>
                        <a14:foregroundMark x1="48750" y1="89643" x2="48750" y2="89643"/>
                        <a14:foregroundMark x1="43333" y1="91071" x2="43333" y2="91071"/>
                        <a14:foregroundMark x1="37083" y1="91786" x2="37083" y2="91786"/>
                        <a14:foregroundMark x1="29583" y1="90357" x2="29583" y2="90357"/>
                        <a14:foregroundMark x1="35833" y1="85714" x2="35833" y2="85714"/>
                        <a14:foregroundMark x1="39167" y1="82500" x2="39167" y2="82500"/>
                        <a14:foregroundMark x1="38333" y1="83571" x2="38333" y2="83571"/>
                        <a14:foregroundMark x1="28750" y1="80714" x2="28750" y2="80714"/>
                        <a14:foregroundMark x1="23333" y1="82500" x2="23333" y2="82500"/>
                        <a14:foregroundMark x1="17083" y1="83929" x2="17083" y2="83929"/>
                        <a14:foregroundMark x1="12500" y1="85714" x2="12500" y2="85714"/>
                        <a14:foregroundMark x1="32500" y1="92143" x2="32500" y2="9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542" y="1115978"/>
            <a:ext cx="2022132" cy="235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4738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101" name="Прямая соединительная линия 100"/>
          <p:cNvCxnSpPr/>
          <p:nvPr/>
        </p:nvCxnSpPr>
        <p:spPr>
          <a:xfrm flipH="1">
            <a:off x="4306951" y="4152486"/>
            <a:ext cx="3342" cy="3511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 flipH="1">
            <a:off x="4315860" y="4151956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flipH="1">
            <a:off x="4695644" y="4160833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/>
          <p:cNvCxnSpPr/>
          <p:nvPr/>
        </p:nvCxnSpPr>
        <p:spPr>
          <a:xfrm flipH="1">
            <a:off x="4683347" y="4152486"/>
            <a:ext cx="3342" cy="3511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/>
          <p:cNvCxnSpPr/>
          <p:nvPr/>
        </p:nvCxnSpPr>
        <p:spPr>
          <a:xfrm flipH="1">
            <a:off x="5050422" y="4152486"/>
            <a:ext cx="3342" cy="3511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/>
          <p:cNvCxnSpPr/>
          <p:nvPr/>
        </p:nvCxnSpPr>
        <p:spPr>
          <a:xfrm flipH="1">
            <a:off x="5082665" y="4155649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146"/>
          <p:cNvCxnSpPr/>
          <p:nvPr/>
        </p:nvCxnSpPr>
        <p:spPr>
          <a:xfrm flipH="1">
            <a:off x="5428725" y="4152486"/>
            <a:ext cx="3342" cy="3511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/>
          <p:cNvCxnSpPr/>
          <p:nvPr/>
        </p:nvCxnSpPr>
        <p:spPr>
          <a:xfrm flipH="1">
            <a:off x="5437634" y="4151956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/>
          <p:cNvCxnSpPr/>
          <p:nvPr/>
        </p:nvCxnSpPr>
        <p:spPr>
          <a:xfrm flipH="1">
            <a:off x="5817418" y="4160833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/>
          <p:cNvCxnSpPr/>
          <p:nvPr/>
        </p:nvCxnSpPr>
        <p:spPr>
          <a:xfrm flipH="1">
            <a:off x="5805121" y="4152486"/>
            <a:ext cx="3342" cy="3511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/>
          <p:cNvCxnSpPr/>
          <p:nvPr/>
        </p:nvCxnSpPr>
        <p:spPr>
          <a:xfrm flipH="1">
            <a:off x="6172196" y="4152486"/>
            <a:ext cx="3342" cy="3511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/>
          <p:cNvCxnSpPr/>
          <p:nvPr/>
        </p:nvCxnSpPr>
        <p:spPr>
          <a:xfrm flipH="1">
            <a:off x="6210006" y="4155649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/>
          <p:cNvCxnSpPr/>
          <p:nvPr/>
        </p:nvCxnSpPr>
        <p:spPr>
          <a:xfrm flipH="1">
            <a:off x="6556066" y="4152486"/>
            <a:ext cx="3342" cy="3511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/>
          <p:cNvCxnSpPr/>
          <p:nvPr/>
        </p:nvCxnSpPr>
        <p:spPr>
          <a:xfrm flipH="1">
            <a:off x="6564975" y="4151956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/>
          <p:cNvCxnSpPr/>
          <p:nvPr/>
        </p:nvCxnSpPr>
        <p:spPr>
          <a:xfrm flipH="1">
            <a:off x="6944759" y="4160833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/>
          <p:cNvCxnSpPr/>
          <p:nvPr/>
        </p:nvCxnSpPr>
        <p:spPr>
          <a:xfrm flipH="1">
            <a:off x="6932462" y="4152486"/>
            <a:ext cx="3342" cy="3511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единительная линия 156"/>
          <p:cNvCxnSpPr/>
          <p:nvPr/>
        </p:nvCxnSpPr>
        <p:spPr>
          <a:xfrm flipH="1">
            <a:off x="7299537" y="4152486"/>
            <a:ext cx="3342" cy="3511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единительная линия 157"/>
          <p:cNvCxnSpPr/>
          <p:nvPr/>
        </p:nvCxnSpPr>
        <p:spPr>
          <a:xfrm flipH="1">
            <a:off x="7331780" y="4155649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единительная линия 158"/>
          <p:cNvCxnSpPr/>
          <p:nvPr/>
        </p:nvCxnSpPr>
        <p:spPr>
          <a:xfrm flipH="1">
            <a:off x="7677840" y="4152486"/>
            <a:ext cx="3342" cy="3511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единительная линия 159"/>
          <p:cNvCxnSpPr/>
          <p:nvPr/>
        </p:nvCxnSpPr>
        <p:spPr>
          <a:xfrm flipH="1">
            <a:off x="7686749" y="4151956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/>
          <p:cNvCxnSpPr/>
          <p:nvPr/>
        </p:nvCxnSpPr>
        <p:spPr>
          <a:xfrm flipH="1">
            <a:off x="8066533" y="4160833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единительная линия 161"/>
          <p:cNvCxnSpPr/>
          <p:nvPr/>
        </p:nvCxnSpPr>
        <p:spPr>
          <a:xfrm flipH="1">
            <a:off x="8054236" y="4152486"/>
            <a:ext cx="3342" cy="3511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единительная линия 162"/>
          <p:cNvCxnSpPr/>
          <p:nvPr/>
        </p:nvCxnSpPr>
        <p:spPr>
          <a:xfrm flipH="1">
            <a:off x="8421311" y="4152486"/>
            <a:ext cx="3342" cy="3511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я соединительная линия 163"/>
          <p:cNvCxnSpPr/>
          <p:nvPr/>
        </p:nvCxnSpPr>
        <p:spPr>
          <a:xfrm flipH="1">
            <a:off x="8468299" y="4155649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единительная линия 164"/>
          <p:cNvCxnSpPr/>
          <p:nvPr/>
        </p:nvCxnSpPr>
        <p:spPr>
          <a:xfrm flipH="1">
            <a:off x="8814359" y="4152486"/>
            <a:ext cx="3342" cy="3511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я соединительная линия 165"/>
          <p:cNvCxnSpPr/>
          <p:nvPr/>
        </p:nvCxnSpPr>
        <p:spPr>
          <a:xfrm flipH="1">
            <a:off x="8823268" y="4151956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единительная линия 166"/>
          <p:cNvCxnSpPr/>
          <p:nvPr/>
        </p:nvCxnSpPr>
        <p:spPr>
          <a:xfrm flipH="1">
            <a:off x="9203052" y="4160833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167"/>
          <p:cNvCxnSpPr/>
          <p:nvPr/>
        </p:nvCxnSpPr>
        <p:spPr>
          <a:xfrm flipH="1">
            <a:off x="9190755" y="4152486"/>
            <a:ext cx="3342" cy="3511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единительная линия 168"/>
          <p:cNvCxnSpPr/>
          <p:nvPr/>
        </p:nvCxnSpPr>
        <p:spPr>
          <a:xfrm flipH="1">
            <a:off x="9557830" y="4152486"/>
            <a:ext cx="3342" cy="3511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я соединительная линия 169"/>
          <p:cNvCxnSpPr/>
          <p:nvPr/>
        </p:nvCxnSpPr>
        <p:spPr>
          <a:xfrm flipH="1">
            <a:off x="9586412" y="4155649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170"/>
          <p:cNvCxnSpPr/>
          <p:nvPr/>
        </p:nvCxnSpPr>
        <p:spPr>
          <a:xfrm flipH="1">
            <a:off x="9932472" y="4152486"/>
            <a:ext cx="3342" cy="3511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единительная линия 171"/>
          <p:cNvCxnSpPr/>
          <p:nvPr/>
        </p:nvCxnSpPr>
        <p:spPr>
          <a:xfrm flipH="1">
            <a:off x="9941381" y="4151956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я соединительная линия 172"/>
          <p:cNvCxnSpPr/>
          <p:nvPr/>
        </p:nvCxnSpPr>
        <p:spPr>
          <a:xfrm flipH="1">
            <a:off x="10321165" y="4160833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единительная линия 173"/>
          <p:cNvCxnSpPr/>
          <p:nvPr/>
        </p:nvCxnSpPr>
        <p:spPr>
          <a:xfrm flipH="1">
            <a:off x="10308868" y="4152486"/>
            <a:ext cx="3342" cy="3511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Прямая соединительная линия 174"/>
          <p:cNvCxnSpPr/>
          <p:nvPr/>
        </p:nvCxnSpPr>
        <p:spPr>
          <a:xfrm flipH="1">
            <a:off x="10675943" y="4152486"/>
            <a:ext cx="3342" cy="3511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единительная линия 175"/>
          <p:cNvCxnSpPr/>
          <p:nvPr/>
        </p:nvCxnSpPr>
        <p:spPr>
          <a:xfrm flipH="1">
            <a:off x="10690223" y="4160833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176"/>
          <p:cNvCxnSpPr/>
          <p:nvPr/>
        </p:nvCxnSpPr>
        <p:spPr>
          <a:xfrm flipH="1">
            <a:off x="11045001" y="4152486"/>
            <a:ext cx="3342" cy="3511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я соединительная линия 177"/>
          <p:cNvCxnSpPr/>
          <p:nvPr/>
        </p:nvCxnSpPr>
        <p:spPr>
          <a:xfrm flipH="1">
            <a:off x="11059281" y="4160833"/>
            <a:ext cx="349401" cy="3480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единительная линия 178"/>
          <p:cNvCxnSpPr/>
          <p:nvPr/>
        </p:nvCxnSpPr>
        <p:spPr>
          <a:xfrm flipH="1">
            <a:off x="11414059" y="4152486"/>
            <a:ext cx="3342" cy="3511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396272" y="1097038"/>
            <a:ext cx="8529461" cy="544566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5241652" y="1677687"/>
            <a:ext cx="483870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Пташки летіли,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Сіли – посиділи,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Далі полетіли.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5333"/>
          <a:stretch/>
        </p:blipFill>
        <p:spPr>
          <a:xfrm>
            <a:off x="7667091" y="3423030"/>
            <a:ext cx="3023132" cy="244733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5099" t="-6948" r="73195" b="6948"/>
          <a:stretch/>
        </p:blipFill>
        <p:spPr>
          <a:xfrm>
            <a:off x="5608383" y="3475131"/>
            <a:ext cx="1692825" cy="228131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5099" t="-6948" r="73195" b="6948"/>
          <a:stretch/>
        </p:blipFill>
        <p:spPr>
          <a:xfrm>
            <a:off x="3731205" y="2613071"/>
            <a:ext cx="1692825" cy="2281313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1958157" y="323439"/>
            <a:ext cx="8732066" cy="62361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Пальчикова гімнастика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7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2" grpId="0" animBg="1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10053" y="391682"/>
            <a:ext cx="8732066" cy="59716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у зошиті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63636" y="988850"/>
            <a:ext cx="8728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Зафарбуй олівцем зеленого кольору дах найвищого будинку, олівцем жовтого кольору – дах найнижчого.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Обведи будинки однакової висоти. 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/>
          <a:srcRect t="679" b="525"/>
          <a:stretch/>
        </p:blipFill>
        <p:spPr>
          <a:xfrm flipH="1">
            <a:off x="287871" y="2004513"/>
            <a:ext cx="2441993" cy="33406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10" y="4461937"/>
            <a:ext cx="1972123" cy="13864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03" y="4780341"/>
            <a:ext cx="1264483" cy="10680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35" y="3025017"/>
            <a:ext cx="2674054" cy="287383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55" y="4461937"/>
            <a:ext cx="1972123" cy="1386462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2452077" y="4183266"/>
            <a:ext cx="2407187" cy="1964724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6595736" y="4183266"/>
            <a:ext cx="2407187" cy="1964724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49" y="4828840"/>
            <a:ext cx="1285737" cy="10195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573" y="3059014"/>
            <a:ext cx="2355708" cy="283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300225" y="261257"/>
            <a:ext cx="8732066" cy="65607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у зошиті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1955" y="1035642"/>
            <a:ext cx="872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Постав позначку       біля найбільшого ґудзика.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Розфарбуй однакові за розміром ґудзики.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/>
          <a:srcRect t="679" b="525"/>
          <a:stretch/>
        </p:blipFill>
        <p:spPr>
          <a:xfrm flipH="1">
            <a:off x="287871" y="2004513"/>
            <a:ext cx="2441993" cy="33406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0"/>
          <a:stretch/>
        </p:blipFill>
        <p:spPr>
          <a:xfrm>
            <a:off x="7766137" y="3093220"/>
            <a:ext cx="3782700" cy="24513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68"/>
          <a:stretch/>
        </p:blipFill>
        <p:spPr>
          <a:xfrm>
            <a:off x="3068067" y="2980485"/>
            <a:ext cx="3908931" cy="245136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519003" y="5243033"/>
            <a:ext cx="679546" cy="581570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21671" y="5243033"/>
            <a:ext cx="679546" cy="581570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137208" y="5243033"/>
            <a:ext cx="679546" cy="581570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692518" y="5243033"/>
            <a:ext cx="679546" cy="581570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Галочк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390" y="4954305"/>
            <a:ext cx="788746" cy="78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043" y="3731741"/>
            <a:ext cx="1204794" cy="12225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60" y="3692469"/>
            <a:ext cx="1194840" cy="1182263"/>
          </a:xfrm>
          <a:prstGeom prst="rect">
            <a:avLst/>
          </a:prstGeom>
        </p:spPr>
      </p:pic>
      <p:pic>
        <p:nvPicPr>
          <p:cNvPr id="18" name="Picture 2" descr="Галочк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965" y="994737"/>
            <a:ext cx="405110" cy="4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23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ая прямоугольная выноска 21"/>
          <p:cNvSpPr/>
          <p:nvPr/>
        </p:nvSpPr>
        <p:spPr>
          <a:xfrm>
            <a:off x="2500064" y="1461235"/>
            <a:ext cx="7504158" cy="1262915"/>
          </a:xfrm>
          <a:prstGeom prst="wedgeRoundRectCallout">
            <a:avLst>
              <a:gd name="adj1" fmla="val 47363"/>
              <a:gd name="adj2" fmla="val 6928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Знайдіть закономірність, намалюйте візерунок на рукавичках.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668368" y="525437"/>
            <a:ext cx="8732066" cy="65022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Розвиток логічного мислення </a:t>
            </a:r>
          </a:p>
        </p:txBody>
      </p:sp>
      <p:pic>
        <p:nvPicPr>
          <p:cNvPr id="27" name="Picture 2" descr="Картинки по запросу &quot;клипарт лампочк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79335" y="1357938"/>
            <a:ext cx="1824725" cy="228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онтурный рисунок варежки (6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4" b="93489" l="9693" r="8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05" y="3557393"/>
            <a:ext cx="2221367" cy="314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Контурный рисунок варежки (6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84" y="3557393"/>
            <a:ext cx="2221367" cy="314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Контурный рисунок варежки (6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463" y="3557393"/>
            <a:ext cx="2221367" cy="314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Контурный рисунок варежки (6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88" y="3557393"/>
            <a:ext cx="2221367" cy="314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Контурный рисунок варежки (6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067" y="3557393"/>
            <a:ext cx="2221367" cy="314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Контурный рисунок варежки (6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6" y="3557393"/>
            <a:ext cx="2221367" cy="314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/>
          <p:cNvSpPr/>
          <p:nvPr/>
        </p:nvSpPr>
        <p:spPr>
          <a:xfrm>
            <a:off x="1108375" y="5000525"/>
            <a:ext cx="368269" cy="312431"/>
          </a:xfrm>
          <a:prstGeom prst="ellipse">
            <a:avLst/>
          </a:prstGeom>
          <a:solidFill>
            <a:srgbClr val="FFC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709186" y="4648200"/>
            <a:ext cx="432652" cy="397218"/>
          </a:xfrm>
          <a:prstGeom prst="rect">
            <a:avLst/>
          </a:prstGeom>
          <a:solidFill>
            <a:srgbClr val="FF66FF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2770233" y="4375032"/>
            <a:ext cx="717113" cy="647105"/>
          </a:xfrm>
          <a:prstGeom prst="triangle">
            <a:avLst/>
          </a:prstGeom>
          <a:solidFill>
            <a:srgbClr val="00C664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745097" y="5012657"/>
            <a:ext cx="368269" cy="312431"/>
          </a:xfrm>
          <a:prstGeom prst="ellipse">
            <a:avLst/>
          </a:prstGeom>
          <a:solidFill>
            <a:srgbClr val="FFC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126178" y="5012657"/>
            <a:ext cx="368269" cy="312431"/>
          </a:xfrm>
          <a:prstGeom prst="ellipse">
            <a:avLst/>
          </a:prstGeom>
          <a:solidFill>
            <a:srgbClr val="FFC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340916" y="4720286"/>
            <a:ext cx="368269" cy="312431"/>
          </a:xfrm>
          <a:prstGeom prst="ellipse">
            <a:avLst/>
          </a:prstGeom>
          <a:solidFill>
            <a:srgbClr val="FFC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6194014" y="4720286"/>
            <a:ext cx="368269" cy="312431"/>
          </a:xfrm>
          <a:prstGeom prst="ellipse">
            <a:avLst/>
          </a:prstGeom>
          <a:solidFill>
            <a:srgbClr val="FFC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611127" y="4321891"/>
            <a:ext cx="368269" cy="312431"/>
          </a:xfrm>
          <a:prstGeom prst="ellipse">
            <a:avLst/>
          </a:prstGeom>
          <a:solidFill>
            <a:srgbClr val="FFC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7993043" y="4720286"/>
            <a:ext cx="368269" cy="312431"/>
          </a:xfrm>
          <a:prstGeom prst="ellipse">
            <a:avLst/>
          </a:prstGeom>
          <a:solidFill>
            <a:srgbClr val="FFC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8367309" y="4321892"/>
            <a:ext cx="368269" cy="312431"/>
          </a:xfrm>
          <a:prstGeom prst="ellipse">
            <a:avLst/>
          </a:prstGeom>
          <a:solidFill>
            <a:srgbClr val="FFC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8795656" y="4706279"/>
            <a:ext cx="368269" cy="312431"/>
          </a:xfrm>
          <a:prstGeom prst="ellipse">
            <a:avLst/>
          </a:prstGeom>
          <a:solidFill>
            <a:srgbClr val="FFC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9820969" y="4698285"/>
            <a:ext cx="368269" cy="312431"/>
          </a:xfrm>
          <a:prstGeom prst="ellipse">
            <a:avLst/>
          </a:prstGeom>
          <a:solidFill>
            <a:srgbClr val="FFC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0242330" y="4335769"/>
            <a:ext cx="368269" cy="312431"/>
          </a:xfrm>
          <a:prstGeom prst="ellipse">
            <a:avLst/>
          </a:prstGeom>
          <a:solidFill>
            <a:srgbClr val="FFC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10623429" y="4707287"/>
            <a:ext cx="368269" cy="312431"/>
          </a:xfrm>
          <a:prstGeom prst="ellipse">
            <a:avLst/>
          </a:prstGeom>
          <a:solidFill>
            <a:srgbClr val="FFC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10252218" y="5057216"/>
            <a:ext cx="368269" cy="312431"/>
          </a:xfrm>
          <a:prstGeom prst="ellipse">
            <a:avLst/>
          </a:prstGeom>
          <a:solidFill>
            <a:srgbClr val="FFC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Равнобедренный треугольник 36"/>
          <p:cNvSpPr/>
          <p:nvPr/>
        </p:nvSpPr>
        <p:spPr>
          <a:xfrm>
            <a:off x="951255" y="4375032"/>
            <a:ext cx="717113" cy="647105"/>
          </a:xfrm>
          <a:prstGeom prst="triangle">
            <a:avLst/>
          </a:prstGeom>
          <a:solidFill>
            <a:srgbClr val="00C664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6578936" y="4648200"/>
            <a:ext cx="432652" cy="397218"/>
          </a:xfrm>
          <a:prstGeom prst="rect">
            <a:avLst/>
          </a:prstGeom>
          <a:solidFill>
            <a:srgbClr val="FF66FF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8356516" y="4648200"/>
            <a:ext cx="432652" cy="397218"/>
          </a:xfrm>
          <a:prstGeom prst="rect">
            <a:avLst/>
          </a:prstGeom>
          <a:solidFill>
            <a:srgbClr val="FF66FF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10202841" y="4648200"/>
            <a:ext cx="432652" cy="397218"/>
          </a:xfrm>
          <a:prstGeom prst="rect">
            <a:avLst/>
          </a:prstGeom>
          <a:solidFill>
            <a:srgbClr val="FF66FF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9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33" grpId="0" animBg="1"/>
      <p:bldP spid="34" grpId="0" animBg="1"/>
      <p:bldP spid="35" grpId="0" animBg="1"/>
      <p:bldP spid="36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3" name="Rectangle 23"/>
          <p:cNvSpPr>
            <a:spLocks noGrp="1" noChangeArrowheads="1"/>
          </p:cNvSpPr>
          <p:nvPr>
            <p:ph type="title"/>
          </p:nvPr>
        </p:nvSpPr>
        <p:spPr>
          <a:xfrm>
            <a:off x="478970" y="384815"/>
            <a:ext cx="11103429" cy="820282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 позитивного клімату класу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2578" y="1803950"/>
            <a:ext cx="3353326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Настрій якої фігури </a:t>
            </a:r>
            <a:r>
              <a:rPr lang="uk-UA" sz="2800" dirty="0" smtClean="0">
                <a:solidFill>
                  <a:schemeClr val="bg1"/>
                </a:solidFill>
              </a:rPr>
              <a:t>тобі</a:t>
            </a:r>
            <a:r>
              <a:rPr lang="uk-UA" sz="2800" dirty="0" smtClean="0">
                <a:solidFill>
                  <a:schemeClr val="bg1"/>
                </a:solidFill>
              </a:rPr>
              <a:t> </a:t>
            </a:r>
            <a:r>
              <a:rPr lang="uk-UA" sz="2800" dirty="0" smtClean="0">
                <a:solidFill>
                  <a:schemeClr val="bg1"/>
                </a:solidFill>
              </a:rPr>
              <a:t>зараз більше подобається? </a:t>
            </a:r>
          </a:p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Назви колір і фігуру</a:t>
            </a:r>
          </a:p>
        </p:txBody>
      </p:sp>
      <p:pic>
        <p:nvPicPr>
          <p:cNvPr id="2" name="Picture 2" descr="D:\Картинки до тестів\Емоції\Геом емоції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241" y="1541902"/>
            <a:ext cx="7227065" cy="451691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740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ирамида рисунок детский (59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4" r="12232"/>
          <a:stretch/>
        </p:blipFill>
        <p:spPr bwMode="auto">
          <a:xfrm>
            <a:off x="912922" y="1859301"/>
            <a:ext cx="3144798" cy="414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магнитный диск 5"/>
          <p:cNvSpPr/>
          <p:nvPr/>
        </p:nvSpPr>
        <p:spPr>
          <a:xfrm>
            <a:off x="5203304" y="5210613"/>
            <a:ext cx="6081574" cy="1275069"/>
          </a:xfrm>
          <a:prstGeom prst="flowChartMagneticDisk">
            <a:avLst/>
          </a:prstGeom>
          <a:solidFill>
            <a:srgbClr val="F01E01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магнитный диск 8"/>
          <p:cNvSpPr/>
          <p:nvPr/>
        </p:nvSpPr>
        <p:spPr>
          <a:xfrm>
            <a:off x="5530758" y="4495837"/>
            <a:ext cx="5388406" cy="1176457"/>
          </a:xfrm>
          <a:prstGeom prst="flowChartMagneticDisk">
            <a:avLst/>
          </a:prstGeom>
          <a:solidFill>
            <a:srgbClr val="FECC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магнитный диск 9"/>
          <p:cNvSpPr/>
          <p:nvPr/>
        </p:nvSpPr>
        <p:spPr>
          <a:xfrm>
            <a:off x="5876744" y="3753113"/>
            <a:ext cx="4603687" cy="1176457"/>
          </a:xfrm>
          <a:prstGeom prst="flowChartMagneticDisk">
            <a:avLst/>
          </a:prstGeom>
          <a:solidFill>
            <a:srgbClr val="6FB93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магнитный диск 10"/>
          <p:cNvSpPr/>
          <p:nvPr/>
        </p:nvSpPr>
        <p:spPr>
          <a:xfrm>
            <a:off x="6296876" y="3016257"/>
            <a:ext cx="3766653" cy="1176457"/>
          </a:xfrm>
          <a:prstGeom prst="flowChartMagneticDisk">
            <a:avLst/>
          </a:prstGeom>
          <a:solidFill>
            <a:srgbClr val="70D7E5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магнитный диск 11"/>
          <p:cNvSpPr/>
          <p:nvPr/>
        </p:nvSpPr>
        <p:spPr>
          <a:xfrm>
            <a:off x="6618149" y="2391509"/>
            <a:ext cx="3034248" cy="1043044"/>
          </a:xfrm>
          <a:prstGeom prst="flowChartMagneticDisk">
            <a:avLst/>
          </a:prstGeom>
          <a:solidFill>
            <a:srgbClr val="FD989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280602" y="5771077"/>
            <a:ext cx="6319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Що ви розкажете про урок своїми рідним?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54162" y="4319967"/>
            <a:ext cx="4772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Коли ви раділи своїм успіхам?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94457" y="3587128"/>
            <a:ext cx="4772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Коли на уроці було сумно?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76744" y="5028369"/>
            <a:ext cx="4772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Чи справдилися ваші очікування?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39264" y="2791447"/>
            <a:ext cx="2818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Тепер я знаю …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56" name="Picture 8" descr="Смайлики: стоковые векторные изображения, иллюстрации |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1" b="99582" l="0" r="99667">
                        <a14:foregroundMark x1="68500" y1="16109" x2="68500" y2="16109"/>
                        <a14:foregroundMark x1="77000" y1="28243" x2="77000" y2="28243"/>
                        <a14:foregroundMark x1="76833" y1="37657" x2="76833" y2="37657"/>
                        <a14:foregroundMark x1="68833" y1="62552" x2="68833" y2="62552"/>
                        <a14:foregroundMark x1="65667" y1="81590" x2="65667" y2="81590"/>
                        <a14:foregroundMark x1="70500" y1="32008" x2="70500" y2="32008"/>
                        <a14:foregroundMark x1="58667" y1="23222" x2="58667" y2="23222"/>
                        <a14:foregroundMark x1="83167" y1="17155" x2="83167" y2="17155"/>
                        <a14:foregroundMark x1="69000" y1="49163" x2="69000" y2="49163"/>
                        <a14:foregroundMark x1="86667" y1="34310" x2="86667" y2="34310"/>
                        <a14:foregroundMark x1="87667" y1="24895" x2="87667" y2="24895"/>
                        <a14:foregroundMark x1="58333" y1="9833" x2="58333" y2="9833"/>
                        <a14:foregroundMark x1="65833" y1="32845" x2="65833" y2="32845"/>
                        <a14:foregroundMark x1="66333" y1="19456" x2="66333" y2="19456"/>
                        <a14:foregroundMark x1="92833" y1="17155" x2="92833" y2="17155"/>
                        <a14:foregroundMark x1="77333" y1="18828" x2="77333" y2="18828"/>
                        <a14:foregroundMark x1="52667" y1="12134" x2="52667" y2="12134"/>
                        <a14:foregroundMark x1="65333" y1="11506" x2="65333" y2="11506"/>
                        <a14:foregroundMark x1="65667" y1="28870" x2="65667" y2="28870"/>
                        <a14:foregroundMark x1="80167" y1="21548" x2="80167" y2="21548"/>
                        <a14:foregroundMark x1="81667" y1="36820" x2="81667" y2="36820"/>
                        <a14:foregroundMark x1="60000" y1="26151" x2="60000" y2="26151"/>
                        <a14:foregroundMark x1="55000" y1="18619" x2="55000" y2="18619"/>
                        <a14:foregroundMark x1="59667" y1="31172" x2="59667" y2="31172"/>
                        <a14:foregroundMark x1="68500" y1="38703" x2="68500" y2="38703"/>
                        <a14:foregroundMark x1="90667" y1="14226" x2="90667" y2="14226"/>
                        <a14:foregroundMark x1="90667" y1="25523" x2="90667" y2="25523"/>
                        <a14:foregroundMark x1="91500" y1="32845" x2="91500" y2="32845"/>
                        <a14:foregroundMark x1="88167" y1="16527" x2="88167" y2="16527"/>
                        <a14:foregroundMark x1="82833" y1="13180" x2="82833" y2="13180"/>
                        <a14:foregroundMark x1="73333" y1="24477" x2="73333" y2="24477"/>
                        <a14:foregroundMark x1="70167" y1="22176" x2="70167" y2="22176"/>
                        <a14:foregroundMark x1="59667" y1="13808" x2="59667" y2="13808"/>
                        <a14:foregroundMark x1="54500" y1="23431" x2="54500" y2="23431"/>
                        <a14:foregroundMark x1="57167" y1="29916" x2="57167" y2="29916"/>
                        <a14:foregroundMark x1="63167" y1="36820" x2="63167" y2="36820"/>
                        <a14:foregroundMark x1="73667" y1="41213" x2="73667" y2="41213"/>
                        <a14:foregroundMark x1="80500" y1="42887" x2="80500" y2="42887"/>
                        <a14:foregroundMark x1="84833" y1="40586" x2="84833" y2="40586"/>
                        <a14:foregroundMark x1="92333" y1="28033" x2="92333" y2="28033"/>
                        <a14:foregroundMark x1="93000" y1="20921" x2="93000" y2="20921"/>
                        <a14:foregroundMark x1="85333" y1="24686" x2="85333" y2="24686"/>
                        <a14:foregroundMark x1="82333" y1="26151" x2="82333" y2="26151"/>
                        <a14:foregroundMark x1="84333" y1="29498" x2="84333" y2="29498"/>
                        <a14:foregroundMark x1="62500" y1="8159" x2="62500" y2="8159"/>
                        <a14:foregroundMark x1="62167" y1="17992" x2="62167" y2="17992"/>
                        <a14:foregroundMark x1="68667" y1="12134" x2="68667" y2="12134"/>
                        <a14:foregroundMark x1="81167" y1="14644" x2="81167" y2="14644"/>
                        <a14:foregroundMark x1="65000" y1="53347" x2="65000" y2="53347"/>
                        <a14:foregroundMark x1="72833" y1="38075" x2="72833" y2="38075"/>
                        <a14:foregroundMark x1="67167" y1="46025" x2="67167" y2="46025"/>
                        <a14:foregroundMark x1="59833" y1="51255" x2="59833" y2="51255"/>
                        <a14:foregroundMark x1="60833" y1="54603" x2="60833" y2="54603"/>
                        <a14:foregroundMark x1="65667" y1="46862" x2="65667" y2="46862"/>
                        <a14:foregroundMark x1="65167" y1="39540" x2="65167" y2="39540"/>
                        <a14:foregroundMark x1="72333" y1="44351" x2="72333" y2="44351"/>
                        <a14:foregroundMark x1="72500" y1="32008" x2="72500" y2="32008"/>
                        <a14:foregroundMark x1="53833" y1="8159" x2="53833" y2="8159"/>
                        <a14:foregroundMark x1="54167" y1="28033" x2="54167" y2="28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281" y="957413"/>
            <a:ext cx="2306644" cy="18376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882734" y="289234"/>
            <a:ext cx="8732066" cy="67698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Вправа «Піраміда знань» </a:t>
            </a:r>
          </a:p>
        </p:txBody>
      </p:sp>
    </p:spTree>
    <p:extLst>
      <p:ext uri="{BB962C8B-B14F-4D97-AF65-F5344CB8AC3E}">
        <p14:creationId xmlns:p14="http://schemas.microsoft.com/office/powerpoint/2010/main" val="103815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5" grpId="0"/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849654" y="434274"/>
            <a:ext cx="6518643" cy="56199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над загадкою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337485" y="4085960"/>
            <a:ext cx="2976174" cy="884329"/>
          </a:xfrm>
          <a:prstGeom prst="roundRect">
            <a:avLst/>
          </a:prstGeom>
          <a:noFill/>
          <a:ln w="57150">
            <a:solidFill>
              <a:srgbClr val="00C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Рукавички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48553" y="157389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Невеликі дві хатини,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В них м'які і теплі стіни.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По п'ять братиків малих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Прожива в хатинках тих.</a:t>
            </a:r>
          </a:p>
        </p:txBody>
      </p:sp>
      <p:pic>
        <p:nvPicPr>
          <p:cNvPr id="10" name="Picture 2" descr="ÐÐ°ÑÑÐ¸Ð½ÐºÐ¸ Ð¿Ð¾ Ð·Ð°Ð¿ÑÐ¾ÑÑ ÐºÐ»Ð¸Ð¿Ð°ÑÑ Ð·Ð½Ð°Ðº Ð²Ð¾Ð¿ÑÐ¾ÑÐ°">
            <a:extLst>
              <a:ext uri="{FF2B5EF4-FFF2-40B4-BE49-F238E27FC236}">
                <a16:creationId xmlns:a16="http://schemas.microsoft.com/office/drawing/2014/main" xmlns="" id="{D23973CD-D6FD-474B-B7A9-4CE4E9868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3" y="221941"/>
            <a:ext cx="2534911" cy="270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650" y="221941"/>
            <a:ext cx="2922743" cy="316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Тематическое занятие рукавичка | Библейские поделки для детей, Идеи для  поделок, Рукавичк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92" r="48198" b="3329"/>
          <a:stretch/>
        </p:blipFill>
        <p:spPr bwMode="auto">
          <a:xfrm>
            <a:off x="695275" y="4009139"/>
            <a:ext cx="1553829" cy="203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Тематическое занятие рукавичка | Библейские поделки для детей, Идеи для  поделок, Рукавичк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3" t="49373" b="3329"/>
          <a:stretch/>
        </p:blipFill>
        <p:spPr bwMode="auto">
          <a:xfrm>
            <a:off x="3857257" y="3604974"/>
            <a:ext cx="1917658" cy="243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Тематическое занятие рукавичка | Библейские поделки для детей, Идеи для  поделок, Рукавичк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3" t="1663" r="49846" b="51039"/>
          <a:stretch/>
        </p:blipFill>
        <p:spPr bwMode="auto">
          <a:xfrm>
            <a:off x="2522889" y="4619668"/>
            <a:ext cx="1101781" cy="139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Тематическое занятие рукавичка | Библейские поделки для детей, Идеи для  поделок, Рукавичк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1" t="499" r="-1648" b="52203"/>
          <a:stretch/>
        </p:blipFill>
        <p:spPr bwMode="auto">
          <a:xfrm>
            <a:off x="7785516" y="4021496"/>
            <a:ext cx="1582781" cy="200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Тематическое занятие рукавичка | Библейские поделки для детей, Идеи для  поделок, Рукавичк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3" t="49373" b="3329"/>
          <a:stretch/>
        </p:blipFill>
        <p:spPr bwMode="auto">
          <a:xfrm>
            <a:off x="9822707" y="3675580"/>
            <a:ext cx="1917658" cy="243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Тематическое занятие рукавичка | Библейские поделки для детей, Идеи для  поделок, Рукавичк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3" t="1663" r="49846" b="51039"/>
          <a:stretch/>
        </p:blipFill>
        <p:spPr bwMode="auto">
          <a:xfrm>
            <a:off x="6229325" y="4559702"/>
            <a:ext cx="1101781" cy="139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2654808" y="1412350"/>
            <a:ext cx="3382433" cy="1134810"/>
          </a:xfrm>
          <a:prstGeom prst="wedgeRoundRectCallout">
            <a:avLst>
              <a:gd name="adj1" fmla="val -49030"/>
              <a:gd name="adj2" fmla="val 7159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Скільки рукавичок?</a:t>
            </a:r>
          </a:p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Яких вони кольорів?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7959224" y="1412350"/>
            <a:ext cx="3730426" cy="1134810"/>
          </a:xfrm>
          <a:prstGeom prst="wedgeRoundRectCallout">
            <a:avLst>
              <a:gd name="adj1" fmla="val -47855"/>
              <a:gd name="adj2" fmla="val 7227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Які рукавички найбільші?</a:t>
            </a:r>
          </a:p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Які найменші?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640394" y="221941"/>
            <a:ext cx="8732066" cy="109523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Підготовчі вправи.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</a:t>
            </a:r>
            <a:r>
              <a:rPr lang="uk-UA" sz="3600" b="1" dirty="0">
                <a:solidFill>
                  <a:schemeClr val="bg1"/>
                </a:solidFill>
              </a:rPr>
              <a:t>з лічильним матеріалом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3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859" y="192331"/>
            <a:ext cx="1695622" cy="222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622628" y="338537"/>
            <a:ext cx="7717970" cy="72548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Віршоване завдання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26582" y="1453170"/>
            <a:ext cx="55662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0" dirty="0">
                <a:solidFill>
                  <a:schemeClr val="bg2">
                    <a:lumMod val="25000"/>
                  </a:schemeClr>
                </a:solidFill>
                <a:effectLst/>
              </a:rPr>
              <a:t>В цирк прийшли руда лисиця,</a:t>
            </a:r>
          </a:p>
          <a:p>
            <a:r>
              <a:rPr lang="uk-UA" sz="3200" b="1" dirty="0">
                <a:solidFill>
                  <a:schemeClr val="bg2">
                    <a:lumMod val="25000"/>
                  </a:schemeClr>
                </a:solidFill>
              </a:rPr>
              <a:t>Слон, жирафа і тигриця.</a:t>
            </a:r>
            <a:endParaRPr lang="uk-UA" sz="3200" b="1" i="0" dirty="0"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48651" y="2383342"/>
            <a:ext cx="5414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2">
                    <a:lumMod val="25000"/>
                  </a:schemeClr>
                </a:solidFill>
              </a:rPr>
              <a:t>Мишка й зайчик-</a:t>
            </a:r>
            <a:r>
              <a:rPr lang="uk-UA" sz="3200" b="1" dirty="0" err="1">
                <a:solidFill>
                  <a:schemeClr val="bg2">
                    <a:lumMod val="25000"/>
                  </a:schemeClr>
                </a:solidFill>
              </a:rPr>
              <a:t>куцохвіст</a:t>
            </a:r>
            <a:r>
              <a:rPr lang="uk-UA" sz="3200" b="1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r>
              <a:rPr lang="uk-UA" sz="3200" b="1" i="0" dirty="0">
                <a:solidFill>
                  <a:schemeClr val="bg2">
                    <a:lumMod val="25000"/>
                  </a:schemeClr>
                </a:solidFill>
                <a:effectLst/>
              </a:rPr>
              <a:t>Хто найменший був на зріст?</a:t>
            </a:r>
          </a:p>
        </p:txBody>
      </p:sp>
      <p:pic>
        <p:nvPicPr>
          <p:cNvPr id="1030" name="Picture 6" descr="Слон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3" y="3539295"/>
            <a:ext cx="3750119" cy="276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Жираф эмодзи клипарт. Бесплатная загрузка. | Creazill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4" r="14833"/>
          <a:stretch/>
        </p:blipFill>
        <p:spPr bwMode="auto">
          <a:xfrm flipH="1">
            <a:off x="90063" y="1456402"/>
            <a:ext cx="3298912" cy="50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Тигры клипарт - 56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32" y="3795386"/>
            <a:ext cx="3081281" cy="308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Мышки: | Cute drawings, Animal clipart, Animal drawing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6223" y="5336026"/>
            <a:ext cx="830491" cy="8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мультфильм лиса женского пола, мультфильм, лиса мультфильм, млекопитающее,  carnivoran, клипарт png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975" y="1336151"/>
            <a:ext cx="1212649" cy="215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13" y="3539295"/>
            <a:ext cx="1025272" cy="149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60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856104" y="313354"/>
            <a:ext cx="8126096" cy="62660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Мотивація навчальної діяльності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Слон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611" y="2469124"/>
            <a:ext cx="3632961" cy="267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Жираф эмодзи клипарт. Бесплатная загрузка. | Creazill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4" r="14833"/>
          <a:stretch/>
        </p:blipFill>
        <p:spPr bwMode="auto">
          <a:xfrm flipH="1">
            <a:off x="1604019" y="939962"/>
            <a:ext cx="2834157" cy="434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Тигры клипарт - 56 фот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923" y="3072188"/>
            <a:ext cx="2446239" cy="244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Мышки: | Cute drawings, Animal clipart, Animal drawing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61812" y="4478242"/>
            <a:ext cx="629689" cy="62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мультфильм лиса женского пола, мультфильм, лиса мультфильм, млекопитающее,  carnivoran, клипарт png | PNGW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6103" y="3317284"/>
            <a:ext cx="1007916" cy="179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970" y="3895251"/>
            <a:ext cx="827010" cy="121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160" y="626657"/>
            <a:ext cx="1458629" cy="191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ая прямоугольная выноска 16"/>
          <p:cNvSpPr/>
          <p:nvPr/>
        </p:nvSpPr>
        <p:spPr>
          <a:xfrm>
            <a:off x="6724216" y="5412259"/>
            <a:ext cx="3667285" cy="1013193"/>
          </a:xfrm>
          <a:prstGeom prst="wedgeRoundRectCallout">
            <a:avLst>
              <a:gd name="adj1" fmla="val 47533"/>
              <a:gd name="adj2" fmla="val 68336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Хто найменший за розміром?</a:t>
            </a: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1731557" y="5401275"/>
            <a:ext cx="3667285" cy="1013193"/>
          </a:xfrm>
          <a:prstGeom prst="wedgeRoundRectCallout">
            <a:avLst>
              <a:gd name="adj1" fmla="val -45127"/>
              <a:gd name="adj2" fmla="val 76084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Хто найбільший за розміром?</a:t>
            </a: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6094527" y="1243115"/>
            <a:ext cx="3667285" cy="890485"/>
          </a:xfrm>
          <a:prstGeom prst="wedgeRoundRectCallout">
            <a:avLst>
              <a:gd name="adj1" fmla="val 68849"/>
              <a:gd name="adj2" fmla="val 31053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Скільки тварин прийшло у цирк? Назвіть їх.</a:t>
            </a:r>
          </a:p>
        </p:txBody>
      </p:sp>
    </p:spTree>
    <p:extLst>
      <p:ext uri="{BB962C8B-B14F-4D97-AF65-F5344CB8AC3E}">
        <p14:creationId xmlns:p14="http://schemas.microsoft.com/office/powerpoint/2010/main" val="282756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86427" y="494528"/>
            <a:ext cx="8732066" cy="64847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11725" y="1834280"/>
            <a:ext cx="5074121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уроці ми будемо порівнювати предмети за ознаками, пов'язані з такими величинами: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більший</a:t>
            </a:r>
            <a:r>
              <a:rPr lang="uk-UA" sz="2800" b="1" dirty="0">
                <a:solidFill>
                  <a:schemeClr val="bg1"/>
                </a:solidFill>
              </a:rPr>
              <a:t>, менший, однакові.</a:t>
            </a: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108333" y="2566180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20" y="2158463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ДНЗ &quot;Світлячок&quot; с. Нельгівка - РУКАВИЧК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159" y="3463553"/>
            <a:ext cx="3766873" cy="2282726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96677" y="432746"/>
            <a:ext cx="8732066" cy="77556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Відгадай </a:t>
            </a:r>
            <a:r>
              <a:rPr lang="uk-UA" sz="3600" b="1" dirty="0">
                <a:solidFill>
                  <a:schemeClr val="bg1"/>
                </a:solidFill>
              </a:rPr>
              <a:t>казку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27156" y="4745211"/>
            <a:ext cx="2976174" cy="884329"/>
          </a:xfrm>
          <a:prstGeom prst="roundRect">
            <a:avLst/>
          </a:prstGeom>
          <a:noFill/>
          <a:ln w="57150">
            <a:solidFill>
              <a:srgbClr val="00C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Рукавичка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14710" y="162505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Любі діти, коли йшла,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По дорозі це знайшла.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Це хатинка невеличка,</a:t>
            </a:r>
          </a:p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Ми у казці …</a:t>
            </a:r>
          </a:p>
        </p:txBody>
      </p:sp>
      <p:pic>
        <p:nvPicPr>
          <p:cNvPr id="10" name="Picture 2" descr="ÐÐ°ÑÑÐ¸Ð½ÐºÐ¸ Ð¿Ð¾ Ð·Ð°Ð¿ÑÐ¾ÑÑ ÐºÐ»Ð¸Ð¿Ð°ÑÑ Ð·Ð½Ð°Ðº Ð²Ð¾Ð¿ÑÐ¾ÑÐ°">
            <a:extLst>
              <a:ext uri="{FF2B5EF4-FFF2-40B4-BE49-F238E27FC236}">
                <a16:creationId xmlns:a16="http://schemas.microsoft.com/office/drawing/2014/main" xmlns="" id="{D23973CD-D6FD-474B-B7A9-4CE4E9868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22" y="1912162"/>
            <a:ext cx="3142711" cy="335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32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3234" y="2351089"/>
            <a:ext cx="1279285" cy="24732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4553" y="2217619"/>
            <a:ext cx="1504627" cy="2464723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2224D349-1229-4068-9DB8-E4675479523F}"/>
              </a:ext>
            </a:extLst>
          </p:cNvPr>
          <p:cNvSpPr/>
          <p:nvPr/>
        </p:nvSpPr>
        <p:spPr>
          <a:xfrm>
            <a:off x="5080" y="5734370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8457" y="272143"/>
            <a:ext cx="10389816" cy="65027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з підручником. Робота за малюнком </a:t>
            </a:r>
            <a:endParaRPr lang="ru-RU" sz="3600" b="1" dirty="0">
              <a:solidFill>
                <a:schemeClr val="bg1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577712" y="3905187"/>
            <a:ext cx="153659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50336" y="994737"/>
            <a:ext cx="85964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Пригадай казку «Рукавичка». Скільки звірів на малюнку?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Хто перший заліз у рукавичку? Хто залізе наступний?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Хто де перебуває? Хто поряд із лисичкою? Хто з цих звірів найменший?</a:t>
            </a:r>
          </a:p>
        </p:txBody>
      </p:sp>
      <p:pic>
        <p:nvPicPr>
          <p:cNvPr id="9" name="Picture 4" descr="Корекційно - розвиткові завдання | Інтерактивні матеріали. НУШ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2389" y="2169646"/>
            <a:ext cx="4146968" cy="251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6296" y="4682342"/>
            <a:ext cx="2494796" cy="20071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6373" y="3597842"/>
            <a:ext cx="654267" cy="9734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5903" y="5151959"/>
            <a:ext cx="1116196" cy="13148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2449" y="4673299"/>
            <a:ext cx="1330856" cy="193486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31095" y="3244662"/>
            <a:ext cx="2054934" cy="3222137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3969476" y="4135665"/>
            <a:ext cx="498701" cy="5087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4164686" y="5957312"/>
            <a:ext cx="498701" cy="5087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154725" y="5957312"/>
            <a:ext cx="498701" cy="5087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933747" y="4173592"/>
            <a:ext cx="498701" cy="5087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5701292" y="4135665"/>
            <a:ext cx="498701" cy="5087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6180554" y="5928871"/>
            <a:ext cx="498701" cy="5087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9648452" y="5869808"/>
            <a:ext cx="498701" cy="5087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658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004733" y="4745210"/>
            <a:ext cx="3965375" cy="884329"/>
          </a:xfrm>
          <a:prstGeom prst="roundRect">
            <a:avLst/>
          </a:prstGeom>
          <a:noFill/>
          <a:ln w="57150">
            <a:solidFill>
              <a:srgbClr val="00C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Маша і ведмідь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Picture 2" descr="ÐÐ°ÑÑÐ¸Ð½ÐºÐ¸ Ð¿Ð¾ Ð·Ð°Ð¿ÑÐ¾ÑÑ ÐºÐ»Ð¸Ð¿Ð°ÑÑ Ð·Ð½Ð°Ðº Ð²Ð¾Ð¿ÑÐ¾ÑÐ°">
            <a:extLst>
              <a:ext uri="{FF2B5EF4-FFF2-40B4-BE49-F238E27FC236}">
                <a16:creationId xmlns:a16="http://schemas.microsoft.com/office/drawing/2014/main" xmlns="" id="{D23973CD-D6FD-474B-B7A9-4CE4E9868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36" y="1835150"/>
            <a:ext cx="3142711" cy="335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Маша и медведь (читать) » Аудиосказки слушать онлайн бесплатно или читать  на сайте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77021" y="2382619"/>
            <a:ext cx="2716780" cy="3585450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07025" y="143087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Заховавшись у корзині,</a:t>
            </a:r>
          </a:p>
          <a:p>
            <a:pPr fontAlgn="base"/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Їде на ведмежій спині,</a:t>
            </a:r>
          </a:p>
          <a:p>
            <a:pPr fontAlgn="base"/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Дивиться, щоб волохатий</a:t>
            </a:r>
          </a:p>
          <a:p>
            <a:pPr fontAlgn="base"/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Пиріжка не міг узяти. </a:t>
            </a:r>
            <a:endParaRPr lang="uk-UA" sz="3600" b="1" i="0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03345" y="415113"/>
            <a:ext cx="8732066" cy="74965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Відгадай казку </a:t>
            </a:r>
          </a:p>
        </p:txBody>
      </p:sp>
    </p:spTree>
    <p:extLst>
      <p:ext uri="{BB962C8B-B14F-4D97-AF65-F5344CB8AC3E}">
        <p14:creationId xmlns:p14="http://schemas.microsoft.com/office/powerpoint/2010/main" val="110499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5853</TotalTime>
  <Words>457</Words>
  <Application>Microsoft Office PowerPoint</Application>
  <PresentationFormat>Произвольный</PresentationFormat>
  <Paragraphs>119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Створення позитивного клімату класу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544</cp:revision>
  <dcterms:created xsi:type="dcterms:W3CDTF">2018-01-05T16:38:53Z</dcterms:created>
  <dcterms:modified xsi:type="dcterms:W3CDTF">2023-09-07T16:10:01Z</dcterms:modified>
</cp:coreProperties>
</file>