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419" r:id="rId3"/>
    <p:sldId id="420" r:id="rId4"/>
    <p:sldId id="400" r:id="rId5"/>
    <p:sldId id="383" r:id="rId6"/>
    <p:sldId id="399" r:id="rId7"/>
    <p:sldId id="391" r:id="rId8"/>
    <p:sldId id="414" r:id="rId9"/>
    <p:sldId id="382" r:id="rId10"/>
    <p:sldId id="390" r:id="rId11"/>
    <p:sldId id="404" r:id="rId12"/>
    <p:sldId id="282" r:id="rId13"/>
    <p:sldId id="405" r:id="rId14"/>
    <p:sldId id="407" r:id="rId15"/>
    <p:sldId id="364" r:id="rId16"/>
    <p:sldId id="412" r:id="rId17"/>
    <p:sldId id="379" r:id="rId18"/>
    <p:sldId id="388" r:id="rId19"/>
    <p:sldId id="380" r:id="rId20"/>
    <p:sldId id="416" r:id="rId21"/>
    <p:sldId id="418" r:id="rId22"/>
    <p:sldId id="356" r:id="rId23"/>
    <p:sldId id="42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3300"/>
    <a:srgbClr val="FF5050"/>
    <a:srgbClr val="295FFF"/>
    <a:srgbClr val="E7F0F9"/>
    <a:srgbClr val="78B64E"/>
    <a:srgbClr val="CC00CC"/>
    <a:srgbClr val="FF66FF"/>
    <a:srgbClr val="2F3242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8473" y="4419467"/>
            <a:ext cx="970130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Слова, які відповідають на питання </a:t>
            </a:r>
          </a:p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який? яка? яке? які?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Тема для спілкування: Правила дорожнього руху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7578" y="1181176"/>
            <a:ext cx="41688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Безпека учнів понад усе: перед школами з'являться нові розмітки на дорогах  | Дрогобицька Міська Рад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6" y="646412"/>
            <a:ext cx="4981755" cy="362888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1337" y="280673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Чим відрізняють клоуни один від одного?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7" t="8627" r="69865" b="78039"/>
          <a:stretch/>
        </p:blipFill>
        <p:spPr>
          <a:xfrm>
            <a:off x="1015623" y="2053671"/>
            <a:ext cx="3335952" cy="249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2" t="8655" r="42510" b="78011"/>
          <a:stretch/>
        </p:blipFill>
        <p:spPr>
          <a:xfrm>
            <a:off x="4572425" y="2053670"/>
            <a:ext cx="3335952" cy="249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10" t="8820" r="14352" b="77846"/>
          <a:stretch/>
        </p:blipFill>
        <p:spPr>
          <a:xfrm>
            <a:off x="8129227" y="2053669"/>
            <a:ext cx="3335952" cy="249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3" name="Прямоугольная выноска 12"/>
          <p:cNvSpPr/>
          <p:nvPr/>
        </p:nvSpPr>
        <p:spPr>
          <a:xfrm>
            <a:off x="1015623" y="4859932"/>
            <a:ext cx="3335952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Який?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Веселий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572425" y="4859932"/>
            <a:ext cx="3335952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Який?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Сумний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8129227" y="4859932"/>
            <a:ext cx="3335952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Який?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Серйозний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51585" y="1106612"/>
            <a:ext cx="2464028" cy="83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Який колір </a:t>
            </a:r>
            <a:r>
              <a:rPr lang="uk-UA" sz="2400" b="1" dirty="0">
                <a:solidFill>
                  <a:srgbClr val="FFFF00"/>
                </a:solidFill>
              </a:rPr>
              <a:t>волосся?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56540" y="1091997"/>
            <a:ext cx="2464028" cy="83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Який колір шапочки?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99272" y="1106612"/>
            <a:ext cx="2464028" cy="838200"/>
          </a:xfrm>
          <a:prstGeom prst="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Який колір носу?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8834" y="445744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З’єднай </a:t>
            </a:r>
            <a:r>
              <a:rPr lang="uk-UA" sz="3600" b="1" dirty="0">
                <a:solidFill>
                  <a:schemeClr val="bg1"/>
                </a:solidFill>
              </a:rPr>
              <a:t>колір олівця та колір </a:t>
            </a:r>
            <a:r>
              <a:rPr lang="uk-UA" sz="3600" b="1" dirty="0" err="1">
                <a:solidFill>
                  <a:schemeClr val="bg1"/>
                </a:solidFill>
              </a:rPr>
              <a:t>овоча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479883" y="1648401"/>
            <a:ext cx="9479949" cy="4247369"/>
            <a:chOff x="950259" y="2052918"/>
            <a:chExt cx="10712343" cy="423134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7" t="29603" r="16587" b="50415"/>
            <a:stretch/>
          </p:blipFill>
          <p:spPr>
            <a:xfrm>
              <a:off x="950259" y="2052918"/>
              <a:ext cx="10712343" cy="42313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Полилиния 14"/>
            <p:cNvSpPr/>
            <p:nvPr/>
          </p:nvSpPr>
          <p:spPr>
            <a:xfrm>
              <a:off x="4643718" y="2662518"/>
              <a:ext cx="5122914" cy="2088776"/>
            </a:xfrm>
            <a:custGeom>
              <a:avLst/>
              <a:gdLst>
                <a:gd name="connsiteX0" fmla="*/ 17929 w 5122914"/>
                <a:gd name="connsiteY0" fmla="*/ 0 h 2088776"/>
                <a:gd name="connsiteX1" fmla="*/ 125506 w 5122914"/>
                <a:gd name="connsiteY1" fmla="*/ 8964 h 2088776"/>
                <a:gd name="connsiteX2" fmla="*/ 152400 w 5122914"/>
                <a:gd name="connsiteY2" fmla="*/ 17929 h 2088776"/>
                <a:gd name="connsiteX3" fmla="*/ 206188 w 5122914"/>
                <a:gd name="connsiteY3" fmla="*/ 26894 h 2088776"/>
                <a:gd name="connsiteX4" fmla="*/ 233082 w 5122914"/>
                <a:gd name="connsiteY4" fmla="*/ 44823 h 2088776"/>
                <a:gd name="connsiteX5" fmla="*/ 251011 w 5122914"/>
                <a:gd name="connsiteY5" fmla="*/ 62753 h 2088776"/>
                <a:gd name="connsiteX6" fmla="*/ 286870 w 5122914"/>
                <a:gd name="connsiteY6" fmla="*/ 71717 h 2088776"/>
                <a:gd name="connsiteX7" fmla="*/ 313764 w 5122914"/>
                <a:gd name="connsiteY7" fmla="*/ 80682 h 2088776"/>
                <a:gd name="connsiteX8" fmla="*/ 358588 w 5122914"/>
                <a:gd name="connsiteY8" fmla="*/ 116541 h 2088776"/>
                <a:gd name="connsiteX9" fmla="*/ 430306 w 5122914"/>
                <a:gd name="connsiteY9" fmla="*/ 161364 h 2088776"/>
                <a:gd name="connsiteX10" fmla="*/ 475129 w 5122914"/>
                <a:gd name="connsiteY10" fmla="*/ 197223 h 2088776"/>
                <a:gd name="connsiteX11" fmla="*/ 528917 w 5122914"/>
                <a:gd name="connsiteY11" fmla="*/ 224117 h 2088776"/>
                <a:gd name="connsiteX12" fmla="*/ 636494 w 5122914"/>
                <a:gd name="connsiteY12" fmla="*/ 286870 h 2088776"/>
                <a:gd name="connsiteX13" fmla="*/ 717176 w 5122914"/>
                <a:gd name="connsiteY13" fmla="*/ 322729 h 2088776"/>
                <a:gd name="connsiteX14" fmla="*/ 887506 w 5122914"/>
                <a:gd name="connsiteY14" fmla="*/ 385482 h 2088776"/>
                <a:gd name="connsiteX15" fmla="*/ 977153 w 5122914"/>
                <a:gd name="connsiteY15" fmla="*/ 430306 h 2088776"/>
                <a:gd name="connsiteX16" fmla="*/ 1299882 w 5122914"/>
                <a:gd name="connsiteY16" fmla="*/ 493058 h 2088776"/>
                <a:gd name="connsiteX17" fmla="*/ 1371600 w 5122914"/>
                <a:gd name="connsiteY17" fmla="*/ 510988 h 2088776"/>
                <a:gd name="connsiteX18" fmla="*/ 1497106 w 5122914"/>
                <a:gd name="connsiteY18" fmla="*/ 537882 h 2088776"/>
                <a:gd name="connsiteX19" fmla="*/ 1730188 w 5122914"/>
                <a:gd name="connsiteY19" fmla="*/ 618564 h 2088776"/>
                <a:gd name="connsiteX20" fmla="*/ 1828800 w 5122914"/>
                <a:gd name="connsiteY20" fmla="*/ 636494 h 2088776"/>
                <a:gd name="connsiteX21" fmla="*/ 2079811 w 5122914"/>
                <a:gd name="connsiteY21" fmla="*/ 690282 h 2088776"/>
                <a:gd name="connsiteX22" fmla="*/ 2151529 w 5122914"/>
                <a:gd name="connsiteY22" fmla="*/ 708211 h 2088776"/>
                <a:gd name="connsiteX23" fmla="*/ 2303929 w 5122914"/>
                <a:gd name="connsiteY23" fmla="*/ 726141 h 2088776"/>
                <a:gd name="connsiteX24" fmla="*/ 2492188 w 5122914"/>
                <a:gd name="connsiteY24" fmla="*/ 753035 h 2088776"/>
                <a:gd name="connsiteX25" fmla="*/ 2680447 w 5122914"/>
                <a:gd name="connsiteY25" fmla="*/ 770964 h 2088776"/>
                <a:gd name="connsiteX26" fmla="*/ 2832847 w 5122914"/>
                <a:gd name="connsiteY26" fmla="*/ 779929 h 2088776"/>
                <a:gd name="connsiteX27" fmla="*/ 3388658 w 5122914"/>
                <a:gd name="connsiteY27" fmla="*/ 842682 h 2088776"/>
                <a:gd name="connsiteX28" fmla="*/ 3603811 w 5122914"/>
                <a:gd name="connsiteY28" fmla="*/ 887506 h 2088776"/>
                <a:gd name="connsiteX29" fmla="*/ 3630706 w 5122914"/>
                <a:gd name="connsiteY29" fmla="*/ 896470 h 2088776"/>
                <a:gd name="connsiteX30" fmla="*/ 4105835 w 5122914"/>
                <a:gd name="connsiteY30" fmla="*/ 1013011 h 2088776"/>
                <a:gd name="connsiteX31" fmla="*/ 4527176 w 5122914"/>
                <a:gd name="connsiteY31" fmla="*/ 1183341 h 2088776"/>
                <a:gd name="connsiteX32" fmla="*/ 4921623 w 5122914"/>
                <a:gd name="connsiteY32" fmla="*/ 1380564 h 2088776"/>
                <a:gd name="connsiteX33" fmla="*/ 5011270 w 5122914"/>
                <a:gd name="connsiteY33" fmla="*/ 1434353 h 2088776"/>
                <a:gd name="connsiteX34" fmla="*/ 5082988 w 5122914"/>
                <a:gd name="connsiteY34" fmla="*/ 1497106 h 2088776"/>
                <a:gd name="connsiteX35" fmla="*/ 5100917 w 5122914"/>
                <a:gd name="connsiteY35" fmla="*/ 1828800 h 2088776"/>
                <a:gd name="connsiteX36" fmla="*/ 5047129 w 5122914"/>
                <a:gd name="connsiteY36" fmla="*/ 1954306 h 2088776"/>
                <a:gd name="connsiteX37" fmla="*/ 5011270 w 5122914"/>
                <a:gd name="connsiteY37" fmla="*/ 1972235 h 2088776"/>
                <a:gd name="connsiteX38" fmla="*/ 4939553 w 5122914"/>
                <a:gd name="connsiteY38" fmla="*/ 1999129 h 2088776"/>
                <a:gd name="connsiteX39" fmla="*/ 4858870 w 5122914"/>
                <a:gd name="connsiteY39" fmla="*/ 2052917 h 2088776"/>
                <a:gd name="connsiteX40" fmla="*/ 4823011 w 5122914"/>
                <a:gd name="connsiteY40" fmla="*/ 2079811 h 2088776"/>
                <a:gd name="connsiteX41" fmla="*/ 4787153 w 5122914"/>
                <a:gd name="connsiteY41" fmla="*/ 2088776 h 2088776"/>
                <a:gd name="connsiteX42" fmla="*/ 4589929 w 5122914"/>
                <a:gd name="connsiteY42" fmla="*/ 2052917 h 2088776"/>
                <a:gd name="connsiteX43" fmla="*/ 4303058 w 5122914"/>
                <a:gd name="connsiteY43" fmla="*/ 1936376 h 2088776"/>
                <a:gd name="connsiteX44" fmla="*/ 4267200 w 5122914"/>
                <a:gd name="connsiteY44" fmla="*/ 1918447 h 2088776"/>
                <a:gd name="connsiteX45" fmla="*/ 3998258 w 5122914"/>
                <a:gd name="connsiteY45" fmla="*/ 1828800 h 2088776"/>
                <a:gd name="connsiteX46" fmla="*/ 3962400 w 5122914"/>
                <a:gd name="connsiteY46" fmla="*/ 1819835 h 2088776"/>
                <a:gd name="connsiteX47" fmla="*/ 3810000 w 5122914"/>
                <a:gd name="connsiteY47" fmla="*/ 1757082 h 2088776"/>
                <a:gd name="connsiteX48" fmla="*/ 3774141 w 5122914"/>
                <a:gd name="connsiteY48" fmla="*/ 1739153 h 2088776"/>
                <a:gd name="connsiteX49" fmla="*/ 3316941 w 5122914"/>
                <a:gd name="connsiteY49" fmla="*/ 1559858 h 2088776"/>
                <a:gd name="connsiteX50" fmla="*/ 3299011 w 5122914"/>
                <a:gd name="connsiteY50" fmla="*/ 1541929 h 2088776"/>
                <a:gd name="connsiteX51" fmla="*/ 2904564 w 5122914"/>
                <a:gd name="connsiteY51" fmla="*/ 1353670 h 2088776"/>
                <a:gd name="connsiteX52" fmla="*/ 2375647 w 5122914"/>
                <a:gd name="connsiteY52" fmla="*/ 1192306 h 2088776"/>
                <a:gd name="connsiteX53" fmla="*/ 2151529 w 5122914"/>
                <a:gd name="connsiteY53" fmla="*/ 1147482 h 2088776"/>
                <a:gd name="connsiteX54" fmla="*/ 1945341 w 5122914"/>
                <a:gd name="connsiteY54" fmla="*/ 1138517 h 2088776"/>
                <a:gd name="connsiteX55" fmla="*/ 1810870 w 5122914"/>
                <a:gd name="connsiteY55" fmla="*/ 1129553 h 2088776"/>
                <a:gd name="connsiteX56" fmla="*/ 1631576 w 5122914"/>
                <a:gd name="connsiteY56" fmla="*/ 1093694 h 2088776"/>
                <a:gd name="connsiteX57" fmla="*/ 1335741 w 5122914"/>
                <a:gd name="connsiteY57" fmla="*/ 1013011 h 2088776"/>
                <a:gd name="connsiteX58" fmla="*/ 1129553 w 5122914"/>
                <a:gd name="connsiteY58" fmla="*/ 914400 h 2088776"/>
                <a:gd name="connsiteX59" fmla="*/ 1102658 w 5122914"/>
                <a:gd name="connsiteY59" fmla="*/ 896470 h 2088776"/>
                <a:gd name="connsiteX60" fmla="*/ 824753 w 5122914"/>
                <a:gd name="connsiteY60" fmla="*/ 744070 h 2088776"/>
                <a:gd name="connsiteX61" fmla="*/ 690282 w 5122914"/>
                <a:gd name="connsiteY61" fmla="*/ 645458 h 2088776"/>
                <a:gd name="connsiteX62" fmla="*/ 654423 w 5122914"/>
                <a:gd name="connsiteY62" fmla="*/ 627529 h 2088776"/>
                <a:gd name="connsiteX63" fmla="*/ 412376 w 5122914"/>
                <a:gd name="connsiteY63" fmla="*/ 457200 h 2088776"/>
                <a:gd name="connsiteX64" fmla="*/ 322729 w 5122914"/>
                <a:gd name="connsiteY64" fmla="*/ 394447 h 2088776"/>
                <a:gd name="connsiteX65" fmla="*/ 268941 w 5122914"/>
                <a:gd name="connsiteY65" fmla="*/ 349623 h 2088776"/>
                <a:gd name="connsiteX66" fmla="*/ 170329 w 5122914"/>
                <a:gd name="connsiteY66" fmla="*/ 277906 h 2088776"/>
                <a:gd name="connsiteX67" fmla="*/ 125506 w 5122914"/>
                <a:gd name="connsiteY67" fmla="*/ 224117 h 2088776"/>
                <a:gd name="connsiteX68" fmla="*/ 89647 w 5122914"/>
                <a:gd name="connsiteY68" fmla="*/ 170329 h 2088776"/>
                <a:gd name="connsiteX69" fmla="*/ 53788 w 5122914"/>
                <a:gd name="connsiteY69" fmla="*/ 116541 h 2088776"/>
                <a:gd name="connsiteX70" fmla="*/ 35858 w 5122914"/>
                <a:gd name="connsiteY70" fmla="*/ 98611 h 2088776"/>
                <a:gd name="connsiteX71" fmla="*/ 0 w 5122914"/>
                <a:gd name="connsiteY71" fmla="*/ 17929 h 2088776"/>
                <a:gd name="connsiteX72" fmla="*/ 17929 w 5122914"/>
                <a:gd name="connsiteY72" fmla="*/ 0 h 208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122914" h="2088776">
                  <a:moveTo>
                    <a:pt x="17929" y="0"/>
                  </a:moveTo>
                  <a:cubicBezTo>
                    <a:pt x="53788" y="2988"/>
                    <a:pt x="89838" y="4208"/>
                    <a:pt x="125506" y="8964"/>
                  </a:cubicBezTo>
                  <a:cubicBezTo>
                    <a:pt x="134873" y="10213"/>
                    <a:pt x="143175" y="15879"/>
                    <a:pt x="152400" y="17929"/>
                  </a:cubicBezTo>
                  <a:cubicBezTo>
                    <a:pt x="170144" y="21872"/>
                    <a:pt x="188259" y="23906"/>
                    <a:pt x="206188" y="26894"/>
                  </a:cubicBezTo>
                  <a:cubicBezTo>
                    <a:pt x="215153" y="32870"/>
                    <a:pt x="224669" y="38092"/>
                    <a:pt x="233082" y="44823"/>
                  </a:cubicBezTo>
                  <a:cubicBezTo>
                    <a:pt x="239682" y="50103"/>
                    <a:pt x="243451" y="58973"/>
                    <a:pt x="251011" y="62753"/>
                  </a:cubicBezTo>
                  <a:cubicBezTo>
                    <a:pt x="262031" y="68263"/>
                    <a:pt x="275023" y="68332"/>
                    <a:pt x="286870" y="71717"/>
                  </a:cubicBezTo>
                  <a:cubicBezTo>
                    <a:pt x="295956" y="74313"/>
                    <a:pt x="304799" y="77694"/>
                    <a:pt x="313764" y="80682"/>
                  </a:cubicBezTo>
                  <a:cubicBezTo>
                    <a:pt x="328705" y="92635"/>
                    <a:pt x="342913" y="105568"/>
                    <a:pt x="358588" y="116541"/>
                  </a:cubicBezTo>
                  <a:cubicBezTo>
                    <a:pt x="409163" y="151944"/>
                    <a:pt x="391069" y="131937"/>
                    <a:pt x="430306" y="161364"/>
                  </a:cubicBezTo>
                  <a:cubicBezTo>
                    <a:pt x="445613" y="172844"/>
                    <a:pt x="458986" y="186950"/>
                    <a:pt x="475129" y="197223"/>
                  </a:cubicBezTo>
                  <a:cubicBezTo>
                    <a:pt x="492041" y="207985"/>
                    <a:pt x="511394" y="214382"/>
                    <a:pt x="528917" y="224117"/>
                  </a:cubicBezTo>
                  <a:cubicBezTo>
                    <a:pt x="565207" y="244278"/>
                    <a:pt x="598558" y="270009"/>
                    <a:pt x="636494" y="286870"/>
                  </a:cubicBezTo>
                  <a:cubicBezTo>
                    <a:pt x="663388" y="298823"/>
                    <a:pt x="689783" y="311968"/>
                    <a:pt x="717176" y="322729"/>
                  </a:cubicBezTo>
                  <a:cubicBezTo>
                    <a:pt x="773493" y="344854"/>
                    <a:pt x="833387" y="358422"/>
                    <a:pt x="887506" y="385482"/>
                  </a:cubicBezTo>
                  <a:cubicBezTo>
                    <a:pt x="917388" y="400423"/>
                    <a:pt x="945264" y="420341"/>
                    <a:pt x="977153" y="430306"/>
                  </a:cubicBezTo>
                  <a:cubicBezTo>
                    <a:pt x="1151526" y="484798"/>
                    <a:pt x="1147791" y="465405"/>
                    <a:pt x="1299882" y="493058"/>
                  </a:cubicBezTo>
                  <a:cubicBezTo>
                    <a:pt x="1324126" y="497466"/>
                    <a:pt x="1347571" y="505527"/>
                    <a:pt x="1371600" y="510988"/>
                  </a:cubicBezTo>
                  <a:cubicBezTo>
                    <a:pt x="1413321" y="520470"/>
                    <a:pt x="1497106" y="537882"/>
                    <a:pt x="1497106" y="537882"/>
                  </a:cubicBezTo>
                  <a:cubicBezTo>
                    <a:pt x="1577240" y="577949"/>
                    <a:pt x="1610209" y="596749"/>
                    <a:pt x="1730188" y="618564"/>
                  </a:cubicBezTo>
                  <a:cubicBezTo>
                    <a:pt x="1763059" y="624541"/>
                    <a:pt x="1796072" y="629780"/>
                    <a:pt x="1828800" y="636494"/>
                  </a:cubicBezTo>
                  <a:cubicBezTo>
                    <a:pt x="1912624" y="653689"/>
                    <a:pt x="1996796" y="669529"/>
                    <a:pt x="2079811" y="690282"/>
                  </a:cubicBezTo>
                  <a:cubicBezTo>
                    <a:pt x="2103717" y="696258"/>
                    <a:pt x="2127309" y="703670"/>
                    <a:pt x="2151529" y="708211"/>
                  </a:cubicBezTo>
                  <a:cubicBezTo>
                    <a:pt x="2174581" y="712533"/>
                    <a:pt x="2284120" y="723500"/>
                    <a:pt x="2303929" y="726141"/>
                  </a:cubicBezTo>
                  <a:cubicBezTo>
                    <a:pt x="2366763" y="734519"/>
                    <a:pt x="2429083" y="747025"/>
                    <a:pt x="2492188" y="753035"/>
                  </a:cubicBezTo>
                  <a:lnTo>
                    <a:pt x="2680447" y="770964"/>
                  </a:lnTo>
                  <a:cubicBezTo>
                    <a:pt x="2731177" y="774969"/>
                    <a:pt x="2782150" y="775521"/>
                    <a:pt x="2832847" y="779929"/>
                  </a:cubicBezTo>
                  <a:cubicBezTo>
                    <a:pt x="3018909" y="796108"/>
                    <a:pt x="3203266" y="820210"/>
                    <a:pt x="3388658" y="842682"/>
                  </a:cubicBezTo>
                  <a:cubicBezTo>
                    <a:pt x="3480329" y="873239"/>
                    <a:pt x="3378057" y="840475"/>
                    <a:pt x="3603811" y="887506"/>
                  </a:cubicBezTo>
                  <a:cubicBezTo>
                    <a:pt x="3613062" y="889433"/>
                    <a:pt x="3621538" y="894178"/>
                    <a:pt x="3630706" y="896470"/>
                  </a:cubicBezTo>
                  <a:cubicBezTo>
                    <a:pt x="3788908" y="936020"/>
                    <a:pt x="3949642" y="966151"/>
                    <a:pt x="4105835" y="1013011"/>
                  </a:cubicBezTo>
                  <a:cubicBezTo>
                    <a:pt x="4285637" y="1066953"/>
                    <a:pt x="4264239" y="1056742"/>
                    <a:pt x="4527176" y="1183341"/>
                  </a:cubicBezTo>
                  <a:cubicBezTo>
                    <a:pt x="4693685" y="1263512"/>
                    <a:pt x="4771813" y="1297336"/>
                    <a:pt x="4921623" y="1380564"/>
                  </a:cubicBezTo>
                  <a:cubicBezTo>
                    <a:pt x="4952086" y="1397488"/>
                    <a:pt x="4983019" y="1413949"/>
                    <a:pt x="5011270" y="1434353"/>
                  </a:cubicBezTo>
                  <a:cubicBezTo>
                    <a:pt x="5037022" y="1452951"/>
                    <a:pt x="5059082" y="1476188"/>
                    <a:pt x="5082988" y="1497106"/>
                  </a:cubicBezTo>
                  <a:cubicBezTo>
                    <a:pt x="5150292" y="1631714"/>
                    <a:pt x="5115333" y="1540469"/>
                    <a:pt x="5100917" y="1828800"/>
                  </a:cubicBezTo>
                  <a:cubicBezTo>
                    <a:pt x="5098092" y="1885293"/>
                    <a:pt x="5104471" y="1925636"/>
                    <a:pt x="5047129" y="1954306"/>
                  </a:cubicBezTo>
                  <a:cubicBezTo>
                    <a:pt x="5035176" y="1960282"/>
                    <a:pt x="5023606" y="1967095"/>
                    <a:pt x="5011270" y="1972235"/>
                  </a:cubicBezTo>
                  <a:cubicBezTo>
                    <a:pt x="4987703" y="1982055"/>
                    <a:pt x="4962117" y="1987183"/>
                    <a:pt x="4939553" y="1999129"/>
                  </a:cubicBezTo>
                  <a:cubicBezTo>
                    <a:pt x="4910986" y="2014252"/>
                    <a:pt x="4885446" y="2034519"/>
                    <a:pt x="4858870" y="2052917"/>
                  </a:cubicBezTo>
                  <a:cubicBezTo>
                    <a:pt x="4846585" y="2061422"/>
                    <a:pt x="4836375" y="2073129"/>
                    <a:pt x="4823011" y="2079811"/>
                  </a:cubicBezTo>
                  <a:cubicBezTo>
                    <a:pt x="4811991" y="2085321"/>
                    <a:pt x="4799106" y="2085788"/>
                    <a:pt x="4787153" y="2088776"/>
                  </a:cubicBezTo>
                  <a:cubicBezTo>
                    <a:pt x="4699270" y="2080786"/>
                    <a:pt x="4674283" y="2084304"/>
                    <a:pt x="4589929" y="2052917"/>
                  </a:cubicBezTo>
                  <a:cubicBezTo>
                    <a:pt x="4493195" y="2016923"/>
                    <a:pt x="4398332" y="1976073"/>
                    <a:pt x="4303058" y="1936376"/>
                  </a:cubicBezTo>
                  <a:cubicBezTo>
                    <a:pt x="4290722" y="1931236"/>
                    <a:pt x="4279802" y="1922895"/>
                    <a:pt x="4267200" y="1918447"/>
                  </a:cubicBezTo>
                  <a:cubicBezTo>
                    <a:pt x="4178091" y="1886997"/>
                    <a:pt x="4088166" y="1857888"/>
                    <a:pt x="3998258" y="1828800"/>
                  </a:cubicBezTo>
                  <a:cubicBezTo>
                    <a:pt x="3986536" y="1825007"/>
                    <a:pt x="3973913" y="1824221"/>
                    <a:pt x="3962400" y="1819835"/>
                  </a:cubicBezTo>
                  <a:cubicBezTo>
                    <a:pt x="3911061" y="1800277"/>
                    <a:pt x="3860496" y="1778723"/>
                    <a:pt x="3810000" y="1757082"/>
                  </a:cubicBezTo>
                  <a:cubicBezTo>
                    <a:pt x="3797717" y="1751818"/>
                    <a:pt x="3786623" y="1743926"/>
                    <a:pt x="3774141" y="1739153"/>
                  </a:cubicBezTo>
                  <a:cubicBezTo>
                    <a:pt x="3328089" y="1568604"/>
                    <a:pt x="3673769" y="1712785"/>
                    <a:pt x="3316941" y="1559858"/>
                  </a:cubicBezTo>
                  <a:cubicBezTo>
                    <a:pt x="3310964" y="1553882"/>
                    <a:pt x="3306461" y="1545920"/>
                    <a:pt x="3299011" y="1541929"/>
                  </a:cubicBezTo>
                  <a:cubicBezTo>
                    <a:pt x="3223069" y="1501246"/>
                    <a:pt x="3003150" y="1391426"/>
                    <a:pt x="2904564" y="1353670"/>
                  </a:cubicBezTo>
                  <a:cubicBezTo>
                    <a:pt x="2349590" y="1141126"/>
                    <a:pt x="2942963" y="1381419"/>
                    <a:pt x="2375647" y="1192306"/>
                  </a:cubicBezTo>
                  <a:cubicBezTo>
                    <a:pt x="2294655" y="1165308"/>
                    <a:pt x="2292343" y="1163128"/>
                    <a:pt x="2151529" y="1147482"/>
                  </a:cubicBezTo>
                  <a:cubicBezTo>
                    <a:pt x="2083156" y="1139885"/>
                    <a:pt x="2014040" y="1142133"/>
                    <a:pt x="1945341" y="1138517"/>
                  </a:cubicBezTo>
                  <a:cubicBezTo>
                    <a:pt x="1900480" y="1136156"/>
                    <a:pt x="1855694" y="1132541"/>
                    <a:pt x="1810870" y="1129553"/>
                  </a:cubicBezTo>
                  <a:cubicBezTo>
                    <a:pt x="1731205" y="1102997"/>
                    <a:pt x="1814208" y="1129206"/>
                    <a:pt x="1631576" y="1093694"/>
                  </a:cubicBezTo>
                  <a:cubicBezTo>
                    <a:pt x="1530296" y="1074001"/>
                    <a:pt x="1429738" y="1057966"/>
                    <a:pt x="1335741" y="1013011"/>
                  </a:cubicBezTo>
                  <a:cubicBezTo>
                    <a:pt x="1267012" y="980141"/>
                    <a:pt x="1197695" y="948471"/>
                    <a:pt x="1129553" y="914400"/>
                  </a:cubicBezTo>
                  <a:cubicBezTo>
                    <a:pt x="1119916" y="909581"/>
                    <a:pt x="1112064" y="901726"/>
                    <a:pt x="1102658" y="896470"/>
                  </a:cubicBezTo>
                  <a:cubicBezTo>
                    <a:pt x="1010432" y="844932"/>
                    <a:pt x="909950" y="806547"/>
                    <a:pt x="824753" y="744070"/>
                  </a:cubicBezTo>
                  <a:cubicBezTo>
                    <a:pt x="779929" y="711199"/>
                    <a:pt x="736156" y="676846"/>
                    <a:pt x="690282" y="645458"/>
                  </a:cubicBezTo>
                  <a:cubicBezTo>
                    <a:pt x="679253" y="637912"/>
                    <a:pt x="665487" y="635024"/>
                    <a:pt x="654423" y="627529"/>
                  </a:cubicBezTo>
                  <a:cubicBezTo>
                    <a:pt x="572743" y="572198"/>
                    <a:pt x="493096" y="513922"/>
                    <a:pt x="412376" y="457200"/>
                  </a:cubicBezTo>
                  <a:cubicBezTo>
                    <a:pt x="382532" y="436228"/>
                    <a:pt x="350751" y="417799"/>
                    <a:pt x="322729" y="394447"/>
                  </a:cubicBezTo>
                  <a:cubicBezTo>
                    <a:pt x="304800" y="379506"/>
                    <a:pt x="287293" y="364042"/>
                    <a:pt x="268941" y="349623"/>
                  </a:cubicBezTo>
                  <a:cubicBezTo>
                    <a:pt x="212708" y="305440"/>
                    <a:pt x="213396" y="306617"/>
                    <a:pt x="170329" y="277906"/>
                  </a:cubicBezTo>
                  <a:cubicBezTo>
                    <a:pt x="151147" y="220360"/>
                    <a:pt x="177607" y="282731"/>
                    <a:pt x="125506" y="224117"/>
                  </a:cubicBezTo>
                  <a:cubicBezTo>
                    <a:pt x="111190" y="208011"/>
                    <a:pt x="101600" y="188258"/>
                    <a:pt x="89647" y="170329"/>
                  </a:cubicBezTo>
                  <a:cubicBezTo>
                    <a:pt x="77694" y="152400"/>
                    <a:pt x="69025" y="131778"/>
                    <a:pt x="53788" y="116541"/>
                  </a:cubicBezTo>
                  <a:cubicBezTo>
                    <a:pt x="47811" y="110564"/>
                    <a:pt x="41138" y="105211"/>
                    <a:pt x="35858" y="98611"/>
                  </a:cubicBezTo>
                  <a:cubicBezTo>
                    <a:pt x="19609" y="78300"/>
                    <a:pt x="0" y="42807"/>
                    <a:pt x="0" y="17929"/>
                  </a:cubicBezTo>
                  <a:lnTo>
                    <a:pt x="17929" y="0"/>
                  </a:lnTo>
                  <a:close/>
                </a:path>
              </a:pathLst>
            </a:custGeom>
            <a:solidFill>
              <a:srgbClr val="E7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 стрелкой 17"/>
          <p:cNvCxnSpPr/>
          <p:nvPr/>
        </p:nvCxnSpPr>
        <p:spPr>
          <a:xfrm>
            <a:off x="3798680" y="2641577"/>
            <a:ext cx="3017611" cy="133883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087791" y="2260310"/>
            <a:ext cx="4322497" cy="1890585"/>
          </a:xfrm>
          <a:prstGeom prst="straightConnector1">
            <a:avLst/>
          </a:prstGeom>
          <a:ln w="38100">
            <a:solidFill>
              <a:srgbClr val="2F32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757662" y="2672255"/>
            <a:ext cx="3719269" cy="135507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822744" y="2367887"/>
            <a:ext cx="3847978" cy="1605351"/>
          </a:xfrm>
          <a:prstGeom prst="straightConnector1">
            <a:avLst/>
          </a:prstGeom>
          <a:ln w="38100">
            <a:solidFill>
              <a:srgbClr val="2F32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3380" y="426093"/>
            <a:ext cx="8732066" cy="5987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3143" y="445745"/>
            <a:ext cx="10392121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Порівняй, чим </a:t>
            </a:r>
            <a:r>
              <a:rPr lang="uk-UA" sz="3600" b="1" dirty="0">
                <a:solidFill>
                  <a:schemeClr val="bg1"/>
                </a:solidFill>
              </a:rPr>
              <a:t>відрізняються об’єкти на малюнку?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8148" r="54714" b="27778"/>
          <a:stretch/>
        </p:blipFill>
        <p:spPr>
          <a:xfrm>
            <a:off x="3355595" y="2207770"/>
            <a:ext cx="8008546" cy="4084893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601" y="2048221"/>
            <a:ext cx="3104994" cy="37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9409" y="1385502"/>
            <a:ext cx="333251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перший будинок?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38047" y="1385501"/>
            <a:ext cx="3207545" cy="461665"/>
          </a:xfrm>
          <a:prstGeom prst="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другий будинок?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94" t="59145" r="13787" b="26781"/>
          <a:stretch/>
        </p:blipFill>
        <p:spPr>
          <a:xfrm>
            <a:off x="3355594" y="2207770"/>
            <a:ext cx="8008547" cy="4139909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606746" y="1385500"/>
            <a:ext cx="3332515" cy="46166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</a:t>
            </a:r>
            <a:r>
              <a:rPr lang="uk-UA" sz="2400" b="1" dirty="0" smtClean="0">
                <a:solidFill>
                  <a:schemeClr val="bg1"/>
                </a:solidFill>
              </a:rPr>
              <a:t>песик?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72904" y="1352052"/>
            <a:ext cx="329123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</a:t>
            </a:r>
            <a:r>
              <a:rPr lang="uk-UA" sz="2400" b="1" dirty="0" smtClean="0">
                <a:solidFill>
                  <a:schemeClr val="bg1"/>
                </a:solidFill>
              </a:rPr>
              <a:t>котик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3772" y="445746"/>
            <a:ext cx="10653102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Подумай, чим </a:t>
            </a:r>
            <a:r>
              <a:rPr lang="uk-UA" sz="3600" b="1" dirty="0">
                <a:solidFill>
                  <a:schemeClr val="bg1"/>
                </a:solidFill>
              </a:rPr>
              <a:t>відрізняються об’єкти на малюнку?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601" y="2048221"/>
            <a:ext cx="3104994" cy="37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7" t="73637" r="52834" b="12289"/>
          <a:stretch/>
        </p:blipFill>
        <p:spPr>
          <a:xfrm>
            <a:off x="3927681" y="2430951"/>
            <a:ext cx="7612019" cy="3882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27681" y="1557047"/>
            <a:ext cx="312136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перший м'ячик?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10271" y="1557046"/>
            <a:ext cx="313425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 другий  м'ячик?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03" t="73305" r="15078" b="12621"/>
          <a:stretch/>
        </p:blipFill>
        <p:spPr>
          <a:xfrm>
            <a:off x="3927681" y="2430951"/>
            <a:ext cx="7612019" cy="3882638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927681" y="1557047"/>
            <a:ext cx="312136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вовк?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10271" y="1558754"/>
            <a:ext cx="313425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Яка лисичка?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435429"/>
            <a:ext cx="9836674" cy="7098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зображено на малюнку? </a:t>
            </a:r>
            <a:r>
              <a:rPr lang="uk-UA" sz="2800" b="1" dirty="0">
                <a:solidFill>
                  <a:schemeClr val="bg1"/>
                </a:solidFill>
              </a:rPr>
              <a:t>Які вони? </a:t>
            </a:r>
            <a:r>
              <a:rPr lang="uk-UA" sz="2800" b="1" dirty="0"/>
              <a:t>Який предмет зайвий?</a:t>
            </a:r>
            <a:endParaRPr lang="ru-RU" sz="2800" b="1" dirty="0"/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0115" r="53026" b="82861"/>
          <a:stretch/>
        </p:blipFill>
        <p:spPr>
          <a:xfrm>
            <a:off x="8305300" y="1746326"/>
            <a:ext cx="3245016" cy="196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59" t="9599" r="15281" b="83377"/>
          <a:stretch/>
        </p:blipFill>
        <p:spPr>
          <a:xfrm>
            <a:off x="8277726" y="4229859"/>
            <a:ext cx="3272590" cy="196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1" t="9513" r="33179" b="83463"/>
          <a:stretch/>
        </p:blipFill>
        <p:spPr>
          <a:xfrm>
            <a:off x="4336347" y="4229521"/>
            <a:ext cx="3245016" cy="196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9771" r="73360" b="83205"/>
          <a:stretch/>
        </p:blipFill>
        <p:spPr>
          <a:xfrm>
            <a:off x="4336347" y="1746326"/>
            <a:ext cx="3245016" cy="196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4495799" y="4332513"/>
            <a:ext cx="3085563" cy="186355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746326"/>
            <a:ext cx="3104994" cy="37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6" t="16511" r="72440" b="75204"/>
          <a:stretch/>
        </p:blipFill>
        <p:spPr>
          <a:xfrm>
            <a:off x="4336347" y="1740115"/>
            <a:ext cx="3224463" cy="1978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68" t="17116" r="32908" b="74599"/>
          <a:stretch/>
        </p:blipFill>
        <p:spPr>
          <a:xfrm>
            <a:off x="4336346" y="4195818"/>
            <a:ext cx="3224463" cy="1978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03" t="16712" r="13530" b="75003"/>
          <a:stretch/>
        </p:blipFill>
        <p:spPr>
          <a:xfrm>
            <a:off x="8277726" y="4214057"/>
            <a:ext cx="3272590" cy="1978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2" t="17015" r="51604" b="74700"/>
          <a:stretch/>
        </p:blipFill>
        <p:spPr>
          <a:xfrm>
            <a:off x="8315576" y="1710231"/>
            <a:ext cx="3224463" cy="1978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8458200" y="1839686"/>
            <a:ext cx="3043989" cy="188335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9" t="25239" r="71172" b="65693"/>
          <a:stretch/>
        </p:blipFill>
        <p:spPr>
          <a:xfrm>
            <a:off x="4336347" y="1733210"/>
            <a:ext cx="3248849" cy="2015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8" t="25456" r="50773" b="65476"/>
          <a:stretch/>
        </p:blipFill>
        <p:spPr>
          <a:xfrm>
            <a:off x="4302672" y="4170229"/>
            <a:ext cx="3258137" cy="2015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66" t="25456" r="10895" b="65476"/>
          <a:stretch/>
        </p:blipFill>
        <p:spPr>
          <a:xfrm>
            <a:off x="8292084" y="1673756"/>
            <a:ext cx="3258232" cy="2015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0" t="25456" r="31601" b="65476"/>
          <a:stretch/>
        </p:blipFill>
        <p:spPr>
          <a:xfrm>
            <a:off x="8295486" y="4214057"/>
            <a:ext cx="3254830" cy="2015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8292084" y="4177581"/>
            <a:ext cx="3258232" cy="201544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4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7" grpId="2" animBg="1"/>
      <p:bldP spid="17" grpId="0" animBg="1"/>
      <p:bldP spid="17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080" y="315178"/>
            <a:ext cx="8756193" cy="6560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Чи впізнаєш ти ці букви? Назви їх.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7" y="3225610"/>
            <a:ext cx="8927619" cy="327488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2940907" y="1480457"/>
            <a:ext cx="2464028" cy="191588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Чому буква Ж тримає жовтий кружечок?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112521" y="1589315"/>
            <a:ext cx="2464028" cy="1894114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Чому буква Ч  тримає червоний кружечок?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9318861" y="1480457"/>
            <a:ext cx="2464028" cy="191588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Чому буква З  тримає зелений кружечок?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4405" y="323623"/>
            <a:ext cx="8756193" cy="6680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veselye bukvy alfavi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206">
            <a:off x="483668" y="2266070"/>
            <a:ext cx="5252629" cy="34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Желудь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49" y="1548686"/>
            <a:ext cx="2674091" cy="16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Жу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91" y="4356943"/>
            <a:ext cx="1701906" cy="18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Журавль, клипарты журавль, клип арт, clipart birds parrot, скачать клипарт,  бесплатные клипарты, коллекция клипартов животные, фото клипарт птиц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02" y="3486032"/>
            <a:ext cx="3304935" cy="31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вакающая лягушка, клипарт, клипарты животные, clipart animal, скачать  клипарт, бесплатные клипарты, коллекция клипартов животные, фото клипарт  лягуш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42" y="1643851"/>
            <a:ext cx="1871754" cy="18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Змея векторные иллюстрации шаржа клипарт | Премиум в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84" y="1011567"/>
            <a:ext cx="3351887" cy="33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4738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Доберіть інші слова на </a:t>
            </a:r>
            <a:r>
              <a:rPr lang="uk-UA" sz="3600" b="1" dirty="0" smtClean="0"/>
              <a:t>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veselye bukvy alfav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/>
          <a:stretch/>
        </p:blipFill>
        <p:spPr bwMode="auto">
          <a:xfrm>
            <a:off x="460375" y="1515550"/>
            <a:ext cx="4288158" cy="447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Зебра: изображения, стоковые фотографии и векторная графика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 bwMode="auto">
          <a:xfrm>
            <a:off x="5181601" y="1515551"/>
            <a:ext cx="3177384" cy="307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Заяц клипарт (4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5000" r="84833">
                        <a14:foregroundMark x1="60833" y1="21910" x2="60833" y2="21910"/>
                        <a14:foregroundMark x1="63833" y1="35581" x2="63833" y2="35581"/>
                        <a14:foregroundMark x1="61667" y1="45131" x2="61667" y2="45131"/>
                        <a14:foregroundMark x1="47333" y1="78277" x2="47333" y2="78277"/>
                        <a14:foregroundMark x1="55833" y1="60300" x2="55833" y2="60300"/>
                        <a14:foregroundMark x1="71000" y1="55431" x2="71000" y2="55431"/>
                        <a14:foregroundMark x1="61667" y1="64981" x2="61667" y2="64981"/>
                        <a14:foregroundMark x1="52000" y1="82397" x2="52000" y2="82397"/>
                        <a14:foregroundMark x1="58333" y1="79588" x2="58333" y2="79588"/>
                        <a14:foregroundMark x1="21667" y1="72097" x2="21667" y2="72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28" y="3865784"/>
            <a:ext cx="2934870" cy="26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липарт тетрадь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00" l="0" r="98500">
                        <a14:foregroundMark x1="24500" y1="83333" x2="24500" y2="83333"/>
                        <a14:foregroundMark x1="7167" y1="22167" x2="7167" y2="22167"/>
                        <a14:foregroundMark x1="10833" y1="21500" x2="10833" y2="21500"/>
                        <a14:foregroundMark x1="12667" y1="21333" x2="12667" y2="21333"/>
                        <a14:foregroundMark x1="4833" y1="22333" x2="4833" y2="22333"/>
                        <a14:foregroundMark x1="46500" y1="15500" x2="46500" y2="15333"/>
                        <a14:foregroundMark x1="50500" y1="15000" x2="50500" y2="15000"/>
                        <a14:foregroundMark x1="54167" y1="13833" x2="54167" y2="13833"/>
                        <a14:foregroundMark x1="51833" y1="14500" x2="51833" y2="1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92" y="4589802"/>
            <a:ext cx="2138692" cy="213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Чесн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54" y="1555770"/>
            <a:ext cx="2960799" cy="22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6138" y="445745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Доберіть інші слова на </a:t>
            </a:r>
            <a:r>
              <a:rPr lang="uk-UA" sz="3600" b="1" dirty="0" smtClean="0"/>
              <a:t>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veselye bukvy alfav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1" y="1713234"/>
            <a:ext cx="4037834" cy="41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Геометрическая черепаха — Википед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7986" r="1280" b="4119"/>
          <a:stretch/>
        </p:blipFill>
        <p:spPr bwMode="auto">
          <a:xfrm>
            <a:off x="8561004" y="1713233"/>
            <a:ext cx="2803358" cy="19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Чайник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6" b="97412" l="2381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98" y="3624094"/>
            <a:ext cx="2723945" cy="27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Детские Сапоги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48" y="3624094"/>
            <a:ext cx="2653814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39761" y="348569"/>
            <a:ext cx="8732066" cy="6871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8005" y="2292935"/>
            <a:ext cx="5109453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Славетні українці - олімпійці - презентация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25132" r="18499" b="5308"/>
          <a:stretch/>
        </p:blipFill>
        <p:spPr bwMode="auto">
          <a:xfrm>
            <a:off x="579205" y="1771199"/>
            <a:ext cx="5945165" cy="3663183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9087" y="326003"/>
            <a:ext cx="10650888" cy="9911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Робота за серією малюнків. Які  об’єкти ви бачите?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Поставте до них питання.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9" t="65988" r="52011" b="14936"/>
          <a:stretch/>
        </p:blipFill>
        <p:spPr>
          <a:xfrm>
            <a:off x="2828822" y="1621146"/>
            <a:ext cx="4148240" cy="2684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45" t="65613" r="9765" b="15311"/>
          <a:stretch/>
        </p:blipFill>
        <p:spPr>
          <a:xfrm>
            <a:off x="7338910" y="1621146"/>
            <a:ext cx="4148240" cy="2684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3319872"/>
            <a:ext cx="2745954" cy="33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светофор, трафик, мультфиль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02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1402361"/>
            <a:ext cx="2211631" cy="432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72006" y="4451536"/>
            <a:ext cx="6510094" cy="2011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>
                <a:solidFill>
                  <a:schemeClr val="tx2">
                    <a:lumMod val="75000"/>
                  </a:schemeClr>
                </a:solidFill>
              </a:rPr>
              <a:t>Сергійко з песиком підійшли до 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>
                <a:solidFill>
                  <a:schemeClr val="tx2">
                    <a:lumMod val="75000"/>
                  </a:schemeClr>
                </a:solidFill>
              </a:rPr>
              <a:t>Сергійко зупинився, бо побачив 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>
                <a:solidFill>
                  <a:schemeClr val="tx2">
                    <a:lumMod val="75000"/>
                  </a:schemeClr>
                </a:solidFill>
              </a:rPr>
              <a:t>А песик не знає правил дорожнього руху, тому 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>
                <a:solidFill>
                  <a:schemeClr val="tx2">
                    <a:lumMod val="75000"/>
                  </a:schemeClr>
                </a:solidFill>
              </a:rPr>
              <a:t>Але хлопчик його 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>
                <a:solidFill>
                  <a:schemeClr val="tx2">
                    <a:lumMod val="75000"/>
                  </a:schemeClr>
                </a:solidFill>
              </a:rPr>
              <a:t>Як ви думаєте, що пояснює Сергійко песику?</a:t>
            </a:r>
          </a:p>
        </p:txBody>
      </p:sp>
    </p:spTree>
    <p:extLst>
      <p:ext uri="{BB962C8B-B14F-4D97-AF65-F5344CB8AC3E}">
        <p14:creationId xmlns:p14="http://schemas.microsoft.com/office/powerpoint/2010/main" val="24955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3953" y="423975"/>
            <a:ext cx="7533589" cy="6645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</a:t>
            </a:r>
            <a:r>
              <a:rPr lang="uk-UA" sz="3600" b="1" dirty="0" smtClean="0">
                <a:solidFill>
                  <a:schemeClr val="bg1"/>
                </a:solidFill>
              </a:rPr>
              <a:t>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160338"/>
            <a:ext cx="2745954" cy="33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353" y="1351991"/>
            <a:ext cx="7025586" cy="846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Порівняй предмети на кожному малюнку. Поясни, чим вони відрізняються</a:t>
            </a:r>
            <a:endParaRPr lang="uk-UA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D:\1 клас\1. Навчання грамоти\Уроки 2023\Письмо\003 - Рядок. Верхня і нижня рядкові лінії\2023-08-22_232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51" y="2375249"/>
            <a:ext cx="7238791" cy="2876550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1. Навчання грамоти\Уроки 2023\Читання\004 - Слова, які відповідають на питання який яка яке які\2023-08-22_232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47496"/>
            <a:ext cx="8145220" cy="3828237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8571" y="523120"/>
            <a:ext cx="1009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</a:t>
            </a:r>
            <a:r>
              <a:rPr lang="uk-UA" sz="3600" b="1" dirty="0"/>
              <a:t>робота. Складіть речення із словами.  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81900" y="2214195"/>
            <a:ext cx="3028950" cy="317009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ф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жн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36759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2241" y="494529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</a:t>
            </a:r>
            <a:r>
              <a:rPr lang="uk-UA" sz="3600" b="1" dirty="0" smtClean="0">
                <a:solidFill>
                  <a:schemeClr val="bg1"/>
                </a:solidFill>
              </a:rPr>
              <a:t>«Незакінчене речення». 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082" y="1340324"/>
            <a:ext cx="5226061" cy="2246769"/>
          </a:xfrm>
          <a:prstGeom prst="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Сьогодні на уроці я дізнався/дізналась про…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Найбільш цікавим було…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Урок запам'ятався мені тим, що </a:t>
            </a:r>
            <a:r>
              <a:rPr lang="uk-UA" sz="2800" b="1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8214" y="3849310"/>
            <a:ext cx="1752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Було </a:t>
            </a:r>
            <a:r>
              <a:rPr lang="uk-UA" sz="2000" b="1" dirty="0"/>
              <a:t>складно!</a:t>
            </a:r>
            <a:endParaRPr lang="ru-RU" sz="2000" b="1" dirty="0"/>
          </a:p>
        </p:txBody>
      </p:sp>
      <p:pic>
        <p:nvPicPr>
          <p:cNvPr id="1030" name="Picture 6" descr="D:\Картинки до тестів\Палець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2" y="1632857"/>
            <a:ext cx="1209563" cy="21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Палець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74" y="1632857"/>
            <a:ext cx="1213111" cy="20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Картинки до тестів\Пальці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41">
            <a:off x="5505851" y="1415534"/>
            <a:ext cx="1496381" cy="24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Картинки до тестів\Пальці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681">
            <a:off x="7704344" y="1529923"/>
            <a:ext cx="1545699" cy="23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Картинки до тестів\Пальці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54">
            <a:off x="9987761" y="1470616"/>
            <a:ext cx="1651971" cy="22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625332" y="4126446"/>
            <a:ext cx="1703725" cy="70788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Все було легко! 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412743" y="3869180"/>
            <a:ext cx="241261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Я </a:t>
            </a:r>
            <a:r>
              <a:rPr lang="uk-UA" sz="2000" b="1" dirty="0"/>
              <a:t>трошки </a:t>
            </a:r>
            <a:r>
              <a:rPr lang="uk-UA" sz="2000" b="1" dirty="0" smtClean="0"/>
              <a:t>втомилась /втомився! </a:t>
            </a:r>
            <a:endParaRPr lang="ru-RU" sz="2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96225" y="3943412"/>
            <a:ext cx="1699089" cy="707886"/>
          </a:xfrm>
          <a:prstGeom prst="rect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У </a:t>
            </a:r>
            <a:r>
              <a:rPr lang="uk-UA" sz="2000" b="1" dirty="0"/>
              <a:t>мене все </a:t>
            </a:r>
            <a:r>
              <a:rPr lang="uk-UA" sz="2000" b="1" dirty="0" smtClean="0"/>
              <a:t>вийшло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390228" y="3972558"/>
            <a:ext cx="1612004" cy="40011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Було </a:t>
            </a:r>
            <a:r>
              <a:rPr lang="uk-UA" sz="2000" b="1" dirty="0"/>
              <a:t>цікаво!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684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👂 Ухо эмодзи — Значение, Скоп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4419" y="1105720"/>
            <a:ext cx="1100553" cy="11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15171" y="342129"/>
            <a:ext cx="8732066" cy="6997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- 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</a:t>
            </a:r>
            <a:r>
              <a:rPr lang="uk-UA" sz="3600" b="1" dirty="0" smtClean="0">
                <a:solidFill>
                  <a:schemeClr val="bg1"/>
                </a:solidFill>
              </a:rPr>
              <a:t>».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7277" y="1324164"/>
            <a:ext cx="429714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Вуха слухають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53" y="1168192"/>
            <a:ext cx="1539196" cy="1573284"/>
          </a:xfrm>
          <a:prstGeom prst="rect">
            <a:avLst/>
          </a:prstGeom>
        </p:spPr>
      </p:pic>
      <p:pic>
        <p:nvPicPr>
          <p:cNvPr id="12" name="Picture 2" descr="👂 Ухо эмодзи — Значение, Скоп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005">
            <a:off x="10267843" y="1296525"/>
            <a:ext cx="1333986" cy="13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21452" y="2207383"/>
            <a:ext cx="45640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Ротик мовчить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385" y1="30000" x2="45385" y2="30000"/>
                        <a14:foregroundMark x1="70769" y1="34286" x2="70769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3" y="1320075"/>
            <a:ext cx="1647859" cy="1774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5253" y="3094693"/>
            <a:ext cx="45640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Очі дивляться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9" y="3094693"/>
            <a:ext cx="1699680" cy="16996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1" y="3211389"/>
            <a:ext cx="1876560" cy="2238443"/>
          </a:xfrm>
          <a:prstGeom prst="round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50207" y="3943964"/>
            <a:ext cx="4564048" cy="578882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Руки</a:t>
            </a:r>
            <a:r>
              <a:rPr lang="uk-UA" sz="2800" b="1" dirty="0">
                <a:solidFill>
                  <a:srgbClr val="FFFF00"/>
                </a:solidFill>
              </a:rPr>
              <a:t>, ноги не </a:t>
            </a:r>
            <a:r>
              <a:rPr lang="uk-UA" sz="2800" b="1" dirty="0" smtClean="0">
                <a:solidFill>
                  <a:srgbClr val="FFFF00"/>
                </a:solidFill>
              </a:rPr>
              <a:t>рухаються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5253" y="4794373"/>
            <a:ext cx="4564048" cy="578882"/>
          </a:xfrm>
          <a:prstGeom prst="round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Голова працює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2" name="Picture 4" descr="Думающий смайлик на гифках. 60 думающих эмодзи в формате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5094" y="3944533"/>
            <a:ext cx="3521097" cy="352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04269" y="5705081"/>
            <a:ext cx="279082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Дай мені 5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6430" y="398713"/>
            <a:ext cx="10217888" cy="6594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Назви </a:t>
            </a:r>
            <a:r>
              <a:rPr lang="uk-UA" sz="3600" b="1" dirty="0"/>
              <a:t>кожний предмет.  </a:t>
            </a:r>
            <a:r>
              <a:rPr lang="uk-UA" sz="3600" b="1" dirty="0" smtClean="0"/>
              <a:t>Постав </a:t>
            </a:r>
            <a:r>
              <a:rPr lang="uk-UA" sz="3600" b="1" dirty="0"/>
              <a:t>питання. Що?</a:t>
            </a:r>
            <a:r>
              <a:rPr lang="uk-UA" sz="3600" b="1" i="1" dirty="0"/>
              <a:t> 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3" t="54259" r="54842" b="22856"/>
          <a:stretch/>
        </p:blipFill>
        <p:spPr bwMode="auto">
          <a:xfrm>
            <a:off x="6200796" y="2082414"/>
            <a:ext cx="949659" cy="12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65563" r="74050" b="14062"/>
          <a:stretch/>
        </p:blipFill>
        <p:spPr bwMode="auto">
          <a:xfrm>
            <a:off x="8255752" y="2011769"/>
            <a:ext cx="745605" cy="7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 t="80045" r="49660" b="787"/>
          <a:stretch/>
        </p:blipFill>
        <p:spPr bwMode="auto">
          <a:xfrm>
            <a:off x="8703067" y="2708626"/>
            <a:ext cx="1403587" cy="101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1" t="82458" r="26218" b="2375"/>
          <a:stretch/>
        </p:blipFill>
        <p:spPr bwMode="auto">
          <a:xfrm rot="21378929">
            <a:off x="7486712" y="2680196"/>
            <a:ext cx="641253" cy="6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пенал - Сток картинки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312" y="1916034"/>
            <a:ext cx="1616475" cy="10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93" y="1835443"/>
            <a:ext cx="3339882" cy="40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Настольная игра, Green School Board, зеленая и коричневая классная доска,  прямоугольник, школьный клипарт, доска образования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07" y="3987430"/>
            <a:ext cx="3014010" cy="19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Новые школьные парты. Купить стул для школьника |Doski.biz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r="20088"/>
          <a:stretch/>
        </p:blipFill>
        <p:spPr bwMode="auto">
          <a:xfrm>
            <a:off x="4218826" y="4006441"/>
            <a:ext cx="2063836" cy="22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Школьный сту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r="27432" b="10666"/>
          <a:stretch/>
        </p:blipFill>
        <p:spPr bwMode="auto">
          <a:xfrm>
            <a:off x="5984176" y="3820956"/>
            <a:ext cx="1473446" cy="21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ÐÐ°ÑÑÐ¸Ð½ÐºÐ¸ Ð¿Ð¾ Ð·Ð°Ð¿ÑÐ¾ÑÑ Ð ÑÐºÐ·Ð°Ðº ÐºÐ»Ð¸Ð¿Ð°ÑÑ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86" y="1922773"/>
            <a:ext cx="1471895" cy="16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416467" y="1583937"/>
            <a:ext cx="8127632" cy="4708727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7571" y="478997"/>
            <a:ext cx="10461172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Розглянь </a:t>
            </a:r>
            <a:r>
              <a:rPr lang="uk-UA" sz="3600" b="1" dirty="0"/>
              <a:t>малюнок. </a:t>
            </a:r>
            <a:r>
              <a:rPr lang="uk-UA" sz="3600" b="1" dirty="0" smtClean="0"/>
              <a:t>Назви </a:t>
            </a:r>
            <a:r>
              <a:rPr lang="uk-UA" sz="3600" b="1" dirty="0"/>
              <a:t>членів родини. Хто?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46647" y="5130427"/>
            <a:ext cx="23482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Тато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46184" y="3966633"/>
            <a:ext cx="23482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Мама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15139" y="5130427"/>
            <a:ext cx="23482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Брат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68389" y="3966633"/>
            <a:ext cx="23482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Сестра </a:t>
            </a:r>
          </a:p>
        </p:txBody>
      </p:sp>
      <p:pic>
        <p:nvPicPr>
          <p:cNvPr id="12290" name="Picture 2" descr="Семья. Говорим по английски » От 2 до 7. Учимся играя. Сайт для родителей  дошкольник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5" b="74949"/>
          <a:stretch/>
        </p:blipFill>
        <p:spPr bwMode="auto">
          <a:xfrm>
            <a:off x="3680130" y="3170633"/>
            <a:ext cx="2114778" cy="19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564" y="1838891"/>
            <a:ext cx="2804863" cy="34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Семья. Говорим по английски » От 2 до 7. Учимся играя. Сайт для родителей  дошкольник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7" t="1282" r="17678" b="73667"/>
          <a:stretch/>
        </p:blipFill>
        <p:spPr bwMode="auto">
          <a:xfrm>
            <a:off x="5539794" y="2003266"/>
            <a:ext cx="2114778" cy="19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Семья. Говорим по английски » От 2 до 7. Учимся играя. Сайт для родителей  дошкольник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8" t="26286" r="34397" b="48663"/>
          <a:stretch/>
        </p:blipFill>
        <p:spPr bwMode="auto">
          <a:xfrm>
            <a:off x="7496450" y="3163190"/>
            <a:ext cx="2114778" cy="19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Семья. Говорим по английски » От 2 до 7. Учимся играя. Сайт для родителей  дошкольник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36330" r="50157" b="38619"/>
          <a:stretch/>
        </p:blipFill>
        <p:spPr bwMode="auto">
          <a:xfrm>
            <a:off x="9182950" y="2003266"/>
            <a:ext cx="2114778" cy="19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416467" y="1583937"/>
            <a:ext cx="8127632" cy="470872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1" y="445744"/>
            <a:ext cx="10858298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Постав </a:t>
            </a:r>
            <a:r>
              <a:rPr lang="uk-UA" sz="3600" b="1" dirty="0">
                <a:solidFill>
                  <a:schemeClr val="bg1"/>
                </a:solidFill>
              </a:rPr>
              <a:t>питання хто? або що? до кожного з об’єктів.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16467" y="1583937"/>
            <a:ext cx="8127632" cy="470872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  <p:pic>
        <p:nvPicPr>
          <p:cNvPr id="19" name="Picture 2" descr="ÐÐ°ÑÑÐ¸Ð½ÐºÐ¸ Ð¿Ð¾ Ð·Ð°Ð¿ÑÐ¾ÑÑ ÐºÐ»Ð¸Ð¿Ð°ÑÑ Ð·Ð¾Ð½ÑÐ¸Ð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15" y="2439323"/>
            <a:ext cx="2309964" cy="177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34" y="2439323"/>
            <a:ext cx="1934112" cy="17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15" y="4706656"/>
            <a:ext cx="2830847" cy="11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рач — стоковое фот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1" b="41487" l="30676" r="71404">
                        <a14:foregroundMark x1="48873" y1="33953" x2="48873" y2="33953"/>
                        <a14:foregroundMark x1="49913" y1="35127" x2="49913" y2="35127"/>
                        <a14:foregroundMark x1="46794" y1="6067" x2="46794" y2="6067"/>
                        <a14:foregroundMark x1="44021" y1="6947" x2="44021" y2="6947"/>
                        <a14:foregroundMark x1="49913" y1="6067" x2="49913" y2="6067"/>
                        <a14:foregroundMark x1="53033" y1="6262" x2="53033" y2="6262"/>
                        <a14:foregroundMark x1="63258" y1="37965" x2="63258" y2="37965"/>
                        <a14:foregroundMark x1="63605" y1="40509" x2="63605" y2="40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4943" r="23898" b="58576"/>
          <a:stretch/>
        </p:blipFill>
        <p:spPr bwMode="auto">
          <a:xfrm>
            <a:off x="6681721" y="1895466"/>
            <a:ext cx="2103939" cy="256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Ежик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88" y="4211884"/>
            <a:ext cx="1993828" cy="17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64308"/>
            <a:ext cx="3200020" cy="3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95749" y="501955"/>
            <a:ext cx="8756193" cy="643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15913" y="1504267"/>
            <a:ext cx="5486400" cy="228147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bg1"/>
                </a:solidFill>
              </a:rPr>
              <a:t>Сьогодні на уроці ми згадаємо кольори, повторимо правила дорожнього руху.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6277" y="3106757"/>
            <a:ext cx="3156954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64308"/>
            <a:ext cx="3200020" cy="3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72707" y="380793"/>
            <a:ext cx="8756193" cy="643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Робота над </a:t>
            </a:r>
            <a:r>
              <a:rPr lang="uk-UA" sz="3600" b="1" dirty="0" smtClean="0"/>
              <a:t>загадкою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12127" y="1924133"/>
            <a:ext cx="5905500" cy="2962513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В нього троє оченят,</a:t>
            </a:r>
          </a:p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Всі по черзі горять.</a:t>
            </a:r>
          </a:p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Як червоне загориться,</a:t>
            </a:r>
          </a:p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Треба зразу зупиниться.</a:t>
            </a:r>
          </a:p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Як моргне зеленим світлом,</a:t>
            </a:r>
          </a:p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Можна йти спокійно дітям.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6508" y="5117527"/>
            <a:ext cx="2428329" cy="578882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Світлофор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светофор, трафик, мультфиль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02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89" y="1924133"/>
            <a:ext cx="2211631" cy="432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64308"/>
            <a:ext cx="3200020" cy="3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88384" y="446920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77150" y="1678853"/>
            <a:ext cx="3028950" cy="378565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uk-UA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ф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жн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33241</TotalTime>
  <Words>458</Words>
  <Application>Microsoft Office PowerPoint</Application>
  <PresentationFormat>Произвольный</PresentationFormat>
  <Paragraphs>163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1961</cp:revision>
  <dcterms:created xsi:type="dcterms:W3CDTF">2018-01-05T16:38:53Z</dcterms:created>
  <dcterms:modified xsi:type="dcterms:W3CDTF">2023-09-07T12:06:09Z</dcterms:modified>
</cp:coreProperties>
</file>