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1607" r:id="rId3"/>
    <p:sldId id="1612" r:id="rId4"/>
    <p:sldId id="1300" r:id="rId5"/>
    <p:sldId id="1588" r:id="rId6"/>
    <p:sldId id="1611" r:id="rId7"/>
    <p:sldId id="1608" r:id="rId8"/>
    <p:sldId id="1609" r:id="rId9"/>
    <p:sldId id="1610" r:id="rId10"/>
    <p:sldId id="1587" r:id="rId11"/>
    <p:sldId id="1591" r:id="rId12"/>
    <p:sldId id="1614" r:id="rId13"/>
    <p:sldId id="1613" r:id="rId14"/>
    <p:sldId id="1615" r:id="rId15"/>
    <p:sldId id="151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FF"/>
    <a:srgbClr val="FFB7FF"/>
    <a:srgbClr val="354B80"/>
    <a:srgbClr val="FF3300"/>
    <a:srgbClr val="FF3399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02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66.png"/><Relationship Id="rId18" Type="http://schemas.openxmlformats.org/officeDocument/2006/relationships/image" Target="../media/image70.png"/><Relationship Id="rId3" Type="http://schemas.microsoft.com/office/2007/relationships/hdphoto" Target="../media/hdphoto7.wdp"/><Relationship Id="rId21" Type="http://schemas.openxmlformats.org/officeDocument/2006/relationships/image" Target="../media/image72.png"/><Relationship Id="rId7" Type="http://schemas.openxmlformats.org/officeDocument/2006/relationships/image" Target="../media/image62.png"/><Relationship Id="rId12" Type="http://schemas.openxmlformats.org/officeDocument/2006/relationships/image" Target="../media/image65.png"/><Relationship Id="rId17" Type="http://schemas.openxmlformats.org/officeDocument/2006/relationships/image" Target="../media/image69.png"/><Relationship Id="rId2" Type="http://schemas.openxmlformats.org/officeDocument/2006/relationships/image" Target="../media/image58.png"/><Relationship Id="rId16" Type="http://schemas.microsoft.com/office/2007/relationships/hdphoto" Target="../media/hdphoto10.wdp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5" Type="http://schemas.openxmlformats.org/officeDocument/2006/relationships/image" Target="../media/image68.png"/><Relationship Id="rId10" Type="http://schemas.microsoft.com/office/2007/relationships/hdphoto" Target="../media/hdphoto9.wdp"/><Relationship Id="rId19" Type="http://schemas.microsoft.com/office/2007/relationships/hdphoto" Target="../media/hdphoto11.wdp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67.png"/><Relationship Id="rId22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pn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openxmlformats.org/officeDocument/2006/relationships/image" Target="../media/image24.png"/><Relationship Id="rId17" Type="http://schemas.microsoft.com/office/2007/relationships/hdphoto" Target="../media/hdphoto4.wdp"/><Relationship Id="rId2" Type="http://schemas.openxmlformats.org/officeDocument/2006/relationships/image" Target="../media/image16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microsoft.com/office/2007/relationships/hdphoto" Target="../media/hdphoto2.wdp"/><Relationship Id="rId5" Type="http://schemas.openxmlformats.org/officeDocument/2006/relationships/image" Target="../media/image13.png"/><Relationship Id="rId15" Type="http://schemas.microsoft.com/office/2007/relationships/hdphoto" Target="../media/hdphoto3.wdp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jpe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545599" y="4425036"/>
            <a:ext cx="8925018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Повторення </a:t>
            </a:r>
            <a:r>
              <a:rPr lang="uk-UA" sz="4800" b="1" dirty="0" smtClean="0">
                <a:solidFill>
                  <a:schemeClr val="bg1"/>
                </a:solidFill>
              </a:rPr>
              <a:t>вивченого. </a:t>
            </a:r>
          </a:p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Склад числа 10 </a:t>
            </a:r>
            <a:endParaRPr lang="uk-UA" sz="48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A0C95B-5125-B54A-494B-C59D7111C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6229" y="1030073"/>
            <a:ext cx="3200572" cy="3134323"/>
          </a:xfrm>
          <a:prstGeom prst="round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144982" y="1354251"/>
            <a:ext cx="3131132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41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746877" y="413598"/>
            <a:ext cx="8732066" cy="62212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Гра</a:t>
            </a:r>
            <a:r>
              <a:rPr lang="ru-RU" sz="3600" b="1" dirty="0" smtClean="0"/>
              <a:t> </a:t>
            </a:r>
            <a:r>
              <a:rPr lang="ru-RU" sz="3600" b="1" dirty="0"/>
              <a:t>«</a:t>
            </a:r>
            <a:r>
              <a:rPr lang="uk-UA" sz="3600" b="1" dirty="0"/>
              <a:t>Математичні краплинки</a:t>
            </a:r>
            <a:r>
              <a:rPr lang="ru-RU" sz="3600" b="1" dirty="0"/>
              <a:t>»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2" name="Picture 2" descr="ᐈ Ведро - векторные изображения, рисунок синее ведро &gt; скачать на 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4842498" y="4303702"/>
            <a:ext cx="2977626" cy="236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Овал 32"/>
          <p:cNvSpPr/>
          <p:nvPr/>
        </p:nvSpPr>
        <p:spPr>
          <a:xfrm>
            <a:off x="5733384" y="5345454"/>
            <a:ext cx="1101418" cy="9091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Выноска-облако 33"/>
          <p:cNvSpPr/>
          <p:nvPr/>
        </p:nvSpPr>
        <p:spPr>
          <a:xfrm>
            <a:off x="7820123" y="1035722"/>
            <a:ext cx="3932605" cy="1474104"/>
          </a:xfrm>
          <a:prstGeom prst="cloudCallout">
            <a:avLst>
              <a:gd name="adj1" fmla="val -47169"/>
              <a:gd name="adj2" fmla="val 17975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Выноска-облако 34"/>
          <p:cNvSpPr/>
          <p:nvPr/>
        </p:nvSpPr>
        <p:spPr>
          <a:xfrm>
            <a:off x="666711" y="1198447"/>
            <a:ext cx="3782997" cy="1648097"/>
          </a:xfrm>
          <a:prstGeom prst="cloudCallout">
            <a:avLst>
              <a:gd name="adj1" fmla="val 50159"/>
              <a:gd name="adj2" fmla="val -3193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" descr="Игры на развитие и дифференциацию эмоционального состояния у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74" b="7506"/>
          <a:stretch/>
        </p:blipFill>
        <p:spPr bwMode="auto">
          <a:xfrm>
            <a:off x="3533874" y="994737"/>
            <a:ext cx="5118100" cy="22728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ьная выноска 36"/>
          <p:cNvSpPr/>
          <p:nvPr/>
        </p:nvSpPr>
        <p:spPr>
          <a:xfrm>
            <a:off x="1260403" y="3065743"/>
            <a:ext cx="1458367" cy="872139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9 + 1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Овальная выноска 37"/>
          <p:cNvSpPr/>
          <p:nvPr/>
        </p:nvSpPr>
        <p:spPr>
          <a:xfrm>
            <a:off x="3571914" y="3426260"/>
            <a:ext cx="1458367" cy="872139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3 + 6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Овальная выноска 38"/>
          <p:cNvSpPr/>
          <p:nvPr/>
        </p:nvSpPr>
        <p:spPr>
          <a:xfrm>
            <a:off x="6456296" y="3367582"/>
            <a:ext cx="1458367" cy="872139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4 + 5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Овальная выноска 39"/>
          <p:cNvSpPr/>
          <p:nvPr/>
        </p:nvSpPr>
        <p:spPr>
          <a:xfrm>
            <a:off x="8319797" y="2882385"/>
            <a:ext cx="1458367" cy="872139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2 + 8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Овальная выноска 40"/>
          <p:cNvSpPr/>
          <p:nvPr/>
        </p:nvSpPr>
        <p:spPr>
          <a:xfrm>
            <a:off x="10588432" y="3318454"/>
            <a:ext cx="1458367" cy="872139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7 + 3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Овальная выноска 41"/>
          <p:cNvSpPr/>
          <p:nvPr/>
        </p:nvSpPr>
        <p:spPr>
          <a:xfrm>
            <a:off x="894576" y="2904671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Овальная выноска 42"/>
          <p:cNvSpPr/>
          <p:nvPr/>
        </p:nvSpPr>
        <p:spPr>
          <a:xfrm>
            <a:off x="2941997" y="2994582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Овальная выноска 43"/>
          <p:cNvSpPr/>
          <p:nvPr/>
        </p:nvSpPr>
        <p:spPr>
          <a:xfrm>
            <a:off x="2615477" y="4019989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Овальная выноска 44"/>
          <p:cNvSpPr/>
          <p:nvPr/>
        </p:nvSpPr>
        <p:spPr>
          <a:xfrm>
            <a:off x="3827239" y="2702725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Овальная выноска 45"/>
          <p:cNvSpPr/>
          <p:nvPr/>
        </p:nvSpPr>
        <p:spPr>
          <a:xfrm>
            <a:off x="3821950" y="4457024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Овальная выноска 46"/>
          <p:cNvSpPr/>
          <p:nvPr/>
        </p:nvSpPr>
        <p:spPr>
          <a:xfrm>
            <a:off x="5146475" y="3232670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Овальная выноска 47"/>
          <p:cNvSpPr/>
          <p:nvPr/>
        </p:nvSpPr>
        <p:spPr>
          <a:xfrm>
            <a:off x="6066813" y="3426260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Овальная выноска 48"/>
          <p:cNvSpPr/>
          <p:nvPr/>
        </p:nvSpPr>
        <p:spPr>
          <a:xfrm>
            <a:off x="5007158" y="4178614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Овальная выноска 49"/>
          <p:cNvSpPr/>
          <p:nvPr/>
        </p:nvSpPr>
        <p:spPr>
          <a:xfrm>
            <a:off x="8110064" y="2353331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Овальная выноска 50"/>
          <p:cNvSpPr/>
          <p:nvPr/>
        </p:nvSpPr>
        <p:spPr>
          <a:xfrm>
            <a:off x="7973694" y="3455971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Овальная выноска 51"/>
          <p:cNvSpPr/>
          <p:nvPr/>
        </p:nvSpPr>
        <p:spPr>
          <a:xfrm>
            <a:off x="7993277" y="4239721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Овальная выноска 52"/>
          <p:cNvSpPr/>
          <p:nvPr/>
        </p:nvSpPr>
        <p:spPr>
          <a:xfrm>
            <a:off x="9989917" y="2626261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Овальная выноска 53"/>
          <p:cNvSpPr/>
          <p:nvPr/>
        </p:nvSpPr>
        <p:spPr>
          <a:xfrm>
            <a:off x="9786425" y="3906876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Овальная выноска 54"/>
          <p:cNvSpPr/>
          <p:nvPr/>
        </p:nvSpPr>
        <p:spPr>
          <a:xfrm>
            <a:off x="9177418" y="4239721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Овальная выноска 55"/>
          <p:cNvSpPr/>
          <p:nvPr/>
        </p:nvSpPr>
        <p:spPr>
          <a:xfrm>
            <a:off x="11292101" y="2227208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Овальная выноска 56"/>
          <p:cNvSpPr/>
          <p:nvPr/>
        </p:nvSpPr>
        <p:spPr>
          <a:xfrm>
            <a:off x="11415574" y="4576809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Овальная выноска 57"/>
          <p:cNvSpPr/>
          <p:nvPr/>
        </p:nvSpPr>
        <p:spPr>
          <a:xfrm>
            <a:off x="1420357" y="4264354"/>
            <a:ext cx="326520" cy="556820"/>
          </a:xfrm>
          <a:prstGeom prst="wedgeEllipseCallout">
            <a:avLst>
              <a:gd name="adj1" fmla="val -4469"/>
              <a:gd name="adj2" fmla="val -814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Скругленная прямоугольная выноска 58"/>
          <p:cNvSpPr/>
          <p:nvPr/>
        </p:nvSpPr>
        <p:spPr>
          <a:xfrm>
            <a:off x="1746877" y="5345454"/>
            <a:ext cx="3039515" cy="854015"/>
          </a:xfrm>
          <a:prstGeom prst="wedgeRoundRectCallout">
            <a:avLst>
              <a:gd name="adj1" fmla="val -42577"/>
              <a:gd name="adj2" fmla="val -80922"/>
              <a:gd name="adj3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краплі потраплять у відро?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2240249" y="3928744"/>
            <a:ext cx="3334913" cy="797552"/>
          </a:xfrm>
          <a:prstGeom prst="straightConnector1">
            <a:avLst/>
          </a:prstGeom>
          <a:ln w="57150">
            <a:solidFill>
              <a:srgbClr val="FF006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6613320" y="3700139"/>
            <a:ext cx="2092642" cy="1109393"/>
          </a:xfrm>
          <a:prstGeom prst="straightConnector1">
            <a:avLst/>
          </a:prstGeom>
          <a:ln w="57150">
            <a:solidFill>
              <a:srgbClr val="FF006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7105354" y="4185286"/>
            <a:ext cx="4186747" cy="669933"/>
          </a:xfrm>
          <a:prstGeom prst="straightConnector1">
            <a:avLst/>
          </a:prstGeom>
          <a:ln w="57150">
            <a:solidFill>
              <a:srgbClr val="FF006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" descr="Mr Peabody Stickers | Redbubble">
            <a:extLst>
              <a:ext uri="{FF2B5EF4-FFF2-40B4-BE49-F238E27FC236}">
                <a16:creationId xmlns:a16="http://schemas.microsoft.com/office/drawing/2014/main" xmlns="" id="{AE867E32-6255-BA7E-4A84-862166873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221209" y="3425223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2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Мистер Пибоди с книгой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7" y="196623"/>
            <a:ext cx="1649396" cy="312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r="64984" b="80240"/>
          <a:stretch/>
        </p:blipFill>
        <p:spPr>
          <a:xfrm>
            <a:off x="3060000" y="1474865"/>
            <a:ext cx="8388814" cy="2664000"/>
          </a:xfrm>
          <a:prstGeom prst="round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3063824" y="1474864"/>
            <a:ext cx="8388814" cy="4838041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2380203" y="487779"/>
            <a:ext cx="8732066" cy="8836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Робота в зошиті. </a:t>
            </a:r>
            <a:r>
              <a:rPr lang="uk-UA" sz="4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4000" b="1" dirty="0" smtClean="0">
                <a:solidFill>
                  <a:schemeClr val="bg1"/>
                </a:solidFill>
              </a:rPr>
              <a:t>: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" r="64969" b="82908"/>
          <a:stretch/>
        </p:blipFill>
        <p:spPr>
          <a:xfrm>
            <a:off x="3063824" y="4008906"/>
            <a:ext cx="8388814" cy="2304000"/>
          </a:xfrm>
          <a:prstGeom prst="round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309621" y="1802644"/>
            <a:ext cx="381740" cy="60433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815F5EFB-10A9-5C0D-D1A7-B4642FF048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3605206" y="1761367"/>
            <a:ext cx="387602" cy="68689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C9B4253-A0CC-65DF-349D-F996629CD6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5059130" y="1714613"/>
            <a:ext cx="424330" cy="6868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FFB39072-D8DB-D52E-B958-E65C78C5BB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5869752" y="1776121"/>
            <a:ext cx="317675" cy="68689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A08E7C1B-B1A1-4B78-4C6F-886A09C383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6555366" y="1802644"/>
            <a:ext cx="381740" cy="68689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C2B39BC-CA1D-C1D7-2E09-12CBC096A6A8}"/>
              </a:ext>
            </a:extLst>
          </p:cNvPr>
          <p:cNvSpPr txBox="1"/>
          <p:nvPr/>
        </p:nvSpPr>
        <p:spPr>
          <a:xfrm>
            <a:off x="3189519" y="2380456"/>
            <a:ext cx="5035407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7030A0"/>
                </a:solidFill>
              </a:rPr>
              <a:t>Наступне </a:t>
            </a:r>
            <a:r>
              <a:rPr lang="uk-UA" sz="2000" b="1" dirty="0">
                <a:solidFill>
                  <a:srgbClr val="7030A0"/>
                </a:solidFill>
              </a:rPr>
              <a:t>число за 8;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7030A0"/>
                </a:solidFill>
              </a:rPr>
              <a:t>попереднє число для 2;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7030A0"/>
                </a:solidFill>
              </a:rPr>
              <a:t>сусіди цього числа 4 та 6;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7030A0"/>
                </a:solidFill>
              </a:rPr>
              <a:t>від числа 8 </a:t>
            </a:r>
            <a:r>
              <a:rPr lang="uk-UA" sz="2000" b="1" dirty="0" smtClean="0">
                <a:solidFill>
                  <a:srgbClr val="7030A0"/>
                </a:solidFill>
              </a:rPr>
              <a:t>відніми </a:t>
            </a:r>
            <a:r>
              <a:rPr lang="uk-UA" sz="2000" b="1" dirty="0">
                <a:solidFill>
                  <a:srgbClr val="7030A0"/>
                </a:solidFill>
              </a:rPr>
              <a:t>8;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до числа 6 </a:t>
            </a:r>
            <a:r>
              <a:rPr lang="ru-RU" sz="2000" b="1" dirty="0" smtClean="0">
                <a:solidFill>
                  <a:srgbClr val="7030A0"/>
                </a:solidFill>
              </a:rPr>
              <a:t>додай 0</a:t>
            </a:r>
            <a:r>
              <a:rPr lang="uk-UA" sz="2000" b="1" dirty="0" smtClean="0">
                <a:solidFill>
                  <a:srgbClr val="7030A0"/>
                </a:solidFill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7030A0"/>
                </a:solidFill>
              </a:rPr>
              <a:t>с</a:t>
            </a:r>
            <a:r>
              <a:rPr lang="uk-UA" sz="2000" b="1" dirty="0" smtClean="0">
                <a:solidFill>
                  <a:srgbClr val="7030A0"/>
                </a:solidFill>
              </a:rPr>
              <a:t>уму чисел 7 і 3;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7030A0"/>
                </a:solidFill>
              </a:rPr>
              <a:t>різницю чисел 7 і 5;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7030A0"/>
                </a:solidFill>
              </a:rPr>
              <a:t>збільш 4 на 3;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7030A0"/>
                </a:solidFill>
              </a:rPr>
              <a:t>на скільки 8 більше 5;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7030A0"/>
                </a:solidFill>
              </a:rPr>
              <a:t>зменш число 10 на 2;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7030A0"/>
                </a:solidFill>
              </a:rPr>
              <a:t>допиши число, яке відсутнє від 0 до 10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427973" y="1776121"/>
            <a:ext cx="381740" cy="60433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FFB39072-D8DB-D52E-B958-E65C78C5BB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7803169" y="1768959"/>
            <a:ext cx="317675" cy="68689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B5460C5D-DF4F-D1FA-EEC7-86C3F5EFE2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415796" y="1761365"/>
            <a:ext cx="470074" cy="68689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DC498530-F338-B7EA-732A-A552651E6A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975203" y="1768958"/>
            <a:ext cx="424330" cy="68689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9198720" y="1869048"/>
            <a:ext cx="436157" cy="55408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681091" y="1855468"/>
            <a:ext cx="455016" cy="56766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1438391" y="1800487"/>
            <a:ext cx="424330" cy="68689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FB39072-D8DB-D52E-B958-E65C78C5BB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3640169" y="2496035"/>
            <a:ext cx="317675" cy="68689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320125" y="2502535"/>
            <a:ext cx="381740" cy="6043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B5460C5D-DF4F-D1FA-EEC7-86C3F5EFE2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5073143" y="2502535"/>
            <a:ext cx="470074" cy="68689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DC498530-F338-B7EA-732A-A552651E6A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869752" y="2512391"/>
            <a:ext cx="424330" cy="68689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6552658" y="2512391"/>
            <a:ext cx="424330" cy="68689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CC9B4253-A0CC-65DF-349D-F996629CD6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7258231" y="2463419"/>
            <a:ext cx="424330" cy="68689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A08E7C1B-B1A1-4B78-4C6F-886A09C383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8034056" y="2512391"/>
            <a:ext cx="381740" cy="68689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885870" y="2621984"/>
            <a:ext cx="436157" cy="5540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625105" y="2599336"/>
            <a:ext cx="455016" cy="56766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815F5EFB-10A9-5C0D-D1A7-B4642FF048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10326039" y="2512391"/>
            <a:ext cx="387602" cy="68689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1116522" y="2522394"/>
            <a:ext cx="381740" cy="60433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FFB39072-D8DB-D52E-B958-E65C78C5BB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11491718" y="2515232"/>
            <a:ext cx="317675" cy="68689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863838" y="4752816"/>
            <a:ext cx="436157" cy="55408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C38D0C54-EF25-378E-3204-6C96B19BCC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3461701" y="3276372"/>
            <a:ext cx="381740" cy="68689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701865" y="4008906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F5F0936B-D0E2-D9A3-8E0E-5BFF371157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923564" y="4018017"/>
            <a:ext cx="455016" cy="567661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1616526" y="4964070"/>
            <a:ext cx="576948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&lt; 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19282" y="4973060"/>
            <a:ext cx="597244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&gt; 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380272" y="3278674"/>
            <a:ext cx="381740" cy="604335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FFB39072-D8DB-D52E-B958-E65C78C5BB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4755468" y="3271512"/>
            <a:ext cx="317675" cy="68689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3582648" y="3965565"/>
            <a:ext cx="381740" cy="604335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FFB39072-D8DB-D52E-B958-E65C78C5BB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3957844" y="3958403"/>
            <a:ext cx="317675" cy="68689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959860" y="3335986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B7E0AA3C-F341-6413-EC7E-37799D9C5E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566802" y="4728578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6555366" y="3965565"/>
            <a:ext cx="424330" cy="686891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>
          <a:xfrm>
            <a:off x="6150079" y="328302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+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890056" y="331620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126592" y="402020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+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841674" y="40362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9541080" y="3271572"/>
            <a:ext cx="309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-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0240982" y="330475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9548110" y="4024808"/>
            <a:ext cx="309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-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0248012" y="405798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BE8C7EA7-4134-C4D5-6916-DC70444DF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353182" y="3298249"/>
            <a:ext cx="381740" cy="604335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AEC42879-D1D9-96D6-CD5C-0C34A834B6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7734922" y="3287315"/>
            <a:ext cx="317675" cy="68689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854409" y="3354616"/>
            <a:ext cx="455016" cy="567661"/>
          </a:xfrm>
          <a:prstGeom prst="rect">
            <a:avLst/>
          </a:prstGeom>
        </p:spPr>
      </p:pic>
      <p:sp>
        <p:nvSpPr>
          <p:cNvPr id="108" name="Прямоугольник 107"/>
          <p:cNvSpPr/>
          <p:nvPr/>
        </p:nvSpPr>
        <p:spPr>
          <a:xfrm>
            <a:off x="6165516" y="472002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+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6933617" y="472212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B7E0AA3C-F341-6413-EC7E-37799D9C5E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343634" y="4737136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BE8C7EA7-4134-C4D5-6916-DC70444DF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361630" y="3980076"/>
            <a:ext cx="381740" cy="604335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AEC42879-D1D9-96D6-CD5C-0C34A834B6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7743370" y="3969142"/>
            <a:ext cx="317675" cy="68689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BE8C7EA7-4134-C4D5-6916-DC70444DF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370078" y="4661903"/>
            <a:ext cx="381740" cy="604335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AEC42879-D1D9-96D6-CD5C-0C34A834B6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7751818" y="4650969"/>
            <a:ext cx="317675" cy="68689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BE8C7EA7-4134-C4D5-6916-DC70444DF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867009" y="3274364"/>
            <a:ext cx="381740" cy="604335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AEC42879-D1D9-96D6-CD5C-0C34A834B6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9248749" y="3263430"/>
            <a:ext cx="317675" cy="68689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BE8C7EA7-4134-C4D5-6916-DC70444DF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889180" y="3966804"/>
            <a:ext cx="381740" cy="604335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AEC42879-D1D9-96D6-CD5C-0C34A834B6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9270920" y="3955870"/>
            <a:ext cx="317675" cy="6868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BE8C7EA7-4134-C4D5-6916-DC70444DF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867008" y="4697344"/>
            <a:ext cx="381740" cy="604335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AEC42879-D1D9-96D6-CD5C-0C34A834B6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9248748" y="4686410"/>
            <a:ext cx="317675" cy="686891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634877" y="4728578"/>
            <a:ext cx="309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-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0291241" y="472857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CC9B4253-A0CC-65DF-349D-F996629CD6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9892660" y="4642761"/>
            <a:ext cx="424330" cy="686891"/>
          </a:xfrm>
          <a:prstGeom prst="rect">
            <a:avLst/>
          </a:prstGeom>
        </p:spPr>
      </p:pic>
      <p:sp>
        <p:nvSpPr>
          <p:cNvPr id="72" name="Скругленный прямоугольник 71"/>
          <p:cNvSpPr/>
          <p:nvPr/>
        </p:nvSpPr>
        <p:spPr>
          <a:xfrm>
            <a:off x="210476" y="3410375"/>
            <a:ext cx="2690058" cy="1215284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числа в порядку зростання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84" grpId="0" animBg="1"/>
      <p:bldP spid="85" grpId="0" animBg="1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8" grpId="0"/>
      <p:bldP spid="109" grpId="0"/>
      <p:bldP spid="121" grpId="0"/>
      <p:bldP spid="122" grpId="0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918639" y="428141"/>
            <a:ext cx="8732066" cy="6822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Розгадай «</a:t>
            </a:r>
            <a:r>
              <a:rPr lang="uk-UA" sz="4000" b="1" dirty="0" smtClean="0">
                <a:solidFill>
                  <a:schemeClr val="bg1"/>
                </a:solidFill>
              </a:rPr>
              <a:t>Чарівний квадрат»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549681"/>
              </p:ext>
            </p:extLst>
          </p:nvPr>
        </p:nvGraphicFramePr>
        <p:xfrm>
          <a:off x="766494" y="1285002"/>
          <a:ext cx="4863858" cy="4638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2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12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12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46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6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461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1060532" y="1513602"/>
            <a:ext cx="1179420" cy="1066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781825" y="1406922"/>
            <a:ext cx="987261" cy="1173480"/>
          </a:xfrm>
          <a:prstGeom prst="triangle">
            <a:avLst/>
          </a:prstGeom>
          <a:solidFill>
            <a:schemeClr val="bg1"/>
          </a:soli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24134" y="1513602"/>
            <a:ext cx="1080260" cy="1066800"/>
          </a:xfrm>
          <a:prstGeom prst="rect">
            <a:avLst/>
          </a:prstGeom>
          <a:solidFill>
            <a:schemeClr val="bg1"/>
          </a:soli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383542" y="1559322"/>
            <a:ext cx="533400" cy="868680"/>
          </a:xfrm>
          <a:prstGeom prst="triangle">
            <a:avLst/>
          </a:prstGeom>
          <a:solidFill>
            <a:srgbClr val="F7BBEC"/>
          </a:soli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24974" y="3068082"/>
            <a:ext cx="1179420" cy="1066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547984" y="3113802"/>
            <a:ext cx="533400" cy="868680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636304" y="4721622"/>
            <a:ext cx="1179420" cy="1066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959314" y="4767342"/>
            <a:ext cx="533400" cy="868680"/>
          </a:xfrm>
          <a:prstGeom prst="triangle">
            <a:avLst/>
          </a:prstGeom>
          <a:solidFill>
            <a:srgbClr val="00B050"/>
          </a:soli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47401" y="2047002"/>
            <a:ext cx="423592" cy="457200"/>
          </a:xfrm>
          <a:prstGeom prst="rect">
            <a:avLst/>
          </a:prstGeom>
          <a:solidFill>
            <a:srgbClr val="FFFF00"/>
          </a:soli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119741" y="2930922"/>
            <a:ext cx="987261" cy="1173480"/>
          </a:xfrm>
          <a:prstGeom prst="triangle">
            <a:avLst/>
          </a:prstGeom>
          <a:solidFill>
            <a:schemeClr val="bg1"/>
          </a:soli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85317" y="3571002"/>
            <a:ext cx="423592" cy="457200"/>
          </a:xfrm>
          <a:prstGeom prst="rect">
            <a:avLst/>
          </a:prstGeom>
          <a:solidFill>
            <a:srgbClr val="00B050"/>
          </a:soli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547984" y="1787922"/>
            <a:ext cx="632310" cy="64008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8" name="Прямоугольник 17"/>
          <p:cNvSpPr/>
          <p:nvPr/>
        </p:nvSpPr>
        <p:spPr>
          <a:xfrm>
            <a:off x="1025764" y="4698762"/>
            <a:ext cx="1080260" cy="1066800"/>
          </a:xfrm>
          <a:prstGeom prst="rect">
            <a:avLst/>
          </a:prstGeom>
          <a:solidFill>
            <a:schemeClr val="bg1"/>
          </a:soli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249614" y="4973082"/>
            <a:ext cx="632310" cy="64008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061419" y="3227169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08299" y="4770497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772637" y="3094097"/>
            <a:ext cx="1080260" cy="1066800"/>
          </a:xfrm>
          <a:prstGeom prst="rect">
            <a:avLst/>
          </a:prstGeom>
          <a:solidFill>
            <a:schemeClr val="bg1"/>
          </a:soli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5" name="Овал 24"/>
          <p:cNvSpPr/>
          <p:nvPr/>
        </p:nvSpPr>
        <p:spPr>
          <a:xfrm>
            <a:off x="2996487" y="3368417"/>
            <a:ext cx="632310" cy="640080"/>
          </a:xfrm>
          <a:prstGeom prst="ellipse">
            <a:avLst/>
          </a:prstGeom>
          <a:solidFill>
            <a:srgbClr val="F7BBEC"/>
          </a:soli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4304794" y="4535046"/>
            <a:ext cx="987261" cy="1173480"/>
          </a:xfrm>
          <a:prstGeom prst="triangle">
            <a:avLst/>
          </a:prstGeom>
          <a:solidFill>
            <a:schemeClr val="bg1"/>
          </a:soli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586629" y="5145187"/>
            <a:ext cx="423592" cy="457200"/>
          </a:xfrm>
          <a:prstGeom prst="rect">
            <a:avLst/>
          </a:prstGeom>
          <a:solidFill>
            <a:srgbClr val="F7BBEC"/>
          </a:solidFill>
          <a:ln w="38100"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1 клас\2 Матем\1 УРОКИ Листопад\2 Числа 1_10\№041 Повторення вивченого\2023-11-19_175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00" y="2754412"/>
            <a:ext cx="5943600" cy="2619375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6230181" y="1403989"/>
            <a:ext cx="5247037" cy="6822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1857" y="472756"/>
            <a:ext cx="9568543" cy="143224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 Скільки тарілок, ложок? Скільки буде гостей? Що треба зробити, щоб тарілок і ложок було  порівну? </a:t>
            </a:r>
            <a:r>
              <a:rPr lang="uk-UA" sz="2800" b="1" dirty="0" smtClean="0">
                <a:solidFill>
                  <a:schemeClr val="bg1"/>
                </a:solidFill>
              </a:rPr>
              <a:t>Скільки </a:t>
            </a:r>
            <a:r>
              <a:rPr lang="uk-UA" sz="2800" b="1" dirty="0">
                <a:solidFill>
                  <a:schemeClr val="bg1"/>
                </a:solidFill>
              </a:rPr>
              <a:t>свічок горить, </a:t>
            </a:r>
            <a:r>
              <a:rPr lang="uk-UA" sz="2800" b="1" dirty="0" err="1">
                <a:solidFill>
                  <a:schemeClr val="bg1"/>
                </a:solidFill>
              </a:rPr>
              <a:t>згасло</a:t>
            </a:r>
            <a:r>
              <a:rPr lang="uk-UA" sz="2800" b="1" dirty="0">
                <a:solidFill>
                  <a:schemeClr val="bg1"/>
                </a:solidFill>
              </a:rPr>
              <a:t> ?  Скільки років імениннику?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29209" y="2670520"/>
            <a:ext cx="10023628" cy="345906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 prstMaterial="plastic">
            <a:bevelT w="387350"/>
            <a:bevelB w="20955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29209" y="2411027"/>
            <a:ext cx="10023628" cy="345906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 prstMaterial="plastic">
            <a:bevelT w="387350"/>
            <a:bevelB w="20955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user\Downloads\pngwing.com - 2020-06-05T183038.2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56" y="2670520"/>
            <a:ext cx="1565910" cy="75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ownloads\pngwing.com - 2020-06-05T183038.2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58" y="4750410"/>
            <a:ext cx="1565910" cy="75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ownloads\pngwing.com - 2020-06-05T183038.2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48" y="4125618"/>
            <a:ext cx="1565910" cy="75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ownloads\pngwing.com - 2020-06-05T183038.2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87" y="3204559"/>
            <a:ext cx="1565910" cy="75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ownloads\pngwing.com - 2020-06-05T183038.2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363" y="4574550"/>
            <a:ext cx="1565910" cy="75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ownloads\pngwing.com - 2020-06-05T183038.2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096" y="2933174"/>
            <a:ext cx="1565910" cy="75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user\Downloads\pngwing.com - 2020-06-05T183038.2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086" y="3760670"/>
            <a:ext cx="1565910" cy="75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user\Downloads\pngwing.com - 2020-06-05T183734.2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29" y="2411027"/>
            <a:ext cx="2642553" cy="234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user\Downloads\pngwing.com - 2020-06-06T162247.6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03" y="2136063"/>
            <a:ext cx="1780821" cy="128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user\Downloads\pngwing.com - 2020-06-06T162646.18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6745">
            <a:off x="5733045" y="2796881"/>
            <a:ext cx="502254" cy="72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user\Downloads\pngwing.com - 2020-06-06T162646.18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6745">
            <a:off x="5260906" y="2558692"/>
            <a:ext cx="502254" cy="72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user\Downloads\pngwing.com - 2020-06-06T162957.4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696" flipH="1" flipV="1">
            <a:off x="5863621" y="4714096"/>
            <a:ext cx="1009112" cy="10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user\Downloads\pngwing.com - 2020-06-06T162957.4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696" flipH="1" flipV="1">
            <a:off x="6950706" y="4447868"/>
            <a:ext cx="1009112" cy="10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user\Downloads\pngwing.com - 2020-06-06T162957.4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696" flipH="1" flipV="1">
            <a:off x="6301516" y="4724416"/>
            <a:ext cx="1009112" cy="10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user\Downloads\pngwing.com - 2020-06-06T162957.4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696" flipH="1" flipV="1">
            <a:off x="6682271" y="4643037"/>
            <a:ext cx="1009112" cy="10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user\Downloads\pngwing.com - 2020-06-06T162957.4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696" flipH="1" flipV="1">
            <a:off x="4596656" y="3907424"/>
            <a:ext cx="1009112" cy="10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user\Downloads\pngwing.com - 2020-06-06T162957.4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696" flipH="1" flipV="1">
            <a:off x="7896895" y="3524498"/>
            <a:ext cx="1009112" cy="10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user\Downloads\pngwing.com - 2020-06-06T162957.4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696" flipH="1" flipV="1">
            <a:off x="5373807" y="4724415"/>
            <a:ext cx="1009112" cy="10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user\Downloads\pngwing.com - 2020-06-06T162957.4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696" flipH="1" flipV="1">
            <a:off x="3911943" y="3789178"/>
            <a:ext cx="1009112" cy="10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49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GettyImages 10459508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110" y="980304"/>
            <a:ext cx="7784432" cy="57085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липарт человек (5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555" y="2160085"/>
            <a:ext cx="3826839" cy="452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450596" y="480096"/>
            <a:ext cx="8732066" cy="77242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«Інтерв'ю»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16629" y="1754881"/>
            <a:ext cx="29877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rgbClr val="7030A0"/>
                </a:solidFill>
              </a:rPr>
              <a:t>Що найбільше вас вразило чи здивувало під час уроку?</a:t>
            </a:r>
          </a:p>
        </p:txBody>
      </p:sp>
      <p:sp>
        <p:nvSpPr>
          <p:cNvPr id="23" name="Овальная выноска 22"/>
          <p:cNvSpPr/>
          <p:nvPr/>
        </p:nvSpPr>
        <p:spPr>
          <a:xfrm>
            <a:off x="2567858" y="1394201"/>
            <a:ext cx="3539028" cy="1668359"/>
          </a:xfrm>
          <a:prstGeom prst="wedgeEllipseCallout">
            <a:avLst>
              <a:gd name="adj1" fmla="val -35606"/>
              <a:gd name="adj2" fmla="val 73611"/>
            </a:avLst>
          </a:prstGeom>
          <a:gradFill flip="none" rotWithShape="1">
            <a:gsLst>
              <a:gs pos="0">
                <a:srgbClr val="70D7E5">
                  <a:tint val="66000"/>
                  <a:satMod val="160000"/>
                </a:srgbClr>
              </a:gs>
              <a:gs pos="50000">
                <a:srgbClr val="70D7E5">
                  <a:tint val="44500"/>
                  <a:satMod val="160000"/>
                </a:srgbClr>
              </a:gs>
              <a:gs pos="100000">
                <a:srgbClr val="70D7E5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44161" y="1467587"/>
            <a:ext cx="31522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Чи було вам важко? Якщо так, то що саме? </a:t>
            </a:r>
          </a:p>
        </p:txBody>
      </p:sp>
      <p:sp>
        <p:nvSpPr>
          <p:cNvPr id="35" name="Овальная выноска 34"/>
          <p:cNvSpPr/>
          <p:nvPr/>
        </p:nvSpPr>
        <p:spPr>
          <a:xfrm>
            <a:off x="8622968" y="1302349"/>
            <a:ext cx="3301565" cy="1760211"/>
          </a:xfrm>
          <a:prstGeom prst="wedgeEllipseCallout">
            <a:avLst>
              <a:gd name="adj1" fmla="val -54920"/>
              <a:gd name="adj2" fmla="val 72927"/>
            </a:avLst>
          </a:prstGeom>
          <a:gradFill flip="none" rotWithShape="1">
            <a:gsLst>
              <a:gs pos="0">
                <a:srgbClr val="70D7E5">
                  <a:tint val="66000"/>
                  <a:satMod val="160000"/>
                </a:srgbClr>
              </a:gs>
              <a:gs pos="50000">
                <a:srgbClr val="70D7E5">
                  <a:tint val="44500"/>
                  <a:satMod val="160000"/>
                </a:srgbClr>
              </a:gs>
              <a:gs pos="100000">
                <a:srgbClr val="70D7E5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221682" y="1467587"/>
            <a:ext cx="25025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rgbClr val="7030A0"/>
                </a:solidFill>
              </a:rPr>
              <a:t>Чого ви навчились на уроці?</a:t>
            </a:r>
          </a:p>
        </p:txBody>
      </p:sp>
    </p:spTree>
    <p:extLst>
      <p:ext uri="{BB962C8B-B14F-4D97-AF65-F5344CB8AC3E}">
        <p14:creationId xmlns:p14="http://schemas.microsoft.com/office/powerpoint/2010/main" val="140296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5" grpId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2222" y="1882220"/>
            <a:ext cx="2244145" cy="326133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804519" y="477638"/>
            <a:ext cx="8732066" cy="82057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96250" y="1298217"/>
            <a:ext cx="733444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Цеглинку лего підійміть, зустріч нашу оцініть.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28" y="2169132"/>
            <a:ext cx="1783461" cy="28843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901" y="2088583"/>
            <a:ext cx="2076450" cy="30454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0924" y="2201235"/>
            <a:ext cx="1968678" cy="2971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1204" y="2006103"/>
            <a:ext cx="2347570" cy="3100300"/>
          </a:xfrm>
          <a:prstGeom prst="rect">
            <a:avLst/>
          </a:prstGeom>
        </p:spPr>
      </p:pic>
      <p:pic>
        <p:nvPicPr>
          <p:cNvPr id="29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4768430" y="5044995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177086" y="5044994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7173354" y="5019588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9409258" y="5053495"/>
            <a:ext cx="2477942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403997" y="5106403"/>
            <a:ext cx="2469564" cy="19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6502244" y="2874775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406632" y="2788957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8995923" y="3000279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10958772" y="2429842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765480" y="2429862"/>
            <a:ext cx="708502" cy="5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9398840" y="5851950"/>
            <a:ext cx="2400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складно!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177086" y="5741164"/>
            <a:ext cx="208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64664" y="5623083"/>
            <a:ext cx="1696172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2400879" y="5712799"/>
            <a:ext cx="2194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дуже втомився!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7236710" y="5660878"/>
            <a:ext cx="208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4"/>
            <a:ext cx="8732066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0053" y="1259175"/>
            <a:ext cx="831113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геометричну фігуру, настрій якої тобі сподобався.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її колір і форму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D:\Картинки до тестів\Емоції Геметричні\Прямокут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6" y="2306802"/>
            <a:ext cx="3127289" cy="227545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Картинки до тестів\Емоції Геметричні\Ромб з ніжкам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99" y="3787260"/>
            <a:ext cx="2960287" cy="2286967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Картинки до тестів\Емоції Геметричні\Кру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19" y="2215185"/>
            <a:ext cx="3293062" cy="236707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до тестів\Емоції Геметричні\Трикутни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105" y="3796403"/>
            <a:ext cx="2682299" cy="22778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2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146047" y="542208"/>
            <a:ext cx="8732066" cy="67409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Завдання </a:t>
            </a:r>
            <a:r>
              <a:rPr lang="uk-UA" sz="4000" b="1" dirty="0">
                <a:solidFill>
                  <a:schemeClr val="bg1"/>
                </a:solidFill>
              </a:rPr>
              <a:t>для кмітливих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D20CBE4-F64F-71FF-B80B-2893C1A34BC1}"/>
              </a:ext>
            </a:extLst>
          </p:cNvPr>
          <p:cNvSpPr/>
          <p:nvPr/>
        </p:nvSpPr>
        <p:spPr>
          <a:xfrm>
            <a:off x="4713513" y="1216300"/>
            <a:ext cx="6164599" cy="5577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Назви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відповідну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частину</a:t>
            </a:r>
            <a:r>
              <a:rPr lang="ru-RU" sz="2000" b="1" dirty="0">
                <a:solidFill>
                  <a:srgbClr val="7030A0"/>
                </a:solidFill>
              </a:rPr>
              <a:t> колеса у </a:t>
            </a:r>
            <a:r>
              <a:rPr lang="ru-RU" sz="2000" b="1" dirty="0" err="1">
                <a:solidFill>
                  <a:srgbClr val="7030A0"/>
                </a:solidFill>
              </a:rPr>
              <a:t>вказаний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колір</a:t>
            </a:r>
            <a:r>
              <a:rPr lang="ru-RU" sz="2000" b="1" dirty="0">
                <a:solidFill>
                  <a:srgbClr val="7030A0"/>
                </a:solidFill>
              </a:rPr>
              <a:t>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689600" y="3437038"/>
            <a:ext cx="3528291" cy="2955637"/>
          </a:xfrm>
          <a:prstGeom prst="triangle">
            <a:avLst/>
          </a:pr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5689600" y="2410690"/>
            <a:ext cx="3556000" cy="3066473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7172036" y="3643744"/>
            <a:ext cx="623455" cy="604983"/>
          </a:xfrm>
          <a:prstGeom prst="ellips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0" name="Прямая соединительная линия 9"/>
          <p:cNvCxnSpPr>
            <a:stCxn id="8" idx="0"/>
            <a:endCxn id="7" idx="0"/>
          </p:cNvCxnSpPr>
          <p:nvPr/>
        </p:nvCxnSpPr>
        <p:spPr>
          <a:xfrm flipH="1" flipV="1">
            <a:off x="7467600" y="2410690"/>
            <a:ext cx="16164" cy="12330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8" idx="7"/>
            <a:endCxn id="7" idx="7"/>
          </p:cNvCxnSpPr>
          <p:nvPr/>
        </p:nvCxnSpPr>
        <p:spPr>
          <a:xfrm flipV="1">
            <a:off x="7704188" y="2859765"/>
            <a:ext cx="1020648" cy="8725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7" idx="6"/>
          </p:cNvCxnSpPr>
          <p:nvPr/>
        </p:nvCxnSpPr>
        <p:spPr>
          <a:xfrm flipV="1">
            <a:off x="7812185" y="3943927"/>
            <a:ext cx="1433415" cy="17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8" idx="5"/>
            <a:endCxn id="7" idx="5"/>
          </p:cNvCxnSpPr>
          <p:nvPr/>
        </p:nvCxnSpPr>
        <p:spPr>
          <a:xfrm>
            <a:off x="7704188" y="4160129"/>
            <a:ext cx="1020648" cy="8679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7" idx="4"/>
          </p:cNvCxnSpPr>
          <p:nvPr/>
        </p:nvCxnSpPr>
        <p:spPr>
          <a:xfrm flipH="1">
            <a:off x="7467600" y="4272503"/>
            <a:ext cx="16164" cy="12046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8" idx="3"/>
            <a:endCxn id="7" idx="3"/>
          </p:cNvCxnSpPr>
          <p:nvPr/>
        </p:nvCxnSpPr>
        <p:spPr>
          <a:xfrm flipH="1">
            <a:off x="6210364" y="4160129"/>
            <a:ext cx="1052975" cy="8679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5898760" y="3157564"/>
            <a:ext cx="1283948" cy="625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17753143">
            <a:off x="7142538" y="2745961"/>
            <a:ext cx="15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Понеділок </a:t>
            </a:r>
          </a:p>
        </p:txBody>
      </p:sp>
      <p:sp>
        <p:nvSpPr>
          <p:cNvPr id="51" name="TextBox 50"/>
          <p:cNvSpPr txBox="1"/>
          <p:nvPr/>
        </p:nvSpPr>
        <p:spPr>
          <a:xfrm rot="19838678">
            <a:off x="7855526" y="3196968"/>
            <a:ext cx="15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Вівторок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32601" y="4021267"/>
            <a:ext cx="15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Середа</a:t>
            </a:r>
          </a:p>
        </p:txBody>
      </p:sp>
      <p:sp>
        <p:nvSpPr>
          <p:cNvPr id="54" name="TextBox 53"/>
          <p:cNvSpPr txBox="1"/>
          <p:nvPr/>
        </p:nvSpPr>
        <p:spPr>
          <a:xfrm rot="15500347">
            <a:off x="6967066" y="4294466"/>
            <a:ext cx="15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Четвер</a:t>
            </a:r>
          </a:p>
        </p:txBody>
      </p:sp>
      <p:sp>
        <p:nvSpPr>
          <p:cNvPr id="61" name="TextBox 60"/>
          <p:cNvSpPr txBox="1"/>
          <p:nvPr/>
        </p:nvSpPr>
        <p:spPr>
          <a:xfrm rot="17732143">
            <a:off x="6360411" y="4399230"/>
            <a:ext cx="15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</a:t>
            </a:r>
            <a:r>
              <a:rPr lang="en-US" dirty="0"/>
              <a:t>’</a:t>
            </a:r>
            <a:r>
              <a:rPr lang="uk-UA" dirty="0" err="1"/>
              <a:t>ятниця</a:t>
            </a:r>
            <a:endParaRPr lang="uk-UA" dirty="0"/>
          </a:p>
        </p:txBody>
      </p:sp>
      <p:sp>
        <p:nvSpPr>
          <p:cNvPr id="64" name="TextBox 63"/>
          <p:cNvSpPr txBox="1"/>
          <p:nvPr/>
        </p:nvSpPr>
        <p:spPr>
          <a:xfrm rot="21305506">
            <a:off x="5909965" y="3856689"/>
            <a:ext cx="15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Субота</a:t>
            </a:r>
          </a:p>
        </p:txBody>
      </p:sp>
      <p:sp>
        <p:nvSpPr>
          <p:cNvPr id="65" name="TextBox 64"/>
          <p:cNvSpPr txBox="1"/>
          <p:nvPr/>
        </p:nvSpPr>
        <p:spPr>
          <a:xfrm rot="3012916">
            <a:off x="6366292" y="3240533"/>
            <a:ext cx="15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Неділя</a:t>
            </a:r>
          </a:p>
        </p:txBody>
      </p:sp>
      <p:pic>
        <p:nvPicPr>
          <p:cNvPr id="5122" name="Picture 2" descr="https://o.remove.bg/downloads/eb16c1e8-ae92-4ac0-a850-7f8f7aedd96f/image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0"/>
          <a:stretch/>
        </p:blipFill>
        <p:spPr bwMode="auto">
          <a:xfrm>
            <a:off x="4025514" y="1714625"/>
            <a:ext cx="6314387" cy="108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Прямоугольник 4098"/>
          <p:cNvSpPr/>
          <p:nvPr/>
        </p:nvSpPr>
        <p:spPr>
          <a:xfrm>
            <a:off x="4104023" y="2455895"/>
            <a:ext cx="1507068" cy="746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" name="Прямоугольник 71"/>
          <p:cNvSpPr/>
          <p:nvPr/>
        </p:nvSpPr>
        <p:spPr>
          <a:xfrm>
            <a:off x="5398966" y="2524906"/>
            <a:ext cx="502759" cy="276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Прямоугольник 72"/>
          <p:cNvSpPr/>
          <p:nvPr/>
        </p:nvSpPr>
        <p:spPr>
          <a:xfrm>
            <a:off x="5642802" y="2544266"/>
            <a:ext cx="502759" cy="276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Прямоугольник 73"/>
          <p:cNvSpPr/>
          <p:nvPr/>
        </p:nvSpPr>
        <p:spPr>
          <a:xfrm>
            <a:off x="5734543" y="2522096"/>
            <a:ext cx="502759" cy="276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Picture 8" descr="https://o.remove.bg/downloads/dd289e4e-8bf8-478b-94f2-bcc022e395fb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59" y="2544266"/>
            <a:ext cx="3876049" cy="387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https://o.remove.bg/downloads/d3a2b7a1-45b3-4a90-857e-8dbf8321ddc5/image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22813" y="3103843"/>
            <a:ext cx="2325438" cy="32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01" name="Таблица 4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062922"/>
              </p:ext>
            </p:extLst>
          </p:nvPr>
        </p:nvGraphicFramePr>
        <p:xfrm>
          <a:off x="235090" y="1662417"/>
          <a:ext cx="2774632" cy="367980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87316">
                  <a:extLst>
                    <a:ext uri="{9D8B030D-6E8A-4147-A177-3AD203B41FA5}">
                      <a16:colId xmlns="" xmlns:a16="http://schemas.microsoft.com/office/drawing/2014/main" val="165105417"/>
                    </a:ext>
                  </a:extLst>
                </a:gridCol>
                <a:gridCol w="1387316">
                  <a:extLst>
                    <a:ext uri="{9D8B030D-6E8A-4147-A177-3AD203B41FA5}">
                      <a16:colId xmlns="" xmlns:a16="http://schemas.microsoft.com/office/drawing/2014/main" val="3400776454"/>
                    </a:ext>
                  </a:extLst>
                </a:gridCol>
              </a:tblGrid>
              <a:tr h="1226602">
                <a:tc>
                  <a:txBody>
                    <a:bodyPr/>
                    <a:lstStyle/>
                    <a:p>
                      <a:pPr algn="ctr"/>
                      <a:endParaRPr lang="uk-UA" b="1" dirty="0"/>
                    </a:p>
                    <a:p>
                      <a:pPr algn="ctr"/>
                      <a:r>
                        <a:rPr lang="uk-UA" b="1" dirty="0"/>
                        <a:t>Вчора </a:t>
                      </a:r>
                      <a:endParaRPr lang="uk-UA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47316141"/>
                  </a:ext>
                </a:extLst>
              </a:tr>
              <a:tr h="1226602">
                <a:tc>
                  <a:txBody>
                    <a:bodyPr/>
                    <a:lstStyle/>
                    <a:p>
                      <a:pPr algn="ctr"/>
                      <a:endParaRPr lang="uk-UA" b="1" dirty="0"/>
                    </a:p>
                    <a:p>
                      <a:pPr algn="ctr"/>
                      <a:r>
                        <a:rPr lang="uk-UA" b="1" dirty="0"/>
                        <a:t>Сьогодні</a:t>
                      </a:r>
                      <a:endParaRPr lang="uk-UA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7575980"/>
                  </a:ext>
                </a:extLst>
              </a:tr>
              <a:tr h="1226602">
                <a:tc>
                  <a:txBody>
                    <a:bodyPr/>
                    <a:lstStyle/>
                    <a:p>
                      <a:pPr algn="ctr"/>
                      <a:endParaRPr lang="uk-UA" b="1" dirty="0"/>
                    </a:p>
                    <a:p>
                      <a:pPr algn="ctr"/>
                      <a:r>
                        <a:rPr lang="uk-UA" b="1" dirty="0"/>
                        <a:t>Завтра </a:t>
                      </a:r>
                      <a:endParaRPr lang="uk-UA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97952803"/>
                  </a:ext>
                </a:extLst>
              </a:tr>
            </a:tbl>
          </a:graphicData>
        </a:graphic>
      </p:graphicFrame>
      <p:sp>
        <p:nvSpPr>
          <p:cNvPr id="79" name="Облако 78"/>
          <p:cNvSpPr/>
          <p:nvPr/>
        </p:nvSpPr>
        <p:spPr>
          <a:xfrm>
            <a:off x="1889298" y="1912639"/>
            <a:ext cx="826458" cy="587441"/>
          </a:xfrm>
          <a:prstGeom prst="cloud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0" name="Облако 79"/>
          <p:cNvSpPr/>
          <p:nvPr/>
        </p:nvSpPr>
        <p:spPr>
          <a:xfrm>
            <a:off x="1918629" y="3121160"/>
            <a:ext cx="747212" cy="638137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1" name="Облако 80"/>
          <p:cNvSpPr/>
          <p:nvPr/>
        </p:nvSpPr>
        <p:spPr>
          <a:xfrm>
            <a:off x="1874226" y="4401975"/>
            <a:ext cx="784034" cy="626113"/>
          </a:xfrm>
          <a:prstGeom prst="cloud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112" y="3352250"/>
            <a:ext cx="2408372" cy="312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98" y="3495182"/>
            <a:ext cx="2408372" cy="312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736" y="1198017"/>
            <a:ext cx="2408372" cy="312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14" y="1245810"/>
            <a:ext cx="2408372" cy="312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83" y="1278437"/>
            <a:ext cx="2408372" cy="312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9" name="TextBox 38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458685" y="469887"/>
            <a:ext cx="8794759" cy="8085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Гра </a:t>
            </a:r>
            <a:r>
              <a:rPr lang="uk-UA" sz="3600" b="1" dirty="0">
                <a:solidFill>
                  <a:schemeClr val="bg1"/>
                </a:solidFill>
              </a:rPr>
              <a:t>«Увімкни світло»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52296" y="1711427"/>
            <a:ext cx="1690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+ 1 =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33895" y="3812503"/>
            <a:ext cx="183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+ 1 =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6966" y="1706295"/>
            <a:ext cx="1850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10–1 </a:t>
            </a: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16067" y="3956240"/>
            <a:ext cx="194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=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43030" y="1733400"/>
            <a:ext cx="194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 =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" y="1278437"/>
            <a:ext cx="2337490" cy="31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1862845" y="1456402"/>
            <a:ext cx="112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14" y="1258818"/>
            <a:ext cx="2337490" cy="31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736" y="1198017"/>
            <a:ext cx="2337490" cy="31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746" y="3352250"/>
            <a:ext cx="2337490" cy="31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60" y="3508190"/>
            <a:ext cx="2337490" cy="31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5814679" y="1387777"/>
            <a:ext cx="112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20327" y="1513324"/>
            <a:ext cx="676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08842" y="3776853"/>
            <a:ext cx="891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45768" y="3657365"/>
            <a:ext cx="112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8940" y="4725681"/>
            <a:ext cx="2967810" cy="15009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Як отримати наступне число? </a:t>
            </a: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Як отримати попереднє число?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9" grpId="0"/>
      <p:bldP spid="54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TextBox 50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1835331" y="1205860"/>
            <a:ext cx="407646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Нулик – це число найменше,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Деколи й саме живе.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 пристане до сусіда –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Має значення нове.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От стояла одиниця,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DF24A5B-FC66-1673-2E37-627FCA3CB039}"/>
              </a:ext>
            </a:extLst>
          </p:cNvPr>
          <p:cNvSpPr txBox="1"/>
          <p:nvPr/>
        </p:nvSpPr>
        <p:spPr>
          <a:xfrm>
            <a:off x="6029617" y="1205860"/>
            <a:ext cx="4502491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Біля неї нулик став,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І вже може він гордиться,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Буть найменшим перестав.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Так «один» з «нулем»-сусідом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Число «десять» разом склав.</a:t>
            </a:r>
          </a:p>
        </p:txBody>
      </p:sp>
      <p:pic>
        <p:nvPicPr>
          <p:cNvPr id="57" name="Picture 2" descr="ᐈ Картинки цифры векторные, вектор цифры | скачать на Depositphotos®">
            <a:extLst>
              <a:ext uri="{FF2B5EF4-FFF2-40B4-BE49-F238E27FC236}">
                <a16:creationId xmlns:a16="http://schemas.microsoft.com/office/drawing/2014/main" xmlns="" id="{D71239A2-4DEB-65B9-6E57-2CE91F86D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0" t="74395" r="19876"/>
          <a:stretch/>
        </p:blipFill>
        <p:spPr bwMode="auto">
          <a:xfrm>
            <a:off x="5669043" y="4486544"/>
            <a:ext cx="1775381" cy="2003731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ᐈ Картинки цифры векторные, вектор цифры | скачать на Depositphotos®">
            <a:extLst>
              <a:ext uri="{FF2B5EF4-FFF2-40B4-BE49-F238E27FC236}">
                <a16:creationId xmlns:a16="http://schemas.microsoft.com/office/drawing/2014/main" xmlns="" id="{32D653AC-2A54-EE5C-3540-44F3A2A8D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1816" r="70276" b="73522"/>
          <a:stretch/>
        </p:blipFill>
        <p:spPr bwMode="auto">
          <a:xfrm>
            <a:off x="4183697" y="4486544"/>
            <a:ext cx="1477953" cy="198955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35331" y="466537"/>
            <a:ext cx="8732066" cy="6848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8578" y="3209393"/>
            <a:ext cx="546207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Сьогодні на уроці ми будемо повторювати вивчений матеріал</a:t>
            </a:r>
            <a:r>
              <a:rPr lang="uk-U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Складати рівності на додавання.</a:t>
            </a:r>
          </a:p>
        </p:txBody>
      </p:sp>
      <p:pic>
        <p:nvPicPr>
          <p:cNvPr id="12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8984652" y="2902302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6" y="269844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смайлик, веселый смайлик, улыбка - download free render Smilies on Artage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41" y="1107175"/>
            <a:ext cx="3150254" cy="416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2" name="TextBox 1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5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37" y="3188841"/>
            <a:ext cx="2872806" cy="287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✋ Эмодзи Поднятая рука на Facebook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92475" y="3188841"/>
            <a:ext cx="2872806" cy="287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Облако 27"/>
          <p:cNvSpPr/>
          <p:nvPr/>
        </p:nvSpPr>
        <p:spPr>
          <a:xfrm>
            <a:off x="1201564" y="1416838"/>
            <a:ext cx="3983386" cy="1772003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Скільки</a:t>
            </a:r>
            <a:r>
              <a:rPr lang="ru-RU" sz="2400" b="1" dirty="0">
                <a:solidFill>
                  <a:srgbClr val="7030A0"/>
                </a:solidFill>
              </a:rPr>
              <a:t> треба рук, </a:t>
            </a:r>
            <a:r>
              <a:rPr lang="ru-RU" sz="2400" b="1" dirty="0" err="1">
                <a:solidFill>
                  <a:srgbClr val="7030A0"/>
                </a:solidFill>
              </a:rPr>
              <a:t>щоб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налічити</a:t>
            </a:r>
            <a:r>
              <a:rPr lang="ru-RU" sz="2400" b="1" dirty="0">
                <a:solidFill>
                  <a:srgbClr val="7030A0"/>
                </a:solidFill>
              </a:rPr>
              <a:t> десять </a:t>
            </a:r>
            <a:r>
              <a:rPr lang="ru-RU" sz="2400" b="1" dirty="0" err="1">
                <a:solidFill>
                  <a:srgbClr val="7030A0"/>
                </a:solidFill>
              </a:rPr>
              <a:t>пальців</a:t>
            </a:r>
            <a:r>
              <a:rPr lang="ru-RU" sz="24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30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4" y="2932102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116195" y="441144"/>
            <a:ext cx="8732066" cy="84337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Добери числа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7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116195" y="441144"/>
            <a:ext cx="8732066" cy="84337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Добери числа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92829" y="2122713"/>
            <a:ext cx="5203371" cy="3069773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036235" y="1775037"/>
            <a:ext cx="1572570" cy="137101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03709" y="3936044"/>
            <a:ext cx="964504" cy="118024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204659" y="3936043"/>
            <a:ext cx="876998" cy="114411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9228601" y="3126549"/>
            <a:ext cx="382190" cy="65006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0060463" y="3117264"/>
            <a:ext cx="478911" cy="6593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971545" y="3972167"/>
            <a:ext cx="659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04868" y="3936044"/>
            <a:ext cx="689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492829" y="3646887"/>
            <a:ext cx="5203371" cy="0"/>
          </a:xfrm>
          <a:prstGeom prst="line">
            <a:avLst/>
          </a:prstGeom>
          <a:ln w="571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чупа чупс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48" y="2217316"/>
            <a:ext cx="643973" cy="142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Карамель Chupa Chups «Tоки-О!» 12 г в ассортименте: купить по цене 11.9 руб  с доставкой на дом из магазина Корабли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529" y="3888116"/>
            <a:ext cx="1413919" cy="11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Карамель Chupa Chups «Tоки-О!» 12 г в ассортименте: купить по цене 11.9 руб  с доставкой на дом из магазина Корабли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48" y="3897239"/>
            <a:ext cx="1433159" cy="112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Карамель Chupa Chups «Tоки-О!» 12 г в ассортименте: купить по цене 11.9 руб  с доставкой на дом из магазина Корабли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607" y="3897240"/>
            <a:ext cx="1433159" cy="112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4" y="2932102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2470979" y="2086755"/>
            <a:ext cx="5373483" cy="3698577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403230" y="3456816"/>
            <a:ext cx="5373483" cy="0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Главная - ТелефонПлюс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8851" r="54951" b="14406"/>
          <a:stretch/>
        </p:blipFill>
        <p:spPr bwMode="auto">
          <a:xfrm>
            <a:off x="3206515" y="2284284"/>
            <a:ext cx="912881" cy="1010113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Главная - ТелефонПлюс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851" r="9190" b="14406"/>
          <a:stretch/>
        </p:blipFill>
        <p:spPr bwMode="auto">
          <a:xfrm>
            <a:off x="4715065" y="2278334"/>
            <a:ext cx="929010" cy="1010113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Главная - ТелефонПлюс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8851" r="54951" b="14406"/>
          <a:stretch/>
        </p:blipFill>
        <p:spPr bwMode="auto">
          <a:xfrm>
            <a:off x="6287214" y="2341761"/>
            <a:ext cx="912881" cy="1010113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Главная - ТелефонПлюс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8851" r="54951" b="14406"/>
          <a:stretch/>
        </p:blipFill>
        <p:spPr bwMode="auto">
          <a:xfrm>
            <a:off x="2492829" y="3646887"/>
            <a:ext cx="912881" cy="1010113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Главная - ТелефонПлюс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851" r="9190" b="14406"/>
          <a:stretch/>
        </p:blipFill>
        <p:spPr bwMode="auto">
          <a:xfrm>
            <a:off x="3840754" y="3676870"/>
            <a:ext cx="929010" cy="1010113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Главная - ТелефонПлюс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8851" r="54951" b="14406"/>
          <a:stretch/>
        </p:blipFill>
        <p:spPr bwMode="auto">
          <a:xfrm>
            <a:off x="5393015" y="3662058"/>
            <a:ext cx="912881" cy="1010113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Главная - ТелефонПлюс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851" r="9190" b="14406"/>
          <a:stretch/>
        </p:blipFill>
        <p:spPr bwMode="auto">
          <a:xfrm>
            <a:off x="6866402" y="3676870"/>
            <a:ext cx="929010" cy="1010113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Главная - ТелефонПлюс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13603" r="54951" b="14406"/>
          <a:stretch/>
        </p:blipFill>
        <p:spPr bwMode="auto">
          <a:xfrm>
            <a:off x="4710642" y="4727172"/>
            <a:ext cx="912881" cy="947569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Главная - ТелефонПлюс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14656" r="9190" b="14405"/>
          <a:stretch/>
        </p:blipFill>
        <p:spPr bwMode="auto">
          <a:xfrm>
            <a:off x="6181144" y="4767514"/>
            <a:ext cx="929010" cy="933706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Главная - ТелефонПлюс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12834" r="9190" b="14406"/>
          <a:stretch/>
        </p:blipFill>
        <p:spPr bwMode="auto">
          <a:xfrm>
            <a:off x="3180047" y="4740619"/>
            <a:ext cx="929010" cy="95768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930589" y="3936044"/>
            <a:ext cx="680202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342292" y="3972166"/>
            <a:ext cx="614388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103938" y="1572050"/>
            <a:ext cx="6239436" cy="458544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" descr="No cell phone clip art - Cliparti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95" y="1967758"/>
            <a:ext cx="956348" cy="150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Phone Vector Png - Mobile Phone Clipart, Transparent Png , Transparent Png  Image - PNGite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775" y="1895310"/>
            <a:ext cx="1371284" cy="162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Analogue Mobile Phone - Mobile Phone Clipart Png - Free Transparent PNG  Download - PNGke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08" y="1897514"/>
            <a:ext cx="1297012" cy="161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Phone Clipart PNG file tag | Clipart Panda - Free Clipart Imag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41" y="1922676"/>
            <a:ext cx="1017837" cy="15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Phone Clipart PNG file tag | Clipart Panda - Free Clipart Imag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61" y="1922676"/>
            <a:ext cx="1017837" cy="15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No cell phone clip art - Cliparti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4176" y="4201021"/>
            <a:ext cx="956348" cy="150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Phone Vector Png - Mobile Phone Clipart, Transparent Png , Transparent Png  Image - PNGite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0061" y="4120258"/>
            <a:ext cx="1371284" cy="162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Analogue Mobile Phone - Mobile Phone Clipart Png - Free Transparent PNG  Download - PNGke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4177" y="4114675"/>
            <a:ext cx="1297012" cy="161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Phone Clipart PNG file tag | Clipart Panda - Free Clipart Imag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6395" y="4145118"/>
            <a:ext cx="1017837" cy="15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Phone Clipart PNG file tag | Clipart Panda - Free Clipart Imag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9619" y="4178480"/>
            <a:ext cx="1017837" cy="15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Прямая соединительная линия 58"/>
          <p:cNvCxnSpPr/>
          <p:nvPr/>
        </p:nvCxnSpPr>
        <p:spPr>
          <a:xfrm>
            <a:off x="2103938" y="3864774"/>
            <a:ext cx="6239436" cy="0"/>
          </a:xfrm>
          <a:prstGeom prst="line">
            <a:avLst/>
          </a:prstGeom>
          <a:ln w="571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930589" y="3960851"/>
            <a:ext cx="680202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268704" y="3974939"/>
            <a:ext cx="680202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27" grpId="0"/>
      <p:bldP spid="33" grpId="0" animBg="1"/>
      <p:bldP spid="46" grpId="0" animBg="1"/>
      <p:bldP spid="47" grpId="0" animBg="1"/>
      <p:bldP spid="48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91165" y="5311588"/>
            <a:ext cx="6054406" cy="10269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Скільки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предметів</a:t>
            </a:r>
            <a:r>
              <a:rPr lang="ru-RU" sz="2400" b="1" dirty="0">
                <a:solidFill>
                  <a:srgbClr val="7030A0"/>
                </a:solidFill>
              </a:rPr>
              <a:t> не </a:t>
            </a:r>
            <a:r>
              <a:rPr lang="ru-RU" sz="2400" b="1" dirty="0" err="1">
                <a:solidFill>
                  <a:srgbClr val="7030A0"/>
                </a:solidFill>
              </a:rPr>
              <a:t>вистачає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</a:p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щоб</a:t>
            </a:r>
            <a:r>
              <a:rPr lang="ru-RU" sz="2400" b="1" dirty="0">
                <a:solidFill>
                  <a:srgbClr val="7030A0"/>
                </a:solidFill>
              </a:rPr>
              <a:t> у </a:t>
            </a:r>
            <a:r>
              <a:rPr lang="ru-RU" sz="2400" b="1" dirty="0" err="1">
                <a:solidFill>
                  <a:srgbClr val="7030A0"/>
                </a:solidFill>
              </a:rPr>
              <a:t>кожній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колекції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їх</a:t>
            </a:r>
            <a:r>
              <a:rPr lang="ru-RU" sz="2400" b="1" dirty="0">
                <a:solidFill>
                  <a:srgbClr val="7030A0"/>
                </a:solidFill>
              </a:rPr>
              <a:t> стало по 10?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4435" y="1586753"/>
            <a:ext cx="5432612" cy="345589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5988" y="1586753"/>
            <a:ext cx="5432612" cy="345589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96" y="1960774"/>
            <a:ext cx="795205" cy="81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Юла 1341 &quot;Малая&quot; купить в Санкт-Петербурге | интернет-магазин Снупи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07" y="1736161"/>
            <a:ext cx="1172617" cy="11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Стеллар Юла 01309 в. п | игрушки по оптовой цене в Ярославл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97" y="2990007"/>
            <a:ext cx="1108449" cy="11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075" y="1960774"/>
            <a:ext cx="814242" cy="83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Юла 1341 &quot;Малая&quot; купить в Санкт-Петербурге | интернет-магазин Снупи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14" y="1928691"/>
            <a:ext cx="1172617" cy="11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Стеллар Юла 01309 в. п | игрушки по оптовой цене в Ярославл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93" y="2994078"/>
            <a:ext cx="1108449" cy="11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Стеллар Юла 01309 в. п | игрушки по оптовой цене в Ярославл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75" y="3906055"/>
            <a:ext cx="1108449" cy="11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51" y="4031412"/>
            <a:ext cx="773883" cy="79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96" y="3995371"/>
            <a:ext cx="844277" cy="86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38" y="3051154"/>
            <a:ext cx="773883" cy="79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000">
                        <a14:foregroundMark x1="35800" y1="35070" x2="35800" y2="35070"/>
                        <a14:foregroundMark x1="50600" y1="51102" x2="50600" y2="51102"/>
                        <a14:foregroundMark x1="41800" y1="44489" x2="41800" y2="44489"/>
                        <a14:foregroundMark x1="41800" y1="41683" x2="41800" y2="41683"/>
                        <a14:foregroundMark x1="56200" y1="63928" x2="56200" y2="63928"/>
                        <a14:foregroundMark x1="60400" y1="71343" x2="60400" y2="71343"/>
                        <a14:foregroundMark x1="95800" y1="47295" x2="95800" y2="47295"/>
                        <a14:foregroundMark x1="88000" y1="37074" x2="88000" y2="37074"/>
                        <a14:foregroundMark x1="85400" y1="33467" x2="85400" y2="33467"/>
                        <a14:foregroundMark x1="74000" y1="22244" x2="74000" y2="22244"/>
                        <a14:foregroundMark x1="69000" y1="14028" x2="69000" y2="14028"/>
                        <a14:foregroundMark x1="64600" y1="10220" x2="64600" y2="10220"/>
                        <a14:foregroundMark x1="79800" y1="25050" x2="79800" y2="25050"/>
                        <a14:foregroundMark x1="91200" y1="58116" x2="91200" y2="58116"/>
                        <a14:foregroundMark x1="88400" y1="44890" x2="88400" y2="44890"/>
                        <a14:foregroundMark x1="88400" y1="42886" x2="88400" y2="42886"/>
                        <a14:foregroundMark x1="68600" y1="19439" x2="68600" y2="19439"/>
                        <a14:foregroundMark x1="56200" y1="8216" x2="56200" y2="8216"/>
                        <a14:foregroundMark x1="34000" y1="41683" x2="34000" y2="41683"/>
                        <a14:foregroundMark x1="33200" y1="29259" x2="33200" y2="29259"/>
                        <a14:foregroundMark x1="33200" y1="26052" x2="33200" y2="26052"/>
                        <a14:foregroundMark x1="45600" y1="54309" x2="45600" y2="54309"/>
                        <a14:foregroundMark x1="53000" y1="68737" x2="53000" y2="68737"/>
                        <a14:foregroundMark x1="54600" y1="73747" x2="54600" y2="73747"/>
                        <a14:foregroundMark x1="64000" y1="77956" x2="64000" y2="77956"/>
                        <a14:foregroundMark x1="55400" y1="56513" x2="55400" y2="56513"/>
                        <a14:foregroundMark x1="39400" y1="46894" x2="39400" y2="46894"/>
                        <a14:foregroundMark x1="40600" y1="30461" x2="40600" y2="30461"/>
                        <a14:foregroundMark x1="30000" y1="30461" x2="30000" y2="30461"/>
                        <a14:foregroundMark x1="44000" y1="56914" x2="44000" y2="56914"/>
                        <a14:foregroundMark x1="60800" y1="82766" x2="60800" y2="82766"/>
                        <a14:foregroundMark x1="49800" y1="60521" x2="49800" y2="60521"/>
                        <a14:foregroundMark x1="46400" y1="46493" x2="46400" y2="46493"/>
                        <a14:foregroundMark x1="28000" y1="34669" x2="28000" y2="34669"/>
                        <a14:foregroundMark x1="30800" y1="25050" x2="30800" y2="25050"/>
                        <a14:foregroundMark x1="43200" y1="33868" x2="43200" y2="33868"/>
                        <a14:foregroundMark x1="46400" y1="40882" x2="46400" y2="40882"/>
                        <a14:foregroundMark x1="55000" y1="80762" x2="55000" y2="80762"/>
                        <a14:foregroundMark x1="69000" y1="79559" x2="70200" y2="79559"/>
                        <a14:foregroundMark x1="66200" y1="69138" x2="66200" y2="69138"/>
                        <a14:foregroundMark x1="60400" y1="59319" x2="60400" y2="59319"/>
                        <a14:foregroundMark x1="52600" y1="44489" x2="52600" y2="44489"/>
                        <a14:foregroundMark x1="41800" y1="51503" x2="41800" y2="51503"/>
                        <a14:foregroundMark x1="28000" y1="41283" x2="28000" y2="41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07" y="2868671"/>
            <a:ext cx="883821" cy="88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enagold - Клипарт - Мяч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042" y="2969517"/>
            <a:ext cx="893345" cy="87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015" y="1754471"/>
            <a:ext cx="1057409" cy="105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000">
                        <a14:foregroundMark x1="35800" y1="35070" x2="35800" y2="35070"/>
                        <a14:foregroundMark x1="50600" y1="51102" x2="50600" y2="51102"/>
                        <a14:foregroundMark x1="41800" y1="44489" x2="41800" y2="44489"/>
                        <a14:foregroundMark x1="41800" y1="41683" x2="41800" y2="41683"/>
                        <a14:foregroundMark x1="56200" y1="63928" x2="56200" y2="63928"/>
                        <a14:foregroundMark x1="60400" y1="71343" x2="60400" y2="71343"/>
                        <a14:foregroundMark x1="95800" y1="47295" x2="95800" y2="47295"/>
                        <a14:foregroundMark x1="88000" y1="37074" x2="88000" y2="37074"/>
                        <a14:foregroundMark x1="85400" y1="33467" x2="85400" y2="33467"/>
                        <a14:foregroundMark x1="74000" y1="22244" x2="74000" y2="22244"/>
                        <a14:foregroundMark x1="69000" y1="14028" x2="69000" y2="14028"/>
                        <a14:foregroundMark x1="64600" y1="10220" x2="64600" y2="10220"/>
                        <a14:foregroundMark x1="79800" y1="25050" x2="79800" y2="25050"/>
                        <a14:foregroundMark x1="91200" y1="58116" x2="91200" y2="58116"/>
                        <a14:foregroundMark x1="88400" y1="44890" x2="88400" y2="44890"/>
                        <a14:foregroundMark x1="88400" y1="42886" x2="88400" y2="42886"/>
                        <a14:foregroundMark x1="68600" y1="19439" x2="68600" y2="19439"/>
                        <a14:foregroundMark x1="56200" y1="8216" x2="56200" y2="8216"/>
                        <a14:foregroundMark x1="34000" y1="41683" x2="34000" y2="41683"/>
                        <a14:foregroundMark x1="33200" y1="29259" x2="33200" y2="29259"/>
                        <a14:foregroundMark x1="33200" y1="26052" x2="33200" y2="26052"/>
                        <a14:foregroundMark x1="45600" y1="54309" x2="45600" y2="54309"/>
                        <a14:foregroundMark x1="53000" y1="68737" x2="53000" y2="68737"/>
                        <a14:foregroundMark x1="54600" y1="73747" x2="54600" y2="73747"/>
                        <a14:foregroundMark x1="64000" y1="77956" x2="64000" y2="77956"/>
                        <a14:foregroundMark x1="55400" y1="56513" x2="55400" y2="56513"/>
                        <a14:foregroundMark x1="39400" y1="46894" x2="39400" y2="46894"/>
                        <a14:foregroundMark x1="40600" y1="30461" x2="40600" y2="30461"/>
                        <a14:foregroundMark x1="30000" y1="30461" x2="30000" y2="30461"/>
                        <a14:foregroundMark x1="44000" y1="56914" x2="44000" y2="56914"/>
                        <a14:foregroundMark x1="60800" y1="82766" x2="60800" y2="82766"/>
                        <a14:foregroundMark x1="49800" y1="60521" x2="49800" y2="60521"/>
                        <a14:foregroundMark x1="46400" y1="46493" x2="46400" y2="46493"/>
                        <a14:foregroundMark x1="28000" y1="34669" x2="28000" y2="34669"/>
                        <a14:foregroundMark x1="30800" y1="25050" x2="30800" y2="25050"/>
                        <a14:foregroundMark x1="43200" y1="33868" x2="43200" y2="33868"/>
                        <a14:foregroundMark x1="46400" y1="40882" x2="46400" y2="40882"/>
                        <a14:foregroundMark x1="55000" y1="80762" x2="55000" y2="80762"/>
                        <a14:foregroundMark x1="69000" y1="79559" x2="70200" y2="79559"/>
                        <a14:foregroundMark x1="66200" y1="69138" x2="66200" y2="69138"/>
                        <a14:foregroundMark x1="60400" y1="59319" x2="60400" y2="59319"/>
                        <a14:foregroundMark x1="52600" y1="44489" x2="52600" y2="44489"/>
                        <a14:foregroundMark x1="41800" y1="51503" x2="41800" y2="51503"/>
                        <a14:foregroundMark x1="28000" y1="41283" x2="28000" y2="41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815" y="2894041"/>
            <a:ext cx="883821" cy="88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Lenagold - Клипарт - Мяч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95" y="2877631"/>
            <a:ext cx="893345" cy="87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495" y="1754471"/>
            <a:ext cx="1057409" cy="105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000">
                        <a14:foregroundMark x1="35800" y1="35070" x2="35800" y2="35070"/>
                        <a14:foregroundMark x1="50600" y1="51102" x2="50600" y2="51102"/>
                        <a14:foregroundMark x1="41800" y1="44489" x2="41800" y2="44489"/>
                        <a14:foregroundMark x1="41800" y1="41683" x2="41800" y2="41683"/>
                        <a14:foregroundMark x1="56200" y1="63928" x2="56200" y2="63928"/>
                        <a14:foregroundMark x1="60400" y1="71343" x2="60400" y2="71343"/>
                        <a14:foregroundMark x1="95800" y1="47295" x2="95800" y2="47295"/>
                        <a14:foregroundMark x1="88000" y1="37074" x2="88000" y2="37074"/>
                        <a14:foregroundMark x1="85400" y1="33467" x2="85400" y2="33467"/>
                        <a14:foregroundMark x1="74000" y1="22244" x2="74000" y2="22244"/>
                        <a14:foregroundMark x1="69000" y1="14028" x2="69000" y2="14028"/>
                        <a14:foregroundMark x1="64600" y1="10220" x2="64600" y2="10220"/>
                        <a14:foregroundMark x1="79800" y1="25050" x2="79800" y2="25050"/>
                        <a14:foregroundMark x1="91200" y1="58116" x2="91200" y2="58116"/>
                        <a14:foregroundMark x1="88400" y1="44890" x2="88400" y2="44890"/>
                        <a14:foregroundMark x1="88400" y1="42886" x2="88400" y2="42886"/>
                        <a14:foregroundMark x1="68600" y1="19439" x2="68600" y2="19439"/>
                        <a14:foregroundMark x1="56200" y1="8216" x2="56200" y2="8216"/>
                        <a14:foregroundMark x1="34000" y1="41683" x2="34000" y2="41683"/>
                        <a14:foregroundMark x1="33200" y1="29259" x2="33200" y2="29259"/>
                        <a14:foregroundMark x1="33200" y1="26052" x2="33200" y2="26052"/>
                        <a14:foregroundMark x1="45600" y1="54309" x2="45600" y2="54309"/>
                        <a14:foregroundMark x1="53000" y1="68737" x2="53000" y2="68737"/>
                        <a14:foregroundMark x1="54600" y1="73747" x2="54600" y2="73747"/>
                        <a14:foregroundMark x1="64000" y1="77956" x2="64000" y2="77956"/>
                        <a14:foregroundMark x1="55400" y1="56513" x2="55400" y2="56513"/>
                        <a14:foregroundMark x1="39400" y1="46894" x2="39400" y2="46894"/>
                        <a14:foregroundMark x1="40600" y1="30461" x2="40600" y2="30461"/>
                        <a14:foregroundMark x1="30000" y1="30461" x2="30000" y2="30461"/>
                        <a14:foregroundMark x1="44000" y1="56914" x2="44000" y2="56914"/>
                        <a14:foregroundMark x1="60800" y1="82766" x2="60800" y2="82766"/>
                        <a14:foregroundMark x1="49800" y1="60521" x2="49800" y2="60521"/>
                        <a14:foregroundMark x1="46400" y1="46493" x2="46400" y2="46493"/>
                        <a14:foregroundMark x1="28000" y1="34669" x2="28000" y2="34669"/>
                        <a14:foregroundMark x1="30800" y1="25050" x2="30800" y2="25050"/>
                        <a14:foregroundMark x1="43200" y1="33868" x2="43200" y2="33868"/>
                        <a14:foregroundMark x1="46400" y1="40882" x2="46400" y2="40882"/>
                        <a14:foregroundMark x1="55000" y1="80762" x2="55000" y2="80762"/>
                        <a14:foregroundMark x1="69000" y1="79559" x2="70200" y2="79559"/>
                        <a14:foregroundMark x1="66200" y1="69138" x2="66200" y2="69138"/>
                        <a14:foregroundMark x1="60400" y1="59319" x2="60400" y2="59319"/>
                        <a14:foregroundMark x1="52600" y1="44489" x2="52600" y2="44489"/>
                        <a14:foregroundMark x1="41800" y1="51503" x2="41800" y2="51503"/>
                        <a14:foregroundMark x1="28000" y1="41283" x2="28000" y2="41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860" y="1861107"/>
            <a:ext cx="883821" cy="88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Lenagold - Клипарт - Мяч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336" y="3933730"/>
            <a:ext cx="893345" cy="87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258" y="3929279"/>
            <a:ext cx="1057409" cy="105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41" y="3902204"/>
            <a:ext cx="1057409" cy="105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737133" y="422211"/>
            <a:ext cx="8732066" cy="7425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рахунок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6623" y="5230551"/>
            <a:ext cx="680202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58136" y="5230551"/>
            <a:ext cx="680202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25326" y="5230551"/>
            <a:ext cx="680202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26839" y="5230551"/>
            <a:ext cx="680202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5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524435" y="1586753"/>
            <a:ext cx="5432612" cy="345589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25988" y="1586753"/>
            <a:ext cx="5432612" cy="345589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 descr="Female bags - Download Free Vectors, Clipart Graphics &amp; Vector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2" t="50806"/>
          <a:stretch/>
        </p:blipFill>
        <p:spPr bwMode="auto">
          <a:xfrm>
            <a:off x="2085274" y="3945211"/>
            <a:ext cx="1105891" cy="103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emale bags - Download Free Vectors, Clipart Graphics &amp; Vector 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5" r="44578"/>
          <a:stretch/>
        </p:blipFill>
        <p:spPr bwMode="auto">
          <a:xfrm>
            <a:off x="4572301" y="1822808"/>
            <a:ext cx="1218815" cy="98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emale bags - Download Free Vectors, Clipart Graphics &amp; Vector 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9" t="-3175" r="1205" b="46988"/>
          <a:stretch/>
        </p:blipFill>
        <p:spPr bwMode="auto">
          <a:xfrm>
            <a:off x="1332227" y="1774321"/>
            <a:ext cx="980866" cy="112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emale bags - Download Free Vectors, Clipart Graphics &amp; Vector 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9" b="45838"/>
          <a:stretch/>
        </p:blipFill>
        <p:spPr bwMode="auto">
          <a:xfrm>
            <a:off x="929954" y="4086538"/>
            <a:ext cx="986737" cy="86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emale bags - Download Free Vectors, Clipart Graphics &amp; Vector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2" t="50806"/>
          <a:stretch/>
        </p:blipFill>
        <p:spPr bwMode="auto">
          <a:xfrm>
            <a:off x="4475589" y="3927664"/>
            <a:ext cx="1069504" cy="100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emale bags - Download Free Vectors, Clipart Graphics &amp; Vector 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9" b="45838"/>
          <a:stretch/>
        </p:blipFill>
        <p:spPr bwMode="auto">
          <a:xfrm>
            <a:off x="2996323" y="1882171"/>
            <a:ext cx="986737" cy="86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Female bags - Download Free Vectors, Clipart Graphics &amp; Vector 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5" r="44578"/>
          <a:stretch/>
        </p:blipFill>
        <p:spPr bwMode="auto">
          <a:xfrm>
            <a:off x="2764245" y="2833794"/>
            <a:ext cx="1218815" cy="98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Female bags - Download Free Vectors, Clipart Graphics &amp; Vector 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9" b="45838"/>
          <a:stretch/>
        </p:blipFill>
        <p:spPr bwMode="auto">
          <a:xfrm>
            <a:off x="4459830" y="3011697"/>
            <a:ext cx="986737" cy="86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Female bags - Download Free Vectors, Clipart Graphics &amp; Vector 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5" r="44578"/>
          <a:stretch/>
        </p:blipFill>
        <p:spPr bwMode="auto">
          <a:xfrm>
            <a:off x="1176700" y="2842035"/>
            <a:ext cx="1218815" cy="98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emale bags - Download Free Vectors, Clipart Graphics &amp; Vector 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9" t="-3175" r="1205" b="46988"/>
          <a:stretch/>
        </p:blipFill>
        <p:spPr bwMode="auto">
          <a:xfrm>
            <a:off x="3394626" y="3881603"/>
            <a:ext cx="980866" cy="112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Пин от пользователя Janey Hernandez на доске Papers Doll | Бумажные куклы,  Куклы, Детские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73" y="1852817"/>
            <a:ext cx="905912" cy="150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302" y="3476579"/>
            <a:ext cx="897150" cy="135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Кукла_210.png - Куклы - Растровые клипарты. - 8 September 2015 - Blog -  Femina7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094" y="1861164"/>
            <a:ext cx="905222" cy="146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Пин от пользователя Janey Hernandez на доске Papers Doll | Бумажные куклы,  Куклы, Детские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313" y="3448832"/>
            <a:ext cx="905912" cy="150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Кукла_210.png - Куклы - Растровые клипарты. - 8 September 2015 - Blog -  Femina7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560" y="1900591"/>
            <a:ext cx="905222" cy="146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75" y="1861164"/>
            <a:ext cx="897150" cy="135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Пин от пользователя Janey Hernandez на доске Papers Doll | Бумажные куклы,  Куклы, Детские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190" y="1878015"/>
            <a:ext cx="905912" cy="150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Кукла_210.png - Куклы - Растровые клипарты. - 8 September 2015 - Blog -  Femina7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63" y="3442535"/>
            <a:ext cx="905222" cy="146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Кукла_210.png - Куклы - Растровые клипарты. - 8 September 2015 - Blog -  Femina7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531" y="3471313"/>
            <a:ext cx="905222" cy="146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529" y="3495293"/>
            <a:ext cx="897150" cy="135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Скругленный прямоугольник 50"/>
          <p:cNvSpPr/>
          <p:nvPr/>
        </p:nvSpPr>
        <p:spPr>
          <a:xfrm>
            <a:off x="3135625" y="5235039"/>
            <a:ext cx="6054406" cy="10269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Скільки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предметів</a:t>
            </a:r>
            <a:r>
              <a:rPr lang="ru-RU" sz="2400" b="1" dirty="0">
                <a:solidFill>
                  <a:srgbClr val="7030A0"/>
                </a:solidFill>
              </a:rPr>
              <a:t> не </a:t>
            </a:r>
            <a:r>
              <a:rPr lang="ru-RU" sz="2400" b="1" dirty="0" err="1">
                <a:solidFill>
                  <a:srgbClr val="7030A0"/>
                </a:solidFill>
              </a:rPr>
              <a:t>вистачає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</a:p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щоб</a:t>
            </a:r>
            <a:r>
              <a:rPr lang="ru-RU" sz="2400" b="1" dirty="0">
                <a:solidFill>
                  <a:srgbClr val="7030A0"/>
                </a:solidFill>
              </a:rPr>
              <a:t> у </a:t>
            </a:r>
            <a:r>
              <a:rPr lang="ru-RU" sz="2400" b="1" dirty="0" err="1">
                <a:solidFill>
                  <a:srgbClr val="7030A0"/>
                </a:solidFill>
              </a:rPr>
              <a:t>кожній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колекції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їх</a:t>
            </a:r>
            <a:r>
              <a:rPr lang="ru-RU" sz="2400" b="1" dirty="0">
                <a:solidFill>
                  <a:srgbClr val="7030A0"/>
                </a:solidFill>
              </a:rPr>
              <a:t> стало по 10?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737133" y="422211"/>
            <a:ext cx="8732066" cy="7425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рахунок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6623" y="5230551"/>
            <a:ext cx="680202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58136" y="5230551"/>
            <a:ext cx="680202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25326" y="5230551"/>
            <a:ext cx="680202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626839" y="5230551"/>
            <a:ext cx="680202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7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7833</TotalTime>
  <Words>446</Words>
  <Application>Microsoft Office PowerPoint</Application>
  <PresentationFormat>Произвольный</PresentationFormat>
  <Paragraphs>125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794</cp:revision>
  <dcterms:created xsi:type="dcterms:W3CDTF">2018-01-05T16:38:53Z</dcterms:created>
  <dcterms:modified xsi:type="dcterms:W3CDTF">2023-11-20T11:25:06Z</dcterms:modified>
</cp:coreProperties>
</file>