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1614" r:id="rId3"/>
    <p:sldId id="1300" r:id="rId4"/>
    <p:sldId id="1591" r:id="rId5"/>
    <p:sldId id="1533" r:id="rId6"/>
    <p:sldId id="1316" r:id="rId7"/>
    <p:sldId id="1587" r:id="rId8"/>
    <p:sldId id="1588" r:id="rId9"/>
    <p:sldId id="1301" r:id="rId10"/>
    <p:sldId id="1605" r:id="rId11"/>
    <p:sldId id="1606" r:id="rId12"/>
    <p:sldId id="1537" r:id="rId13"/>
    <p:sldId id="1577" r:id="rId14"/>
    <p:sldId id="1610" r:id="rId15"/>
    <p:sldId id="1593" r:id="rId16"/>
    <p:sldId id="1612" r:id="rId17"/>
    <p:sldId id="1613" r:id="rId18"/>
    <p:sldId id="151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FF"/>
    <a:srgbClr val="FFDDFF"/>
    <a:srgbClr val="354B80"/>
    <a:srgbClr val="FF3300"/>
    <a:srgbClr val="FF3399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84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192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5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microsoft.com/office/2007/relationships/hdphoto" Target="../media/hdphoto6.wdp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59.jpeg"/><Relationship Id="rId3" Type="http://schemas.microsoft.com/office/2007/relationships/hdphoto" Target="../media/hdphoto7.wdp"/><Relationship Id="rId7" Type="http://schemas.openxmlformats.org/officeDocument/2006/relationships/image" Target="../media/image56.png"/><Relationship Id="rId12" Type="http://schemas.microsoft.com/office/2007/relationships/hdphoto" Target="../media/hdphoto10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0" Type="http://schemas.microsoft.com/office/2007/relationships/hdphoto" Target="../media/hdphoto9.wdp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303478" y="4370648"/>
            <a:ext cx="8925018" cy="144655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Повторення </a:t>
            </a:r>
            <a:r>
              <a:rPr lang="uk-UA" sz="4400" b="1" dirty="0" smtClean="0">
                <a:solidFill>
                  <a:schemeClr val="bg1"/>
                </a:solidFill>
              </a:rPr>
              <a:t>вивченого</a:t>
            </a:r>
          </a:p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Складання </a:t>
            </a:r>
            <a:r>
              <a:rPr lang="uk-UA" sz="4400" b="1" dirty="0" err="1" smtClean="0">
                <a:solidFill>
                  <a:schemeClr val="bg1"/>
                </a:solidFill>
              </a:rPr>
              <a:t>рівностей</a:t>
            </a:r>
            <a:r>
              <a:rPr lang="uk-UA" sz="4400" b="1" dirty="0" smtClean="0">
                <a:solidFill>
                  <a:schemeClr val="bg1"/>
                </a:solidFill>
              </a:rPr>
              <a:t> за малюнком</a:t>
            </a:r>
            <a:r>
              <a:rPr lang="uk-UA" sz="4400" b="1" dirty="0" smtClean="0">
                <a:solidFill>
                  <a:schemeClr val="bg1"/>
                </a:solidFill>
              </a:rPr>
              <a:t> </a:t>
            </a:r>
            <a:endParaRPr lang="uk-UA" sz="4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03" y="942326"/>
            <a:ext cx="3770611" cy="31942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05497" y="1496955"/>
            <a:ext cx="3131132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4</a:t>
            </a:r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126918" y="1601818"/>
            <a:ext cx="4011008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50958" y="4647720"/>
            <a:ext cx="5207511" cy="8994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Розв'яжіть приклади та дізнайтеся,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яке слово зашифроване. </a:t>
            </a:r>
          </a:p>
        </p:txBody>
      </p:sp>
      <p:pic>
        <p:nvPicPr>
          <p:cNvPr id="8" name="Picture 2" descr="Transparent Cartoon Desk Png - Transparent Background Desk Cartoon Png, Png  Download , Transparent Png Image - PNGitem">
            <a:extLst>
              <a:ext uri="{FF2B5EF4-FFF2-40B4-BE49-F238E27FC236}">
                <a16:creationId xmlns="" xmlns:a16="http://schemas.microsoft.com/office/drawing/2014/main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24" y="3352446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7">
            <a:extLst>
              <a:ext uri="{FF2B5EF4-FFF2-40B4-BE49-F238E27FC236}">
                <a16:creationId xmlns="" xmlns:a16="http://schemas.microsoft.com/office/drawing/2014/main" id="{84196B2B-A369-D8F2-8123-2FCB91BE35C8}"/>
              </a:ext>
            </a:extLst>
          </p:cNvPr>
          <p:cNvSpPr/>
          <p:nvPr/>
        </p:nvSpPr>
        <p:spPr>
          <a:xfrm>
            <a:off x="2132422" y="322750"/>
            <a:ext cx="8732066" cy="55227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Мотивація навчальної діяльності. Гра «Шифр»</a:t>
            </a:r>
          </a:p>
        </p:txBody>
      </p:sp>
      <p:graphicFrame>
        <p:nvGraphicFramePr>
          <p:cNvPr id="10" name="Таблиця 9">
            <a:extLst>
              <a:ext uri="{FF2B5EF4-FFF2-40B4-BE49-F238E27FC236}">
                <a16:creationId xmlns="" xmlns:a16="http://schemas.microsoft.com/office/drawing/2014/main" id="{0BA3A7F3-0ACA-F671-45A0-B1CC2172B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112823"/>
              </p:ext>
            </p:extLst>
          </p:nvPr>
        </p:nvGraphicFramePr>
        <p:xfrm>
          <a:off x="5198324" y="1642942"/>
          <a:ext cx="6404995" cy="763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999">
                  <a:extLst>
                    <a:ext uri="{9D8B030D-6E8A-4147-A177-3AD203B41FA5}">
                      <a16:colId xmlns="" xmlns:a16="http://schemas.microsoft.com/office/drawing/2014/main" val="2486947496"/>
                    </a:ext>
                  </a:extLst>
                </a:gridCol>
                <a:gridCol w="1280999">
                  <a:extLst>
                    <a:ext uri="{9D8B030D-6E8A-4147-A177-3AD203B41FA5}">
                      <a16:colId xmlns="" xmlns:a16="http://schemas.microsoft.com/office/drawing/2014/main" val="1830705522"/>
                    </a:ext>
                  </a:extLst>
                </a:gridCol>
                <a:gridCol w="1280999">
                  <a:extLst>
                    <a:ext uri="{9D8B030D-6E8A-4147-A177-3AD203B41FA5}">
                      <a16:colId xmlns="" xmlns:a16="http://schemas.microsoft.com/office/drawing/2014/main" val="1006824519"/>
                    </a:ext>
                  </a:extLst>
                </a:gridCol>
                <a:gridCol w="1280999">
                  <a:extLst>
                    <a:ext uri="{9D8B030D-6E8A-4147-A177-3AD203B41FA5}">
                      <a16:colId xmlns="" xmlns:a16="http://schemas.microsoft.com/office/drawing/2014/main" val="4127960112"/>
                    </a:ext>
                  </a:extLst>
                </a:gridCol>
                <a:gridCol w="1280999">
                  <a:extLst>
                    <a:ext uri="{9D8B030D-6E8A-4147-A177-3AD203B41FA5}">
                      <a16:colId xmlns="" xmlns:a16="http://schemas.microsoft.com/office/drawing/2014/main" val="3430144653"/>
                    </a:ext>
                  </a:extLst>
                </a:gridCol>
              </a:tblGrid>
              <a:tr h="763639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0493311"/>
                  </a:ext>
                </a:extLst>
              </a:tr>
            </a:tbl>
          </a:graphicData>
        </a:graphic>
      </p:graphicFrame>
      <p:graphicFrame>
        <p:nvGraphicFramePr>
          <p:cNvPr id="11" name="Таблиця 9">
            <a:extLst>
              <a:ext uri="{FF2B5EF4-FFF2-40B4-BE49-F238E27FC236}">
                <a16:creationId xmlns="" xmlns:a16="http://schemas.microsoft.com/office/drawing/2014/main" id="{C72D9F9E-AEDC-C14D-137B-C4864503D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712806"/>
              </p:ext>
            </p:extLst>
          </p:nvPr>
        </p:nvGraphicFramePr>
        <p:xfrm>
          <a:off x="5198324" y="2942378"/>
          <a:ext cx="6404995" cy="763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999">
                  <a:extLst>
                    <a:ext uri="{9D8B030D-6E8A-4147-A177-3AD203B41FA5}">
                      <a16:colId xmlns="" xmlns:a16="http://schemas.microsoft.com/office/drawing/2014/main" val="2486947496"/>
                    </a:ext>
                  </a:extLst>
                </a:gridCol>
                <a:gridCol w="1280999">
                  <a:extLst>
                    <a:ext uri="{9D8B030D-6E8A-4147-A177-3AD203B41FA5}">
                      <a16:colId xmlns="" xmlns:a16="http://schemas.microsoft.com/office/drawing/2014/main" val="1830705522"/>
                    </a:ext>
                  </a:extLst>
                </a:gridCol>
                <a:gridCol w="1280999">
                  <a:extLst>
                    <a:ext uri="{9D8B030D-6E8A-4147-A177-3AD203B41FA5}">
                      <a16:colId xmlns="" xmlns:a16="http://schemas.microsoft.com/office/drawing/2014/main" val="1006824519"/>
                    </a:ext>
                  </a:extLst>
                </a:gridCol>
                <a:gridCol w="1280999">
                  <a:extLst>
                    <a:ext uri="{9D8B030D-6E8A-4147-A177-3AD203B41FA5}">
                      <a16:colId xmlns="" xmlns:a16="http://schemas.microsoft.com/office/drawing/2014/main" val="4127960112"/>
                    </a:ext>
                  </a:extLst>
                </a:gridCol>
                <a:gridCol w="1280999">
                  <a:extLst>
                    <a:ext uri="{9D8B030D-6E8A-4147-A177-3AD203B41FA5}">
                      <a16:colId xmlns="" xmlns:a16="http://schemas.microsoft.com/office/drawing/2014/main" val="3430144653"/>
                    </a:ext>
                  </a:extLst>
                </a:gridCol>
              </a:tblGrid>
              <a:tr h="763639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049331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E7EEF34-D7C5-4003-2FD7-5B4CE55256C1}"/>
              </a:ext>
            </a:extLst>
          </p:cNvPr>
          <p:cNvSpPr txBox="1"/>
          <p:nvPr/>
        </p:nvSpPr>
        <p:spPr>
          <a:xfrm>
            <a:off x="7788261" y="2439263"/>
            <a:ext cx="1225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Шифр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B63A803-EE23-9827-E1ED-192B6D055B67}"/>
              </a:ext>
            </a:extLst>
          </p:cNvPr>
          <p:cNvSpPr txBox="1"/>
          <p:nvPr/>
        </p:nvSpPr>
        <p:spPr>
          <a:xfrm>
            <a:off x="5379868" y="1711812"/>
            <a:ext cx="1118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2 + 1</a:t>
            </a:r>
            <a:endParaRPr lang="x-none" sz="3200" b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DD2C200-335D-1D20-D19A-6796A27A13DD}"/>
              </a:ext>
            </a:extLst>
          </p:cNvPr>
          <p:cNvSpPr txBox="1"/>
          <p:nvPr/>
        </p:nvSpPr>
        <p:spPr>
          <a:xfrm>
            <a:off x="6576052" y="1711812"/>
            <a:ext cx="1118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3 + 2</a:t>
            </a:r>
            <a:endParaRPr lang="x-none" sz="3200" b="1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4C084AC-A95E-734B-E6A2-EE38FCE4DCA8}"/>
              </a:ext>
            </a:extLst>
          </p:cNvPr>
          <p:cNvSpPr txBox="1"/>
          <p:nvPr/>
        </p:nvSpPr>
        <p:spPr>
          <a:xfrm>
            <a:off x="7798720" y="1711812"/>
            <a:ext cx="1118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7 – 6</a:t>
            </a:r>
            <a:endParaRPr lang="x-none" sz="3200" b="1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F0E2A60-094F-8E07-1880-1FBD206E9967}"/>
              </a:ext>
            </a:extLst>
          </p:cNvPr>
          <p:cNvSpPr txBox="1"/>
          <p:nvPr/>
        </p:nvSpPr>
        <p:spPr>
          <a:xfrm>
            <a:off x="9141725" y="1711812"/>
            <a:ext cx="1118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8 – 6</a:t>
            </a:r>
            <a:endParaRPr lang="x-none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DD0D297-3D00-C9DC-13A2-2D6C5A60E8DA}"/>
              </a:ext>
            </a:extLst>
          </p:cNvPr>
          <p:cNvSpPr txBox="1"/>
          <p:nvPr/>
        </p:nvSpPr>
        <p:spPr>
          <a:xfrm>
            <a:off x="10372522" y="1711812"/>
            <a:ext cx="1334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10 – 6</a:t>
            </a:r>
            <a:endParaRPr lang="x-none" sz="3200" b="1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0BF5A18-E32D-C65C-E08D-41A7AC27BC63}"/>
              </a:ext>
            </a:extLst>
          </p:cNvPr>
          <p:cNvSpPr txBox="1"/>
          <p:nvPr/>
        </p:nvSpPr>
        <p:spPr>
          <a:xfrm>
            <a:off x="5379868" y="3027883"/>
            <a:ext cx="1118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1 – </a:t>
            </a:r>
            <a:r>
              <a:rPr lang="uk-UA" sz="32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2DFDF35-F5DB-9786-5AE8-C3A3B252ACAE}"/>
              </a:ext>
            </a:extLst>
          </p:cNvPr>
          <p:cNvSpPr txBox="1"/>
          <p:nvPr/>
        </p:nvSpPr>
        <p:spPr>
          <a:xfrm>
            <a:off x="6541464" y="3027883"/>
            <a:ext cx="1118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2 – </a:t>
            </a:r>
            <a:r>
              <a:rPr lang="uk-UA" sz="3200" b="1" dirty="0">
                <a:solidFill>
                  <a:srgbClr val="FF0000"/>
                </a:solidFill>
              </a:rPr>
              <a:t>Ц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0D9F019-1C76-8E4B-5E27-187501CB7BB9}"/>
              </a:ext>
            </a:extLst>
          </p:cNvPr>
          <p:cNvSpPr txBox="1"/>
          <p:nvPr/>
        </p:nvSpPr>
        <p:spPr>
          <a:xfrm>
            <a:off x="7841526" y="3027883"/>
            <a:ext cx="1118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3 – </a:t>
            </a:r>
            <a:r>
              <a:rPr lang="uk-UA" sz="3200" b="1" dirty="0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5DE6357-723D-FA68-EC86-96B28338BDC7}"/>
              </a:ext>
            </a:extLst>
          </p:cNvPr>
          <p:cNvSpPr txBox="1"/>
          <p:nvPr/>
        </p:nvSpPr>
        <p:spPr>
          <a:xfrm>
            <a:off x="9163128" y="3027883"/>
            <a:ext cx="1118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4 – </a:t>
            </a:r>
            <a:r>
              <a:rPr lang="uk-UA" sz="3200" b="1" dirty="0">
                <a:solidFill>
                  <a:srgbClr val="FF0000"/>
                </a:solidFill>
              </a:rPr>
              <a:t>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C438472-C7F9-F17D-3877-7A0520C797AC}"/>
              </a:ext>
            </a:extLst>
          </p:cNvPr>
          <p:cNvSpPr txBox="1"/>
          <p:nvPr/>
        </p:nvSpPr>
        <p:spPr>
          <a:xfrm>
            <a:off x="10372522" y="3027883"/>
            <a:ext cx="1118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5 – </a:t>
            </a:r>
            <a:r>
              <a:rPr lang="uk-UA" sz="3200" b="1" dirty="0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23" name="Стрілка: униз 11">
            <a:extLst>
              <a:ext uri="{FF2B5EF4-FFF2-40B4-BE49-F238E27FC236}">
                <a16:creationId xmlns="" xmlns:a16="http://schemas.microsoft.com/office/drawing/2014/main" id="{1D07ED0E-F715-9478-6E9F-AAD1E54B3FA1}"/>
              </a:ext>
            </a:extLst>
          </p:cNvPr>
          <p:cNvSpPr/>
          <p:nvPr/>
        </p:nvSpPr>
        <p:spPr>
          <a:xfrm>
            <a:off x="5468939" y="1049548"/>
            <a:ext cx="818300" cy="55227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трілка: униз 35">
            <a:extLst>
              <a:ext uri="{FF2B5EF4-FFF2-40B4-BE49-F238E27FC236}">
                <a16:creationId xmlns="" xmlns:a16="http://schemas.microsoft.com/office/drawing/2014/main" id="{E63A83A7-0AB3-B2EE-2977-7AFE4E899D3E}"/>
              </a:ext>
            </a:extLst>
          </p:cNvPr>
          <p:cNvSpPr/>
          <p:nvPr/>
        </p:nvSpPr>
        <p:spPr>
          <a:xfrm>
            <a:off x="6691607" y="1049548"/>
            <a:ext cx="818300" cy="55227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трілка: униз 36">
            <a:extLst>
              <a:ext uri="{FF2B5EF4-FFF2-40B4-BE49-F238E27FC236}">
                <a16:creationId xmlns="" xmlns:a16="http://schemas.microsoft.com/office/drawing/2014/main" id="{2217557C-2AC1-A396-5F23-21E8CF154801}"/>
              </a:ext>
            </a:extLst>
          </p:cNvPr>
          <p:cNvSpPr/>
          <p:nvPr/>
        </p:nvSpPr>
        <p:spPr>
          <a:xfrm>
            <a:off x="7914275" y="1049548"/>
            <a:ext cx="818300" cy="55227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Стрілка: униз 37">
            <a:extLst>
              <a:ext uri="{FF2B5EF4-FFF2-40B4-BE49-F238E27FC236}">
                <a16:creationId xmlns="" xmlns:a16="http://schemas.microsoft.com/office/drawing/2014/main" id="{0D804A25-700E-C7C7-225B-BCBFE3DE8D9A}"/>
              </a:ext>
            </a:extLst>
          </p:cNvPr>
          <p:cNvSpPr/>
          <p:nvPr/>
        </p:nvSpPr>
        <p:spPr>
          <a:xfrm>
            <a:off x="9163128" y="1049548"/>
            <a:ext cx="818300" cy="55227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Стрілка: униз 38">
            <a:extLst>
              <a:ext uri="{FF2B5EF4-FFF2-40B4-BE49-F238E27FC236}">
                <a16:creationId xmlns="" xmlns:a16="http://schemas.microsoft.com/office/drawing/2014/main" id="{16D195C9-3CEF-A19E-1A81-0322A874B294}"/>
              </a:ext>
            </a:extLst>
          </p:cNvPr>
          <p:cNvSpPr/>
          <p:nvPr/>
        </p:nvSpPr>
        <p:spPr>
          <a:xfrm>
            <a:off x="10522665" y="1049548"/>
            <a:ext cx="818300" cy="55227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76A9C4F-ADC7-FF3D-F28D-125535898B2C}"/>
              </a:ext>
            </a:extLst>
          </p:cNvPr>
          <p:cNvSpPr txBox="1"/>
          <p:nvPr/>
        </p:nvSpPr>
        <p:spPr>
          <a:xfrm>
            <a:off x="6503369" y="3915572"/>
            <a:ext cx="59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11D99E1-46E6-5685-FE4F-CE1E319EB530}"/>
              </a:ext>
            </a:extLst>
          </p:cNvPr>
          <p:cNvSpPr txBox="1"/>
          <p:nvPr/>
        </p:nvSpPr>
        <p:spPr>
          <a:xfrm>
            <a:off x="7264050" y="3915572"/>
            <a:ext cx="59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19691AC-A124-090B-E32B-AE0856A42C49}"/>
              </a:ext>
            </a:extLst>
          </p:cNvPr>
          <p:cNvSpPr txBox="1"/>
          <p:nvPr/>
        </p:nvSpPr>
        <p:spPr>
          <a:xfrm>
            <a:off x="8024731" y="3915572"/>
            <a:ext cx="59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6078156-6F54-EE29-6BB0-F36D9DD2FABA}"/>
              </a:ext>
            </a:extLst>
          </p:cNvPr>
          <p:cNvSpPr txBox="1"/>
          <p:nvPr/>
        </p:nvSpPr>
        <p:spPr>
          <a:xfrm>
            <a:off x="8785412" y="3915572"/>
            <a:ext cx="59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BF71956-70AA-E94C-6EAA-600B26849932}"/>
              </a:ext>
            </a:extLst>
          </p:cNvPr>
          <p:cNvSpPr txBox="1"/>
          <p:nvPr/>
        </p:nvSpPr>
        <p:spPr>
          <a:xfrm>
            <a:off x="9546093" y="3918596"/>
            <a:ext cx="59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77928" y="3998383"/>
            <a:ext cx="6406939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ми будемо повторювати вивчений матеріал</a:t>
            </a: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Складати рівності на </a:t>
            </a:r>
            <a:r>
              <a:rPr lang="uk-UA" sz="2800" b="1" dirty="0" smtClean="0">
                <a:solidFill>
                  <a:schemeClr val="bg1"/>
                </a:solidFill>
              </a:rPr>
              <a:t>додавання та віднімання. Повторимо </a:t>
            </a:r>
            <a:r>
              <a:rPr lang="uk-UA" sz="2800" b="1" dirty="0">
                <a:solidFill>
                  <a:schemeClr val="bg1"/>
                </a:solidFill>
              </a:rPr>
              <a:t>добу.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132422" y="322750"/>
            <a:ext cx="8732066" cy="52623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</p:spTree>
    <p:extLst>
      <p:ext uri="{BB962C8B-B14F-4D97-AF65-F5344CB8AC3E}">
        <p14:creationId xmlns:p14="http://schemas.microsoft.com/office/powerpoint/2010/main" val="39187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>
            <a:extLst>
              <a:ext uri="{FF2B5EF4-FFF2-40B4-BE49-F238E27FC236}">
                <a16:creationId xmlns="" xmlns:a16="http://schemas.microsoft.com/office/drawing/2014/main" id="{9AC9005D-9AAB-832D-3913-150B5AD81A10}"/>
              </a:ext>
            </a:extLst>
          </p:cNvPr>
          <p:cNvSpPr/>
          <p:nvPr/>
        </p:nvSpPr>
        <p:spPr>
          <a:xfrm>
            <a:off x="1328057" y="509295"/>
            <a:ext cx="9906000" cy="7969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над прислів’ям. Гра «Докажи словечко»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0D02A7E7-5528-DA84-39A4-72B218F98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5" r="30500"/>
          <a:stretch/>
        </p:blipFill>
        <p:spPr bwMode="auto">
          <a:xfrm flipH="1">
            <a:off x="643155" y="3047844"/>
            <a:ext cx="1932690" cy="343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EEC6F38B-73D5-E3C4-E336-D471E822BD01}"/>
              </a:ext>
            </a:extLst>
          </p:cNvPr>
          <p:cNvSpPr/>
          <p:nvPr/>
        </p:nvSpPr>
        <p:spPr>
          <a:xfrm>
            <a:off x="756819" y="1678575"/>
            <a:ext cx="3287025" cy="1183271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Закінчіть 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прислів'я про працю.</a:t>
            </a:r>
          </a:p>
        </p:txBody>
      </p:sp>
      <p:pic>
        <p:nvPicPr>
          <p:cNvPr id="8" name="Picture 4" descr="Куплю мед, Харьковская обл — Agro-Ukraine">
            <a:extLst>
              <a:ext uri="{FF2B5EF4-FFF2-40B4-BE49-F238E27FC236}">
                <a16:creationId xmlns="" xmlns:a16="http://schemas.microsoft.com/office/drawing/2014/main" id="{9619FACF-7A9B-A158-0F77-20EDF594D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0" r="100000">
                        <a14:foregroundMark x1="35772" y1="23833" x2="35772" y2="23833"/>
                        <a14:foregroundMark x1="34688" y1="25333" x2="34688" y2="25333"/>
                        <a14:foregroundMark x1="57724" y1="28000" x2="57724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160" y="1416237"/>
            <a:ext cx="894375" cy="14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уплю мед, Харьковская обл — Agro-Ukraine">
            <a:extLst>
              <a:ext uri="{FF2B5EF4-FFF2-40B4-BE49-F238E27FC236}">
                <a16:creationId xmlns="" xmlns:a16="http://schemas.microsoft.com/office/drawing/2014/main" id="{64683F10-5359-14A0-209E-FEEE30BA5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7" l="0" r="100000">
                        <a14:foregroundMark x1="35772" y1="23833" x2="35772" y2="23833"/>
                        <a14:foregroundMark x1="34688" y1="25333" x2="34688" y2="25333"/>
                        <a14:foregroundMark x1="57724" y1="28000" x2="57724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4142" y="1407578"/>
            <a:ext cx="894375" cy="14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: округлені кути 14">
            <a:extLst>
              <a:ext uri="{FF2B5EF4-FFF2-40B4-BE49-F238E27FC236}">
                <a16:creationId xmlns="" xmlns:a16="http://schemas.microsoft.com/office/drawing/2014/main" id="{F4A24A51-EEC0-4815-2B26-69DB4B5D8117}"/>
              </a:ext>
            </a:extLst>
          </p:cNvPr>
          <p:cNvSpPr/>
          <p:nvPr/>
        </p:nvSpPr>
        <p:spPr>
          <a:xfrm>
            <a:off x="5121330" y="2086973"/>
            <a:ext cx="6199813" cy="343230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DBB3729-F87D-25D2-BB36-6FEC48049D52}"/>
              </a:ext>
            </a:extLst>
          </p:cNvPr>
          <p:cNvSpPr txBox="1"/>
          <p:nvPr/>
        </p:nvSpPr>
        <p:spPr>
          <a:xfrm>
            <a:off x="5188532" y="2248855"/>
            <a:ext cx="555995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Бджола мала, а й та... </a:t>
            </a:r>
          </a:p>
          <a:p>
            <a:endParaRPr lang="uk-UA" sz="2800" b="1" dirty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Хочеш їсти калачі – ... </a:t>
            </a:r>
          </a:p>
          <a:p>
            <a:endParaRPr lang="uk-UA" sz="2800" b="1" dirty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Без труда... </a:t>
            </a:r>
          </a:p>
          <a:p>
            <a:endParaRPr lang="uk-UA" sz="2800" b="1" dirty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Праця людину годує, а лінь... </a:t>
            </a:r>
          </a:p>
        </p:txBody>
      </p:sp>
      <p:sp>
        <p:nvSpPr>
          <p:cNvPr id="12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5C8C83CA-56BA-820F-E230-682D9A49F764}"/>
              </a:ext>
            </a:extLst>
          </p:cNvPr>
          <p:cNvSpPr/>
          <p:nvPr/>
        </p:nvSpPr>
        <p:spPr>
          <a:xfrm>
            <a:off x="695469" y="1655706"/>
            <a:ext cx="3760752" cy="1348517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Про яку людину говорять, що вона працьовита? лінива?</a:t>
            </a:r>
          </a:p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Що дає людині праця?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AEE6226-6915-4C23-AA98-690F32DD9FCF}"/>
              </a:ext>
            </a:extLst>
          </p:cNvPr>
          <p:cNvSpPr txBox="1"/>
          <p:nvPr/>
        </p:nvSpPr>
        <p:spPr>
          <a:xfrm>
            <a:off x="8759262" y="2245531"/>
            <a:ext cx="17918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(працює).</a:t>
            </a:r>
            <a:endParaRPr lang="uk-UA" sz="20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1BF4466-9D13-4DC2-88D5-1B222BF91604}"/>
              </a:ext>
            </a:extLst>
          </p:cNvPr>
          <p:cNvSpPr txBox="1"/>
          <p:nvPr/>
        </p:nvSpPr>
        <p:spPr>
          <a:xfrm>
            <a:off x="8449345" y="3133489"/>
            <a:ext cx="2996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(не сиди на печі).</a:t>
            </a:r>
            <a:endParaRPr lang="uk-UA" sz="200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EC5A2ED-4E7A-4509-B6F9-B19EAD0B8756}"/>
              </a:ext>
            </a:extLst>
          </p:cNvPr>
          <p:cNvSpPr txBox="1"/>
          <p:nvPr/>
        </p:nvSpPr>
        <p:spPr>
          <a:xfrm>
            <a:off x="7023173" y="3959285"/>
            <a:ext cx="2490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(нема плода).</a:t>
            </a:r>
            <a:endParaRPr lang="uk-UA" sz="2000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6564AC4-F93B-4F91-81FC-FE7DEDBB3420}"/>
              </a:ext>
            </a:extLst>
          </p:cNvPr>
          <p:cNvSpPr txBox="1"/>
          <p:nvPr/>
        </p:nvSpPr>
        <p:spPr>
          <a:xfrm>
            <a:off x="9675987" y="4794828"/>
            <a:ext cx="1769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(марнує).</a:t>
            </a:r>
            <a:endParaRPr lang="uk-UA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5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B1CC3A7E-D42D-3A2E-7E57-B2D78A68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1880" b="90901"/>
          <a:stretch/>
        </p:blipFill>
        <p:spPr>
          <a:xfrm>
            <a:off x="9353913" y="2581803"/>
            <a:ext cx="1944000" cy="1226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27595" y="1421422"/>
            <a:ext cx="8025462" cy="8377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>
                <a:solidFill>
                  <a:srgbClr val="7030A0"/>
                </a:solidFill>
              </a:rPr>
              <a:t>Прочитай числа. Знайди закономірність. </a:t>
            </a:r>
            <a:r>
              <a:rPr lang="uk-UA" dirty="0">
                <a:solidFill>
                  <a:srgbClr val="7030A0"/>
                </a:solidFill>
              </a:rPr>
              <a:t>Назви пропущені </a:t>
            </a:r>
            <a:r>
              <a:rPr lang="uk-UA" dirty="0" smtClean="0">
                <a:solidFill>
                  <a:srgbClr val="7030A0"/>
                </a:solidFill>
              </a:rPr>
              <a:t>числа. </a:t>
            </a:r>
            <a:r>
              <a:rPr lang="uk-UA" dirty="0" err="1" smtClean="0">
                <a:solidFill>
                  <a:srgbClr val="7030A0"/>
                </a:solidFill>
              </a:rPr>
              <a:t>Запиши</a:t>
            </a:r>
            <a:r>
              <a:rPr lang="uk-UA" dirty="0" smtClean="0">
                <a:solidFill>
                  <a:srgbClr val="7030A0"/>
                </a:solidFill>
              </a:rPr>
              <a:t> числа, вставляючи пропущені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9" y="3649484"/>
            <a:ext cx="1362075" cy="30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" r="64969" b="85578"/>
          <a:stretch/>
        </p:blipFill>
        <p:spPr>
          <a:xfrm>
            <a:off x="1105223" y="2572297"/>
            <a:ext cx="8388814" cy="1944000"/>
          </a:xfrm>
          <a:prstGeom prst="round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201998" y="2572297"/>
            <a:ext cx="10178143" cy="1944000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D94E5E5-6E9F-3A87-72BD-7F899E90B5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904497" y="2943095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131E0E5-D305-1FB9-8888-F770867178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023807" y="2923541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FCC8D746-0EE3-4CD6-CAE3-8CCA849509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138617" y="2905203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BD14D41-AA4F-E841-D415-B788604D60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265235" y="2923541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A882A0EA-2817-0B03-D806-75E1266099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403208" y="2911320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2A8E881D-8F2A-E945-37CB-2B9423BB8C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615038" y="291131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AEF8EDD9-FAEE-0FE6-243E-25F66D45C3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695710" y="293139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758D14FD-2064-D474-1B7A-F745A64DF8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942947" y="3669470"/>
            <a:ext cx="455016" cy="56766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24F9ED0C-52E9-BFB9-968C-3477C50B7F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906654" y="2927173"/>
            <a:ext cx="455016" cy="56766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E2BA6400-7533-182A-376D-819AC3E3F9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770823" y="2925710"/>
            <a:ext cx="455016" cy="567661"/>
          </a:xfrm>
          <a:prstGeom prst="rect">
            <a:avLst/>
          </a:prstGeom>
        </p:spPr>
      </p:pic>
      <p:sp>
        <p:nvSpPr>
          <p:cNvPr id="3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969837" y="574598"/>
            <a:ext cx="8732066" cy="63371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631394" y="2886867"/>
            <a:ext cx="381740" cy="60433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2658201" y="2896759"/>
            <a:ext cx="465359" cy="68000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3844597" y="2903556"/>
            <a:ext cx="424330" cy="68689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CA9B55E8-5C28-2A9E-BC77-BA69C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4885986" y="2903555"/>
            <a:ext cx="424330" cy="68689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CC9B4253-A0CC-65DF-349D-F996629CD6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6117373" y="2792090"/>
            <a:ext cx="424330" cy="68689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A08E7C1B-B1A1-4B78-4C6F-886A09C383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7115564" y="2871779"/>
            <a:ext cx="381740" cy="68689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379296" y="2969960"/>
            <a:ext cx="436157" cy="55408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494037" y="2969960"/>
            <a:ext cx="455016" cy="5676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815F5EFB-10A9-5C0D-D1A7-B4642FF04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10653057" y="2886867"/>
            <a:ext cx="387602" cy="68689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631394" y="3628486"/>
            <a:ext cx="381740" cy="60433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D131E0E5-D305-1FB9-8888-F770867178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043280" y="3658660"/>
            <a:ext cx="455016" cy="56766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2677674" y="3631878"/>
            <a:ext cx="465359" cy="680001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661457" y="1433030"/>
            <a:ext cx="8025462" cy="8377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>
                <a:solidFill>
                  <a:srgbClr val="7030A0"/>
                </a:solidFill>
              </a:rPr>
              <a:t>Поміркуй, чи можна порівнювати десятки за місцем їх розташування на числовому промені? Порівняй десятки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07253" y="1448809"/>
            <a:ext cx="597244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&gt; 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04497" y="1439819"/>
            <a:ext cx="576948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&lt; 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3BD14D41-AA4F-E841-D415-B788604D60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310316" y="3669470"/>
            <a:ext cx="455016" cy="56766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CA9B55E8-5C28-2A9E-BC77-BA69C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4931067" y="3649484"/>
            <a:ext cx="424330" cy="68689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D131E0E5-D305-1FB9-8888-F770867178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428360" y="3658659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6062754" y="3631877"/>
            <a:ext cx="465359" cy="68000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B1CC3A7E-D42D-3A2E-7E57-B2D78A68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1880" b="94125"/>
          <a:stretch/>
        </p:blipFill>
        <p:spPr>
          <a:xfrm>
            <a:off x="9346502" y="3706299"/>
            <a:ext cx="1944000" cy="7920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FCC8D746-0EE3-4CD6-CAE3-8CCA849509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693113" y="3646822"/>
            <a:ext cx="455016" cy="56766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8399093" y="3645175"/>
            <a:ext cx="424330" cy="68689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A882A0EA-2817-0B03-D806-75E1266099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770823" y="3646822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CC9B4253-A0CC-65DF-349D-F996629CD6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9484988" y="3572209"/>
            <a:ext cx="424330" cy="686891"/>
          </a:xfrm>
          <a:prstGeom prst="rect">
            <a:avLst/>
          </a:prstGeom>
        </p:spPr>
      </p:pic>
      <p:cxnSp>
        <p:nvCxnSpPr>
          <p:cNvPr id="80" name="Пряма зі стрілкою 8">
            <a:extLst>
              <a:ext uri="{FF2B5EF4-FFF2-40B4-BE49-F238E27FC236}">
                <a16:creationId xmlns="" xmlns:a16="http://schemas.microsoft.com/office/drawing/2014/main" id="{EC2E814B-2AA1-4773-6577-869ADBB50700}"/>
              </a:ext>
            </a:extLst>
          </p:cNvPr>
          <p:cNvCxnSpPr>
            <a:cxnSpLocks/>
          </p:cNvCxnSpPr>
          <p:nvPr/>
        </p:nvCxnSpPr>
        <p:spPr>
          <a:xfrm>
            <a:off x="3377477" y="5843291"/>
            <a:ext cx="6948436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 сполучна лінія 10">
            <a:extLst>
              <a:ext uri="{FF2B5EF4-FFF2-40B4-BE49-F238E27FC236}">
                <a16:creationId xmlns="" xmlns:a16="http://schemas.microsoft.com/office/drawing/2014/main" id="{98765C42-A02D-2375-A8E8-581AB5CD7EED}"/>
              </a:ext>
            </a:extLst>
          </p:cNvPr>
          <p:cNvCxnSpPr/>
          <p:nvPr/>
        </p:nvCxnSpPr>
        <p:spPr>
          <a:xfrm>
            <a:off x="3921869" y="57056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 сполучна лінія 47">
            <a:extLst>
              <a:ext uri="{FF2B5EF4-FFF2-40B4-BE49-F238E27FC236}">
                <a16:creationId xmlns="" xmlns:a16="http://schemas.microsoft.com/office/drawing/2014/main" id="{EEFB951B-8ADA-AAB1-786A-093DF4E846C7}"/>
              </a:ext>
            </a:extLst>
          </p:cNvPr>
          <p:cNvCxnSpPr/>
          <p:nvPr/>
        </p:nvCxnSpPr>
        <p:spPr>
          <a:xfrm>
            <a:off x="3377477" y="57056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 сполучна лінія 48">
            <a:extLst>
              <a:ext uri="{FF2B5EF4-FFF2-40B4-BE49-F238E27FC236}">
                <a16:creationId xmlns="" xmlns:a16="http://schemas.microsoft.com/office/drawing/2014/main" id="{0C914A49-8E52-2582-A0AD-151429C77D15}"/>
              </a:ext>
            </a:extLst>
          </p:cNvPr>
          <p:cNvCxnSpPr/>
          <p:nvPr/>
        </p:nvCxnSpPr>
        <p:spPr>
          <a:xfrm>
            <a:off x="4568374" y="57056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 сполучна лінія 49">
            <a:extLst>
              <a:ext uri="{FF2B5EF4-FFF2-40B4-BE49-F238E27FC236}">
                <a16:creationId xmlns="" xmlns:a16="http://schemas.microsoft.com/office/drawing/2014/main" id="{D73E95CA-402A-A70F-8C7D-519B76FED2A0}"/>
              </a:ext>
            </a:extLst>
          </p:cNvPr>
          <p:cNvCxnSpPr/>
          <p:nvPr/>
        </p:nvCxnSpPr>
        <p:spPr>
          <a:xfrm>
            <a:off x="5234580" y="57056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 сполучна лінія 50">
            <a:extLst>
              <a:ext uri="{FF2B5EF4-FFF2-40B4-BE49-F238E27FC236}">
                <a16:creationId xmlns="" xmlns:a16="http://schemas.microsoft.com/office/drawing/2014/main" id="{05F5C0E7-2FC9-798E-A82D-A211DCC73C53}"/>
              </a:ext>
            </a:extLst>
          </p:cNvPr>
          <p:cNvCxnSpPr/>
          <p:nvPr/>
        </p:nvCxnSpPr>
        <p:spPr>
          <a:xfrm>
            <a:off x="5887723" y="57056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 сполучна лінія 51">
            <a:extLst>
              <a:ext uri="{FF2B5EF4-FFF2-40B4-BE49-F238E27FC236}">
                <a16:creationId xmlns="" xmlns:a16="http://schemas.microsoft.com/office/drawing/2014/main" id="{FF4D6576-A531-63B6-4ED9-1D9AA113952C}"/>
              </a:ext>
            </a:extLst>
          </p:cNvPr>
          <p:cNvCxnSpPr/>
          <p:nvPr/>
        </p:nvCxnSpPr>
        <p:spPr>
          <a:xfrm>
            <a:off x="6511202" y="570291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 сполучна лінія 52">
            <a:extLst>
              <a:ext uri="{FF2B5EF4-FFF2-40B4-BE49-F238E27FC236}">
                <a16:creationId xmlns="" xmlns:a16="http://schemas.microsoft.com/office/drawing/2014/main" id="{12FC097A-5176-8109-800A-2C471E17DFDE}"/>
              </a:ext>
            </a:extLst>
          </p:cNvPr>
          <p:cNvCxnSpPr/>
          <p:nvPr/>
        </p:nvCxnSpPr>
        <p:spPr>
          <a:xfrm>
            <a:off x="7089506" y="57056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 сполучна лінія 53">
            <a:extLst>
              <a:ext uri="{FF2B5EF4-FFF2-40B4-BE49-F238E27FC236}">
                <a16:creationId xmlns="" xmlns:a16="http://schemas.microsoft.com/office/drawing/2014/main" id="{FE719BA9-0592-35E8-82F2-94AFD6F3D619}"/>
              </a:ext>
            </a:extLst>
          </p:cNvPr>
          <p:cNvCxnSpPr/>
          <p:nvPr/>
        </p:nvCxnSpPr>
        <p:spPr>
          <a:xfrm>
            <a:off x="7755712" y="57056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54">
            <a:extLst>
              <a:ext uri="{FF2B5EF4-FFF2-40B4-BE49-F238E27FC236}">
                <a16:creationId xmlns="" xmlns:a16="http://schemas.microsoft.com/office/drawing/2014/main" id="{92D6AB41-2807-2EA6-0880-8EC5241B4579}"/>
              </a:ext>
            </a:extLst>
          </p:cNvPr>
          <p:cNvCxnSpPr/>
          <p:nvPr/>
        </p:nvCxnSpPr>
        <p:spPr>
          <a:xfrm>
            <a:off x="8402324" y="57056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 сполучна лінія 55">
            <a:extLst>
              <a:ext uri="{FF2B5EF4-FFF2-40B4-BE49-F238E27FC236}">
                <a16:creationId xmlns="" xmlns:a16="http://schemas.microsoft.com/office/drawing/2014/main" id="{A180EF93-0D18-3DD8-986B-748ECF420102}"/>
              </a:ext>
            </a:extLst>
          </p:cNvPr>
          <p:cNvCxnSpPr/>
          <p:nvPr/>
        </p:nvCxnSpPr>
        <p:spPr>
          <a:xfrm>
            <a:off x="9068530" y="57056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002D0E0F-6CA4-BF02-823F-E0A9CD9605C9}"/>
              </a:ext>
            </a:extLst>
          </p:cNvPr>
          <p:cNvSpPr txBox="1"/>
          <p:nvPr/>
        </p:nvSpPr>
        <p:spPr>
          <a:xfrm>
            <a:off x="3173569" y="4933914"/>
            <a:ext cx="35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0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B64953C0-3C71-8388-FFE7-15091E53005F}"/>
              </a:ext>
            </a:extLst>
          </p:cNvPr>
          <p:cNvSpPr txBox="1"/>
          <p:nvPr/>
        </p:nvSpPr>
        <p:spPr>
          <a:xfrm>
            <a:off x="3721573" y="4933914"/>
            <a:ext cx="80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r>
              <a:rPr lang="uk-UA" sz="3200" b="1" dirty="0" smtClean="0">
                <a:solidFill>
                  <a:srgbClr val="FF0000"/>
                </a:solidFill>
              </a:rPr>
              <a:t>0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C2DA80F9-6666-70C9-9D82-744205D5551A}"/>
              </a:ext>
            </a:extLst>
          </p:cNvPr>
          <p:cNvSpPr txBox="1"/>
          <p:nvPr/>
        </p:nvSpPr>
        <p:spPr>
          <a:xfrm>
            <a:off x="4352838" y="4933914"/>
            <a:ext cx="681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r>
              <a:rPr lang="uk-UA" sz="3200" b="1" dirty="0" smtClean="0">
                <a:solidFill>
                  <a:srgbClr val="FF0000"/>
                </a:solidFill>
              </a:rPr>
              <a:t>0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FE741AC7-B530-C83E-00DF-76F572A91E50}"/>
              </a:ext>
            </a:extLst>
          </p:cNvPr>
          <p:cNvSpPr txBox="1"/>
          <p:nvPr/>
        </p:nvSpPr>
        <p:spPr>
          <a:xfrm>
            <a:off x="5034154" y="4933914"/>
            <a:ext cx="652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r>
              <a:rPr lang="uk-UA" sz="3200" b="1" dirty="0" smtClean="0">
                <a:solidFill>
                  <a:srgbClr val="FF0000"/>
                </a:solidFill>
              </a:rPr>
              <a:t>0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D331198E-357B-8B26-5617-28374945705F}"/>
              </a:ext>
            </a:extLst>
          </p:cNvPr>
          <p:cNvSpPr txBox="1"/>
          <p:nvPr/>
        </p:nvSpPr>
        <p:spPr>
          <a:xfrm>
            <a:off x="5686745" y="4933914"/>
            <a:ext cx="615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r>
              <a:rPr lang="uk-UA" sz="3200" b="1" dirty="0" smtClean="0">
                <a:solidFill>
                  <a:srgbClr val="FF0000"/>
                </a:solidFill>
              </a:rPr>
              <a:t>0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51D6BAB4-C898-750D-3EBC-05DB8E8379A7}"/>
              </a:ext>
            </a:extLst>
          </p:cNvPr>
          <p:cNvSpPr txBox="1"/>
          <p:nvPr/>
        </p:nvSpPr>
        <p:spPr>
          <a:xfrm>
            <a:off x="6302386" y="4926482"/>
            <a:ext cx="610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r>
              <a:rPr lang="uk-UA" sz="3200" b="1" dirty="0" smtClean="0">
                <a:solidFill>
                  <a:srgbClr val="FF0000"/>
                </a:solidFill>
              </a:rPr>
              <a:t>0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E40111FF-E2CF-BDC4-C7DC-42885E533AFC}"/>
              </a:ext>
            </a:extLst>
          </p:cNvPr>
          <p:cNvSpPr txBox="1"/>
          <p:nvPr/>
        </p:nvSpPr>
        <p:spPr>
          <a:xfrm>
            <a:off x="6913157" y="4933914"/>
            <a:ext cx="646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</a:t>
            </a:r>
            <a:r>
              <a:rPr lang="uk-UA" sz="3200" b="1" dirty="0" smtClean="0">
                <a:solidFill>
                  <a:srgbClr val="FF0000"/>
                </a:solidFill>
              </a:rPr>
              <a:t>0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434FE5CD-F8CC-6408-A966-5FE9E0B9EAA1}"/>
              </a:ext>
            </a:extLst>
          </p:cNvPr>
          <p:cNvSpPr txBox="1"/>
          <p:nvPr/>
        </p:nvSpPr>
        <p:spPr>
          <a:xfrm>
            <a:off x="7559769" y="4933914"/>
            <a:ext cx="653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r>
              <a:rPr lang="uk-UA" sz="3200" b="1" dirty="0" smtClean="0">
                <a:solidFill>
                  <a:srgbClr val="FF0000"/>
                </a:solidFill>
              </a:rPr>
              <a:t>0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4118CC96-BB82-156C-143B-A7FBE6A3C546}"/>
              </a:ext>
            </a:extLst>
          </p:cNvPr>
          <p:cNvSpPr txBox="1"/>
          <p:nvPr/>
        </p:nvSpPr>
        <p:spPr>
          <a:xfrm>
            <a:off x="8213052" y="4933914"/>
            <a:ext cx="666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r>
              <a:rPr lang="uk-UA" sz="3200" b="1" dirty="0" smtClean="0">
                <a:solidFill>
                  <a:srgbClr val="FF0000"/>
                </a:solidFill>
              </a:rPr>
              <a:t>0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4D758EF7-6798-2F38-4CC1-F2A134B9871D}"/>
              </a:ext>
            </a:extLst>
          </p:cNvPr>
          <p:cNvSpPr txBox="1"/>
          <p:nvPr/>
        </p:nvSpPr>
        <p:spPr>
          <a:xfrm>
            <a:off x="8879257" y="4933914"/>
            <a:ext cx="614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9</a:t>
            </a:r>
            <a:r>
              <a:rPr lang="uk-UA" sz="3200" b="1" dirty="0" smtClean="0">
                <a:solidFill>
                  <a:srgbClr val="FF0000"/>
                </a:solidFill>
              </a:rPr>
              <a:t>0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5C2E9474-929D-44D6-6B92-07BA6301203A}"/>
              </a:ext>
            </a:extLst>
          </p:cNvPr>
          <p:cNvSpPr txBox="1"/>
          <p:nvPr/>
        </p:nvSpPr>
        <p:spPr>
          <a:xfrm>
            <a:off x="9401631" y="4931144"/>
            <a:ext cx="924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10</a:t>
            </a:r>
            <a:r>
              <a:rPr lang="uk-UA" sz="3200" b="1" dirty="0" smtClean="0">
                <a:solidFill>
                  <a:srgbClr val="FF0000"/>
                </a:solidFill>
              </a:rPr>
              <a:t>0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cxnSp>
        <p:nvCxnSpPr>
          <p:cNvPr id="102" name="Пряма сполучна лінія 55">
            <a:extLst>
              <a:ext uri="{FF2B5EF4-FFF2-40B4-BE49-F238E27FC236}">
                <a16:creationId xmlns="" xmlns:a16="http://schemas.microsoft.com/office/drawing/2014/main" id="{A180EF93-0D18-3DD8-986B-748ECF420102}"/>
              </a:ext>
            </a:extLst>
          </p:cNvPr>
          <p:cNvCxnSpPr/>
          <p:nvPr/>
        </p:nvCxnSpPr>
        <p:spPr>
          <a:xfrm>
            <a:off x="9743442" y="570291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359513" y="365235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&lt;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92798" y="364154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&gt;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9084008" y="362970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&lt;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5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2" grpId="0"/>
      <p:bldP spid="3" grpId="0"/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B1CC3A7E-D42D-3A2E-7E57-B2D78A68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8275423" y="3520835"/>
            <a:ext cx="3484620" cy="122669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B1CC3A7E-D42D-3A2E-7E57-B2D78A68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4932828" y="4655395"/>
            <a:ext cx="3484620" cy="122669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B1CC3A7E-D42D-3A2E-7E57-B2D78A68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4921513" y="3520835"/>
            <a:ext cx="3484620" cy="1226694"/>
          </a:xfrm>
          <a:prstGeom prst="rect">
            <a:avLst/>
          </a:prstGeom>
        </p:spPr>
      </p:pic>
      <p:sp>
        <p:nvSpPr>
          <p:cNvPr id="2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144561" y="572253"/>
            <a:ext cx="9754846" cy="7255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</a:t>
            </a:r>
            <a:r>
              <a:rPr lang="uk-UA" sz="3600" b="1" dirty="0" smtClean="0">
                <a:solidFill>
                  <a:schemeClr val="bg1"/>
                </a:solidFill>
              </a:rPr>
              <a:t>зошиті. Складання схем за малюнком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8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D20CBE4-F64F-71FF-B80B-2893C1A34BC1}"/>
              </a:ext>
            </a:extLst>
          </p:cNvPr>
          <p:cNvSpPr/>
          <p:nvPr/>
        </p:nvSpPr>
        <p:spPr>
          <a:xfrm>
            <a:off x="322387" y="5648678"/>
            <a:ext cx="4464948" cy="8479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Склади </a:t>
            </a:r>
            <a:r>
              <a:rPr lang="uk-UA" sz="2000" b="1" dirty="0">
                <a:solidFill>
                  <a:srgbClr val="7030A0"/>
                </a:solidFill>
              </a:rPr>
              <a:t>вираз на віднімання та схему за </a:t>
            </a:r>
            <a:r>
              <a:rPr lang="uk-UA" sz="2000" b="1" dirty="0" smtClean="0">
                <a:solidFill>
                  <a:srgbClr val="7030A0"/>
                </a:solidFill>
              </a:rPr>
              <a:t>малюнком. Чи можна скласти другий вираз?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B1CC3A7E-D42D-3A2E-7E57-B2D78A68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4908590" y="2403652"/>
            <a:ext cx="3484620" cy="1226694"/>
          </a:xfrm>
          <a:prstGeom prst="rect">
            <a:avLst/>
          </a:prstGeom>
        </p:spPr>
      </p:pic>
      <p:sp>
        <p:nvSpPr>
          <p:cNvPr id="85" name="Прямокутник: округлені кути 37">
            <a:extLst>
              <a:ext uri="{FF2B5EF4-FFF2-40B4-BE49-F238E27FC236}">
                <a16:creationId xmlns="" xmlns:a16="http://schemas.microsoft.com/office/drawing/2014/main" id="{5BDA0BAB-5346-41A8-55B5-A999C1040D96}"/>
              </a:ext>
            </a:extLst>
          </p:cNvPr>
          <p:cNvSpPr/>
          <p:nvPr/>
        </p:nvSpPr>
        <p:spPr>
          <a:xfrm>
            <a:off x="4958331" y="2467473"/>
            <a:ext cx="6801712" cy="349684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7B6DB592-D826-1EBE-71EB-4587FB14E2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604082" y="2936898"/>
            <a:ext cx="316821" cy="207977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439244" y="2673553"/>
            <a:ext cx="424330" cy="68689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19EBE77B-0EE2-1279-088E-743A9A595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5359"/>
          <a:stretch/>
        </p:blipFill>
        <p:spPr>
          <a:xfrm>
            <a:off x="5863574" y="4481440"/>
            <a:ext cx="316821" cy="106244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5418729" y="3454181"/>
            <a:ext cx="465359" cy="680001"/>
          </a:xfrm>
          <a:prstGeom prst="rect">
            <a:avLst/>
          </a:prstGeom>
        </p:spPr>
      </p:pic>
      <p:pic>
        <p:nvPicPr>
          <p:cNvPr id="1026" name="Picture 2" descr="D:\1 клас\2 Матем\Демонстр задачки\4) додавання 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6" y="2478636"/>
            <a:ext cx="4464948" cy="315895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47648" y="2766852"/>
            <a:ext cx="389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dirty="0" smtClean="0"/>
              <a:t>+</a:t>
            </a:r>
            <a:endParaRPr lang="ru-RU" sz="32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B6DB592-D826-1EBE-71EB-4587FB14E2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592925" y="3714667"/>
            <a:ext cx="316821" cy="20797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7B6DB592-D826-1EBE-71EB-4587FB14E2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592925" y="4430573"/>
            <a:ext cx="316821" cy="20797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C9B4253-A0CC-65DF-349D-F996629CD6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6895247" y="2651157"/>
            <a:ext cx="424330" cy="68689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6187560" y="3447291"/>
            <a:ext cx="424330" cy="6868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C9B4253-A0CC-65DF-349D-F996629CD6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6895247" y="3371221"/>
            <a:ext cx="424330" cy="68689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C9B4253-A0CC-65DF-349D-F996629CD6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5418729" y="4130316"/>
            <a:ext cx="424330" cy="68689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CC9B4253-A0CC-65DF-349D-F996629CD6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5418729" y="4877778"/>
            <a:ext cx="424330" cy="68689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6180395" y="2700885"/>
            <a:ext cx="465359" cy="68000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6189744" y="4968677"/>
            <a:ext cx="465359" cy="6800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6933973" y="4194560"/>
            <a:ext cx="465359" cy="68000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9EBE77B-0EE2-1279-088E-743A9A595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5359"/>
          <a:stretch/>
        </p:blipFill>
        <p:spPr>
          <a:xfrm>
            <a:off x="5820678" y="5255555"/>
            <a:ext cx="316821" cy="10624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6975002" y="4961787"/>
            <a:ext cx="424330" cy="686891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5747648" y="3470095"/>
            <a:ext cx="389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dirty="0" smtClean="0"/>
              <a:t>+</a:t>
            </a:r>
            <a:endParaRPr lang="ru-RU" sz="3200" dirty="0"/>
          </a:p>
        </p:txBody>
      </p: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6210258" y="4215893"/>
            <a:ext cx="424330" cy="6868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B6DB592-D826-1EBE-71EB-4587FB14E2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579298" y="5211573"/>
            <a:ext cx="316821" cy="20797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B1CC3A7E-D42D-3A2E-7E57-B2D78A68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8275423" y="2403652"/>
            <a:ext cx="3484620" cy="122669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B1CC3A7E-D42D-3A2E-7E57-B2D78A68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8275423" y="4638550"/>
            <a:ext cx="3484620" cy="122669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730343" y="3241461"/>
            <a:ext cx="186145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 rot="20632593">
            <a:off x="7194978" y="3187300"/>
            <a:ext cx="3506729" cy="1150365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9126703" y="3470095"/>
            <a:ext cx="424330" cy="686891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873236" y="3144875"/>
            <a:ext cx="0" cy="19317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9892054" y="3464931"/>
            <a:ext cx="465359" cy="680001"/>
          </a:xfrm>
          <a:prstGeom prst="rect">
            <a:avLst/>
          </a:prstGeom>
        </p:spPr>
      </p:pic>
      <p:cxnSp>
        <p:nvCxnSpPr>
          <p:cNvPr id="58" name="Прямая соединительная линия 57"/>
          <p:cNvCxnSpPr/>
          <p:nvPr/>
        </p:nvCxnSpPr>
        <p:spPr>
          <a:xfrm>
            <a:off x="8750728" y="4713020"/>
            <a:ext cx="186145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Дуга 58"/>
          <p:cNvSpPr/>
          <p:nvPr/>
        </p:nvSpPr>
        <p:spPr>
          <a:xfrm rot="20632593">
            <a:off x="7215363" y="4658859"/>
            <a:ext cx="3506729" cy="1150365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CC9B4253-A0CC-65DF-349D-F996629CD6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9469291" y="3740194"/>
            <a:ext cx="424330" cy="68689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9147088" y="4941654"/>
            <a:ext cx="424330" cy="686891"/>
          </a:xfrm>
          <a:prstGeom prst="rect">
            <a:avLst/>
          </a:prstGeom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9893621" y="4616434"/>
            <a:ext cx="0" cy="19317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508814" y="2409827"/>
            <a:ext cx="37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9892054" y="4979894"/>
            <a:ext cx="37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4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D20CBE4-F64F-71FF-B80B-2893C1A34BC1}"/>
              </a:ext>
            </a:extLst>
          </p:cNvPr>
          <p:cNvSpPr/>
          <p:nvPr/>
        </p:nvSpPr>
        <p:spPr>
          <a:xfrm>
            <a:off x="1933567" y="1300174"/>
            <a:ext cx="8732066" cy="98990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Скільки червоних яблук? Скільки зелених? Скільки всього яблук в кошиках? Склади вираз на додавання за малюнком. Чи можна яблука поміняти місцями? Чи зміниться результат? Склади другий вираз на додавання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405922" y="2507051"/>
            <a:ext cx="4700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?</a:t>
            </a:r>
            <a:endParaRPr lang="ru-RU" sz="4800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42557" y="4144932"/>
            <a:ext cx="2012304" cy="4962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963008" y="3922644"/>
            <a:ext cx="1489249" cy="6937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?</a:t>
            </a:r>
            <a:endParaRPr lang="ru-RU" sz="48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378670" y="2478636"/>
            <a:ext cx="49725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5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/>
      <p:bldP spid="40" grpId="0"/>
      <p:bldP spid="10" grpId="0" animBg="1"/>
      <p:bldP spid="59" grpId="0" animBg="1"/>
      <p:bldP spid="13" grpId="0"/>
      <p:bldP spid="64" grpId="0"/>
      <p:bldP spid="8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269704" y="520437"/>
            <a:ext cx="8732066" cy="73431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Завдання для кмітливих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8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D20CBE4-F64F-71FF-B80B-2893C1A34BC1}"/>
              </a:ext>
            </a:extLst>
          </p:cNvPr>
          <p:cNvSpPr/>
          <p:nvPr/>
        </p:nvSpPr>
        <p:spPr>
          <a:xfrm>
            <a:off x="3726472" y="1426564"/>
            <a:ext cx="6272636" cy="126587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Котру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годину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показує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кожний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годинник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uk-UA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4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774892"/>
            <a:ext cx="2030512" cy="44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Групувати 6">
            <a:extLst>
              <a:ext uri="{FF2B5EF4-FFF2-40B4-BE49-F238E27FC236}">
                <a16:creationId xmlns="" xmlns:a16="http://schemas.microsoft.com/office/drawing/2014/main" id="{3B6ED6D6-F95E-3745-4C51-AF59187303F2}"/>
              </a:ext>
            </a:extLst>
          </p:cNvPr>
          <p:cNvGrpSpPr/>
          <p:nvPr/>
        </p:nvGrpSpPr>
        <p:grpSpPr>
          <a:xfrm>
            <a:off x="3856685" y="3190438"/>
            <a:ext cx="1929887" cy="1929888"/>
            <a:chOff x="7729592" y="2104095"/>
            <a:chExt cx="1929887" cy="1929888"/>
          </a:xfrm>
        </p:grpSpPr>
        <p:sp>
          <p:nvSpPr>
            <p:cNvPr id="40" name="Овал 39">
              <a:extLst>
                <a:ext uri="{FF2B5EF4-FFF2-40B4-BE49-F238E27FC236}">
                  <a16:creationId xmlns="" xmlns:a16="http://schemas.microsoft.com/office/drawing/2014/main" id="{4423AE6F-5C79-E1C7-9A67-3971F621B0F5}"/>
                </a:ext>
              </a:extLst>
            </p:cNvPr>
            <p:cNvSpPr/>
            <p:nvPr/>
          </p:nvSpPr>
          <p:spPr>
            <a:xfrm>
              <a:off x="7813862" y="2167104"/>
              <a:ext cx="1774448" cy="180387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1" name="Picture 6" descr="Подбор циферблатов и стрелок">
              <a:extLst>
                <a:ext uri="{FF2B5EF4-FFF2-40B4-BE49-F238E27FC236}">
                  <a16:creationId xmlns="" xmlns:a16="http://schemas.microsoft.com/office/drawing/2014/main" id="{9485473E-6DBD-2620-F3D1-485453D1E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9592" y="2104095"/>
              <a:ext cx="1929887" cy="1929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Пряма зі стрілкою 17">
              <a:extLst>
                <a:ext uri="{FF2B5EF4-FFF2-40B4-BE49-F238E27FC236}">
                  <a16:creationId xmlns="" xmlns:a16="http://schemas.microsoft.com/office/drawing/2014/main" id="{5D4D8E6C-394E-AC4F-CB75-C1C583D2CC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99208" y="2543404"/>
              <a:ext cx="0" cy="563733"/>
            </a:xfrm>
            <a:prstGeom prst="straightConnector1">
              <a:avLst/>
            </a:prstGeom>
            <a:ln w="5715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 зі стрілкою 18">
              <a:extLst>
                <a:ext uri="{FF2B5EF4-FFF2-40B4-BE49-F238E27FC236}">
                  <a16:creationId xmlns="" xmlns:a16="http://schemas.microsoft.com/office/drawing/2014/main" id="{5C3F7925-C515-1D0C-F2F9-C9F11465FF61}"/>
                </a:ext>
              </a:extLst>
            </p:cNvPr>
            <p:cNvCxnSpPr>
              <a:cxnSpLocks/>
            </p:cNvCxnSpPr>
            <p:nvPr/>
          </p:nvCxnSpPr>
          <p:spPr>
            <a:xfrm>
              <a:off x="8711380" y="3097876"/>
              <a:ext cx="332241" cy="9261"/>
            </a:xfrm>
            <a:prstGeom prst="straightConnector1">
              <a:avLst/>
            </a:prstGeom>
            <a:ln w="5715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>
              <a:extLst>
                <a:ext uri="{FF2B5EF4-FFF2-40B4-BE49-F238E27FC236}">
                  <a16:creationId xmlns="" xmlns:a16="http://schemas.microsoft.com/office/drawing/2014/main" id="{4B3948B3-49BD-F23B-0165-B0F82FB300A6}"/>
                </a:ext>
              </a:extLst>
            </p:cNvPr>
            <p:cNvSpPr/>
            <p:nvPr/>
          </p:nvSpPr>
          <p:spPr>
            <a:xfrm>
              <a:off x="8612140" y="3031677"/>
              <a:ext cx="142251" cy="150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47" name="Групувати 6">
            <a:extLst>
              <a:ext uri="{FF2B5EF4-FFF2-40B4-BE49-F238E27FC236}">
                <a16:creationId xmlns="" xmlns:a16="http://schemas.microsoft.com/office/drawing/2014/main" id="{3B6ED6D6-F95E-3745-4C51-AF59187303F2}"/>
              </a:ext>
            </a:extLst>
          </p:cNvPr>
          <p:cNvGrpSpPr/>
          <p:nvPr/>
        </p:nvGrpSpPr>
        <p:grpSpPr>
          <a:xfrm>
            <a:off x="6778520" y="3124267"/>
            <a:ext cx="1929887" cy="1929888"/>
            <a:chOff x="7729592" y="2104095"/>
            <a:chExt cx="1929887" cy="1929888"/>
          </a:xfrm>
        </p:grpSpPr>
        <p:sp>
          <p:nvSpPr>
            <p:cNvPr id="49" name="Овал 48">
              <a:extLst>
                <a:ext uri="{FF2B5EF4-FFF2-40B4-BE49-F238E27FC236}">
                  <a16:creationId xmlns="" xmlns:a16="http://schemas.microsoft.com/office/drawing/2014/main" id="{4423AE6F-5C79-E1C7-9A67-3971F621B0F5}"/>
                </a:ext>
              </a:extLst>
            </p:cNvPr>
            <p:cNvSpPr/>
            <p:nvPr/>
          </p:nvSpPr>
          <p:spPr>
            <a:xfrm>
              <a:off x="7813862" y="2167104"/>
              <a:ext cx="1774448" cy="180387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50" name="Picture 6" descr="Подбор циферблатов и стрелок">
              <a:extLst>
                <a:ext uri="{FF2B5EF4-FFF2-40B4-BE49-F238E27FC236}">
                  <a16:creationId xmlns="" xmlns:a16="http://schemas.microsoft.com/office/drawing/2014/main" id="{9485473E-6DBD-2620-F3D1-485453D1E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9592" y="2104095"/>
              <a:ext cx="1929887" cy="1929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3" name="Пряма зі стрілкою 17">
              <a:extLst>
                <a:ext uri="{FF2B5EF4-FFF2-40B4-BE49-F238E27FC236}">
                  <a16:creationId xmlns="" xmlns:a16="http://schemas.microsoft.com/office/drawing/2014/main" id="{5D4D8E6C-394E-AC4F-CB75-C1C583D2CC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99208" y="2508125"/>
              <a:ext cx="0" cy="563733"/>
            </a:xfrm>
            <a:prstGeom prst="straightConnector1">
              <a:avLst/>
            </a:prstGeom>
            <a:ln w="5715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 зі стрілкою 18">
              <a:extLst>
                <a:ext uri="{FF2B5EF4-FFF2-40B4-BE49-F238E27FC236}">
                  <a16:creationId xmlns="" xmlns:a16="http://schemas.microsoft.com/office/drawing/2014/main" id="{5C3F7925-C515-1D0C-F2F9-C9F11465FF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92577" y="3090654"/>
              <a:ext cx="401958" cy="14547"/>
            </a:xfrm>
            <a:prstGeom prst="straightConnector1">
              <a:avLst/>
            </a:prstGeom>
            <a:ln w="5715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4B3948B3-49BD-F23B-0165-B0F82FB300A6}"/>
                </a:ext>
              </a:extLst>
            </p:cNvPr>
            <p:cNvSpPr/>
            <p:nvPr/>
          </p:nvSpPr>
          <p:spPr>
            <a:xfrm>
              <a:off x="8631838" y="3045928"/>
              <a:ext cx="142251" cy="150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7" name="Групувати 6">
            <a:extLst>
              <a:ext uri="{FF2B5EF4-FFF2-40B4-BE49-F238E27FC236}">
                <a16:creationId xmlns="" xmlns:a16="http://schemas.microsoft.com/office/drawing/2014/main" id="{3B6ED6D6-F95E-3745-4C51-AF59187303F2}"/>
              </a:ext>
            </a:extLst>
          </p:cNvPr>
          <p:cNvGrpSpPr/>
          <p:nvPr/>
        </p:nvGrpSpPr>
        <p:grpSpPr>
          <a:xfrm>
            <a:off x="9700355" y="3124267"/>
            <a:ext cx="1929887" cy="1929888"/>
            <a:chOff x="7729592" y="2104095"/>
            <a:chExt cx="1929887" cy="1929888"/>
          </a:xfrm>
        </p:grpSpPr>
        <p:sp>
          <p:nvSpPr>
            <p:cNvPr id="58" name="Овал 57">
              <a:extLst>
                <a:ext uri="{FF2B5EF4-FFF2-40B4-BE49-F238E27FC236}">
                  <a16:creationId xmlns="" xmlns:a16="http://schemas.microsoft.com/office/drawing/2014/main" id="{4423AE6F-5C79-E1C7-9A67-3971F621B0F5}"/>
                </a:ext>
              </a:extLst>
            </p:cNvPr>
            <p:cNvSpPr/>
            <p:nvPr/>
          </p:nvSpPr>
          <p:spPr>
            <a:xfrm>
              <a:off x="7813862" y="2167104"/>
              <a:ext cx="1774448" cy="180387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60" name="Picture 6" descr="Подбор циферблатов и стрелок">
              <a:extLst>
                <a:ext uri="{FF2B5EF4-FFF2-40B4-BE49-F238E27FC236}">
                  <a16:creationId xmlns="" xmlns:a16="http://schemas.microsoft.com/office/drawing/2014/main" id="{9485473E-6DBD-2620-F3D1-485453D1E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9592" y="2104095"/>
              <a:ext cx="1929887" cy="1929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2" name="Пряма зі стрілкою 17">
              <a:extLst>
                <a:ext uri="{FF2B5EF4-FFF2-40B4-BE49-F238E27FC236}">
                  <a16:creationId xmlns="" xmlns:a16="http://schemas.microsoft.com/office/drawing/2014/main" id="{5D4D8E6C-394E-AC4F-CB75-C1C583D2CC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99208" y="2508125"/>
              <a:ext cx="0" cy="563733"/>
            </a:xfrm>
            <a:prstGeom prst="straightConnector1">
              <a:avLst/>
            </a:prstGeom>
            <a:ln w="5715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 зі стрілкою 18">
              <a:extLst>
                <a:ext uri="{FF2B5EF4-FFF2-40B4-BE49-F238E27FC236}">
                  <a16:creationId xmlns="" xmlns:a16="http://schemas.microsoft.com/office/drawing/2014/main" id="{5C3F7925-C515-1D0C-F2F9-C9F11465FF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94535" y="3040515"/>
              <a:ext cx="16845" cy="402456"/>
            </a:xfrm>
            <a:prstGeom prst="straightConnector1">
              <a:avLst/>
            </a:prstGeom>
            <a:ln w="5715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Овал 73">
              <a:extLst>
                <a:ext uri="{FF2B5EF4-FFF2-40B4-BE49-F238E27FC236}">
                  <a16:creationId xmlns="" xmlns:a16="http://schemas.microsoft.com/office/drawing/2014/main" id="{4B3948B3-49BD-F23B-0165-B0F82FB300A6}"/>
                </a:ext>
              </a:extLst>
            </p:cNvPr>
            <p:cNvSpPr/>
            <p:nvPr/>
          </p:nvSpPr>
          <p:spPr>
            <a:xfrm>
              <a:off x="8623411" y="2956217"/>
              <a:ext cx="142251" cy="150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75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4016342" y="5398339"/>
            <a:ext cx="1666457" cy="9035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3 год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6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7000160" y="5361987"/>
            <a:ext cx="1666457" cy="9035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9 год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7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9814294" y="5275575"/>
            <a:ext cx="1666457" cy="9035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6 год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3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TextBox 6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923133" y="494528"/>
            <a:ext cx="7360896" cy="85865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загадки про добу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174541" y="3189928"/>
            <a:ext cx="2102059" cy="50772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День і ніч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7" name="Picture 2" descr="Хелп! — Chevrolet Captiva, 2.4 л., 2012 года на DRIV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79" y="440867"/>
            <a:ext cx="2687784" cy="268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5E880A0-9A46-4681-2E9D-9320A66CC658}"/>
              </a:ext>
            </a:extLst>
          </p:cNvPr>
          <p:cNvSpPr txBox="1"/>
          <p:nvPr/>
        </p:nvSpPr>
        <p:spPr>
          <a:xfrm>
            <a:off x="699026" y="1558991"/>
            <a:ext cx="36770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Тихо-тихо підкрадалась,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До сусіда приглядалась.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Він помітив гостю враз,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Посірів і зовсім згас.</a:t>
            </a:r>
          </a:p>
        </p:txBody>
      </p:sp>
      <p:pic>
        <p:nvPicPr>
          <p:cNvPr id="69" name="Picture 6" descr="Бесплатные ночные клипарты, скачать бесплатные картинки, бесплатные  картинки - Разное">
            <a:extLst>
              <a:ext uri="{FF2B5EF4-FFF2-40B4-BE49-F238E27FC236}">
                <a16:creationId xmlns="" xmlns:a16="http://schemas.microsoft.com/office/drawing/2014/main" id="{0DB25ECE-6761-1E25-4040-C8CF934E2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29" y="3879596"/>
            <a:ext cx="2628747" cy="262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921829" y="4003345"/>
            <a:ext cx="1768798" cy="54766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Ранок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66C25C2-B9C6-5788-CAFA-1B8A9E431185}"/>
              </a:ext>
            </a:extLst>
          </p:cNvPr>
          <p:cNvSpPr txBox="1"/>
          <p:nvPr/>
        </p:nvSpPr>
        <p:spPr>
          <a:xfrm>
            <a:off x="4603581" y="1571272"/>
            <a:ext cx="44343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Він найпершим прокидається,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Чепуриться, умивається,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Вийде з терема хутенько,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Привітає землю-неньку.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Є така в нього турбота –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Всіх підняти до роботи.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C11F08A-94F9-CEBA-E733-EAE00CBD7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584203" y="3334933"/>
            <a:ext cx="30099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TextBox 40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962225" y="483640"/>
            <a:ext cx="8732066" cy="50020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Слухання вірша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5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A0D6A2AE-10CF-4421-B947-EDA7A5D37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4" y="2451431"/>
            <a:ext cx="2043075" cy="387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4D097404-A900-69F4-499D-B1C45985CA1B}"/>
              </a:ext>
            </a:extLst>
          </p:cNvPr>
          <p:cNvSpPr txBox="1"/>
          <p:nvPr/>
        </p:nvSpPr>
        <p:spPr>
          <a:xfrm>
            <a:off x="2760545" y="1011901"/>
            <a:ext cx="426409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Вранці киця Любка встала,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Ліжечко своє прибрала,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Лапкою промила вічки,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Вушка, носик, шию, щічки.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Вийшла в сад і для порядку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Там зробила фіззарядку.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З'їла на сніданок мишку,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Чисті одягла панчішки,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Перед дзеркалом крутнулась,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Причесалась, усміхнулась.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І побігла в школу вчиться.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38CD44AC-38DF-EA7F-77D2-A4D579FA358F}"/>
              </a:ext>
            </a:extLst>
          </p:cNvPr>
          <p:cNvSpPr txBox="1"/>
          <p:nvPr/>
        </p:nvSpPr>
        <p:spPr>
          <a:xfrm>
            <a:off x="7241759" y="1022470"/>
            <a:ext cx="42640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І уроки робить киця,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Бо старанна учениця!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Знайде час на все: й пограти,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Й відпочити, й почитати.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Бо </a:t>
            </a:r>
            <a:r>
              <a:rPr lang="x-none" sz="2400" b="1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вечері киця Любка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Миє лапки, чистить зубки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І слухняно о дев'ятій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В ліжечко лягає спати.</a:t>
            </a:r>
          </a:p>
          <a:p>
            <a:pPr algn="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</a:rPr>
              <a:t>В. Бутрім</a:t>
            </a:r>
          </a:p>
        </p:txBody>
      </p:sp>
      <p:pic>
        <p:nvPicPr>
          <p:cNvPr id="48" name="Picture 4" descr="Котик клипарт (67 фото) » Рисунки для срисовки и не только">
            <a:extLst>
              <a:ext uri="{FF2B5EF4-FFF2-40B4-BE49-F238E27FC236}">
                <a16:creationId xmlns="" xmlns:a16="http://schemas.microsoft.com/office/drawing/2014/main" id="{E0455526-9686-7CB4-7030-F67824F7B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6442" y="4324811"/>
            <a:ext cx="2673760" cy="22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F04D55F7-B112-D65C-FE95-F78586ED08D9}"/>
              </a:ext>
            </a:extLst>
          </p:cNvPr>
          <p:cNvSpPr txBox="1"/>
          <p:nvPr/>
        </p:nvSpPr>
        <p:spPr>
          <a:xfrm>
            <a:off x="2760545" y="5014846"/>
            <a:ext cx="33558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По обіді Любка-киця,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Пообідавши, гуляє</a:t>
            </a:r>
          </a:p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І батькам допомагає.</a:t>
            </a:r>
          </a:p>
        </p:txBody>
      </p:sp>
    </p:spTree>
    <p:extLst>
      <p:ext uri="{BB962C8B-B14F-4D97-AF65-F5344CB8AC3E}">
        <p14:creationId xmlns:p14="http://schemas.microsoft.com/office/powerpoint/2010/main" val="38611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9">
            <a:extLst>
              <a:ext uri="{FF2B5EF4-FFF2-40B4-BE49-F238E27FC236}">
                <a16:creationId xmlns="" xmlns:a16="http://schemas.microsoft.com/office/drawing/2014/main" id="{B0CCE74E-AB7D-84E3-E890-2FF4D84DAC1C}"/>
              </a:ext>
            </a:extLst>
          </p:cNvPr>
          <p:cNvSpPr/>
          <p:nvPr/>
        </p:nvSpPr>
        <p:spPr>
          <a:xfrm>
            <a:off x="1317171" y="422211"/>
            <a:ext cx="9372599" cy="80787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Закріплення вивченого матеріалу. Розпорядок дня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B7B3F64C-EFB8-A0FB-B4FF-FB51AD88D93A}"/>
              </a:ext>
            </a:extLst>
          </p:cNvPr>
          <p:cNvSpPr/>
          <p:nvPr/>
        </p:nvSpPr>
        <p:spPr>
          <a:xfrm>
            <a:off x="4373631" y="1541186"/>
            <a:ext cx="1287013" cy="129465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7" name="Picture 6" descr="Подбор циферблатов и стрелок">
            <a:extLst>
              <a:ext uri="{FF2B5EF4-FFF2-40B4-BE49-F238E27FC236}">
                <a16:creationId xmlns="" xmlns:a16="http://schemas.microsoft.com/office/drawing/2014/main" id="{ED593729-76F1-29F0-BC31-44D5AD5C2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61" y="1500960"/>
            <a:ext cx="1399753" cy="13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 зі стрілкою 16">
            <a:extLst>
              <a:ext uri="{FF2B5EF4-FFF2-40B4-BE49-F238E27FC236}">
                <a16:creationId xmlns="" xmlns:a16="http://schemas.microsoft.com/office/drawing/2014/main" id="{A0905A0A-D2D8-2102-987F-BEBABCBD0018}"/>
              </a:ext>
            </a:extLst>
          </p:cNvPr>
          <p:cNvCxnSpPr>
            <a:cxnSpLocks/>
          </p:cNvCxnSpPr>
          <p:nvPr/>
        </p:nvCxnSpPr>
        <p:spPr>
          <a:xfrm flipH="1" flipV="1">
            <a:off x="5002162" y="1814465"/>
            <a:ext cx="3389" cy="43200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17">
            <a:extLst>
              <a:ext uri="{FF2B5EF4-FFF2-40B4-BE49-F238E27FC236}">
                <a16:creationId xmlns="" xmlns:a16="http://schemas.microsoft.com/office/drawing/2014/main" id="{728C5B9E-694D-E89E-9C11-A0B51B8BD9B2}"/>
              </a:ext>
            </a:extLst>
          </p:cNvPr>
          <p:cNvCxnSpPr>
            <a:cxnSpLocks/>
          </p:cNvCxnSpPr>
          <p:nvPr/>
        </p:nvCxnSpPr>
        <p:spPr>
          <a:xfrm flipH="1" flipV="1">
            <a:off x="4845702" y="1916302"/>
            <a:ext cx="168676" cy="307676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E9EFFBC6-BBE1-DB7C-D7CD-FE68B943DE74}"/>
              </a:ext>
            </a:extLst>
          </p:cNvPr>
          <p:cNvSpPr/>
          <p:nvPr/>
        </p:nvSpPr>
        <p:spPr>
          <a:xfrm>
            <a:off x="4950575" y="2163477"/>
            <a:ext cx="103175" cy="1083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84CA5F6-5649-B229-C888-5FB1779BE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4664" y="1374915"/>
            <a:ext cx="1671748" cy="16116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1629CBD-DC28-5064-D596-C69CBB773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140" y="3183603"/>
            <a:ext cx="1194064" cy="15361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8F4B878-A4C5-C6CB-BCC1-A6648C287B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5883" y="4937832"/>
            <a:ext cx="1304487" cy="14804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3FE6575-EAB5-1AC1-9445-B2D6A5FC3A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5123" y="1515316"/>
            <a:ext cx="1359704" cy="16364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12DC0B0-7341-1AAD-2BCB-BA3D4B2F0A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4945" y="5141932"/>
            <a:ext cx="2080060" cy="12614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9FEB3B5-1D07-2159-2FC5-B09695580D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7767" y="1849210"/>
            <a:ext cx="2080060" cy="2865749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BF822DFB-FDAA-E28B-EC20-EC9479769E54}"/>
              </a:ext>
            </a:extLst>
          </p:cNvPr>
          <p:cNvSpPr/>
          <p:nvPr/>
        </p:nvSpPr>
        <p:spPr>
          <a:xfrm>
            <a:off x="3151839" y="3282085"/>
            <a:ext cx="1287013" cy="129465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8" name="Picture 6" descr="Подбор циферблатов и стрелок">
            <a:extLst>
              <a:ext uri="{FF2B5EF4-FFF2-40B4-BE49-F238E27FC236}">
                <a16:creationId xmlns="" xmlns:a16="http://schemas.microsoft.com/office/drawing/2014/main" id="{483F47CD-FFF2-1163-6640-EAD604B23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69" y="3241859"/>
            <a:ext cx="1399753" cy="13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 зі стрілкою 30">
            <a:extLst>
              <a:ext uri="{FF2B5EF4-FFF2-40B4-BE49-F238E27FC236}">
                <a16:creationId xmlns="" xmlns:a16="http://schemas.microsoft.com/office/drawing/2014/main" id="{5475D4FD-8228-69CF-A355-DFCB3DA0280E}"/>
              </a:ext>
            </a:extLst>
          </p:cNvPr>
          <p:cNvCxnSpPr>
            <a:cxnSpLocks/>
          </p:cNvCxnSpPr>
          <p:nvPr/>
        </p:nvCxnSpPr>
        <p:spPr>
          <a:xfrm flipH="1" flipV="1">
            <a:off x="3780370" y="3555364"/>
            <a:ext cx="3389" cy="43200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31">
            <a:extLst>
              <a:ext uri="{FF2B5EF4-FFF2-40B4-BE49-F238E27FC236}">
                <a16:creationId xmlns="" xmlns:a16="http://schemas.microsoft.com/office/drawing/2014/main" id="{BEC0FC13-FDE6-A3C9-EEC6-CA8AF61F3E58}"/>
              </a:ext>
            </a:extLst>
          </p:cNvPr>
          <p:cNvCxnSpPr>
            <a:cxnSpLocks/>
          </p:cNvCxnSpPr>
          <p:nvPr/>
        </p:nvCxnSpPr>
        <p:spPr>
          <a:xfrm flipH="1">
            <a:off x="3637540" y="3964877"/>
            <a:ext cx="155046" cy="253121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C978E4DF-209F-ECBB-DDB0-0993E2E0656B}"/>
              </a:ext>
            </a:extLst>
          </p:cNvPr>
          <p:cNvSpPr/>
          <p:nvPr/>
        </p:nvSpPr>
        <p:spPr>
          <a:xfrm>
            <a:off x="3728783" y="3904376"/>
            <a:ext cx="103175" cy="1083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96B1FCEC-94A1-8B8F-ED3E-9C16AAB572DC}"/>
              </a:ext>
            </a:extLst>
          </p:cNvPr>
          <p:cNvSpPr/>
          <p:nvPr/>
        </p:nvSpPr>
        <p:spPr>
          <a:xfrm>
            <a:off x="4124700" y="5084134"/>
            <a:ext cx="1287013" cy="129465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23" name="Picture 6" descr="Подбор циферблатов и стрелок">
            <a:extLst>
              <a:ext uri="{FF2B5EF4-FFF2-40B4-BE49-F238E27FC236}">
                <a16:creationId xmlns="" xmlns:a16="http://schemas.microsoft.com/office/drawing/2014/main" id="{7CE157E1-20D5-98A7-F88D-71FF1EB47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30" y="5043908"/>
            <a:ext cx="1399753" cy="13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 зі стрілкою 36">
            <a:extLst>
              <a:ext uri="{FF2B5EF4-FFF2-40B4-BE49-F238E27FC236}">
                <a16:creationId xmlns="" xmlns:a16="http://schemas.microsoft.com/office/drawing/2014/main" id="{55D0F743-A236-2BFA-5DB9-4345DE6F05C5}"/>
              </a:ext>
            </a:extLst>
          </p:cNvPr>
          <p:cNvCxnSpPr>
            <a:cxnSpLocks/>
          </p:cNvCxnSpPr>
          <p:nvPr/>
        </p:nvCxnSpPr>
        <p:spPr>
          <a:xfrm flipH="1" flipV="1">
            <a:off x="4753231" y="5357413"/>
            <a:ext cx="3389" cy="43200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зі стрілкою 37">
            <a:extLst>
              <a:ext uri="{FF2B5EF4-FFF2-40B4-BE49-F238E27FC236}">
                <a16:creationId xmlns="" xmlns:a16="http://schemas.microsoft.com/office/drawing/2014/main" id="{5CA5BB76-645F-A7CA-98E2-29D360B1464E}"/>
              </a:ext>
            </a:extLst>
          </p:cNvPr>
          <p:cNvCxnSpPr>
            <a:cxnSpLocks/>
          </p:cNvCxnSpPr>
          <p:nvPr/>
        </p:nvCxnSpPr>
        <p:spPr>
          <a:xfrm flipH="1" flipV="1">
            <a:off x="4454106" y="5573417"/>
            <a:ext cx="311341" cy="19350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7C984BB0-5965-4E1B-014A-AD7D8A79DF48}"/>
              </a:ext>
            </a:extLst>
          </p:cNvPr>
          <p:cNvSpPr/>
          <p:nvPr/>
        </p:nvSpPr>
        <p:spPr>
          <a:xfrm>
            <a:off x="4701644" y="5706425"/>
            <a:ext cx="103175" cy="1083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28DCCF79-CD8E-BF46-4C56-FC9473046B47}"/>
              </a:ext>
            </a:extLst>
          </p:cNvPr>
          <p:cNvSpPr/>
          <p:nvPr/>
        </p:nvSpPr>
        <p:spPr>
          <a:xfrm>
            <a:off x="6665948" y="5182158"/>
            <a:ext cx="1287013" cy="129465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28" name="Picture 6" descr="Подбор циферблатов и стрелок">
            <a:extLst>
              <a:ext uri="{FF2B5EF4-FFF2-40B4-BE49-F238E27FC236}">
                <a16:creationId xmlns="" xmlns:a16="http://schemas.microsoft.com/office/drawing/2014/main" id="{34909E60-9CE8-4F17-D40C-902BF7304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78" y="5141932"/>
            <a:ext cx="1399753" cy="13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 зі стрілкою 42">
            <a:extLst>
              <a:ext uri="{FF2B5EF4-FFF2-40B4-BE49-F238E27FC236}">
                <a16:creationId xmlns="" xmlns:a16="http://schemas.microsoft.com/office/drawing/2014/main" id="{2B804E8D-EEBC-3154-883F-8E94C31A62C1}"/>
              </a:ext>
            </a:extLst>
          </p:cNvPr>
          <p:cNvCxnSpPr>
            <a:cxnSpLocks/>
          </p:cNvCxnSpPr>
          <p:nvPr/>
        </p:nvCxnSpPr>
        <p:spPr>
          <a:xfrm flipH="1" flipV="1">
            <a:off x="7294479" y="5455437"/>
            <a:ext cx="3389" cy="43200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43">
            <a:extLst>
              <a:ext uri="{FF2B5EF4-FFF2-40B4-BE49-F238E27FC236}">
                <a16:creationId xmlns="" xmlns:a16="http://schemas.microsoft.com/office/drawing/2014/main" id="{0DEBF911-2850-0A22-5B9F-566D3F6C0907}"/>
              </a:ext>
            </a:extLst>
          </p:cNvPr>
          <p:cNvCxnSpPr>
            <a:cxnSpLocks/>
          </p:cNvCxnSpPr>
          <p:nvPr/>
        </p:nvCxnSpPr>
        <p:spPr>
          <a:xfrm flipH="1">
            <a:off x="7005484" y="5864950"/>
            <a:ext cx="301211" cy="17697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A0355353-8C9F-9680-344A-55134A432D96}"/>
              </a:ext>
            </a:extLst>
          </p:cNvPr>
          <p:cNvSpPr/>
          <p:nvPr/>
        </p:nvSpPr>
        <p:spPr>
          <a:xfrm>
            <a:off x="7242892" y="5804449"/>
            <a:ext cx="103175" cy="1083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3866083B-9C3A-ADC2-8D98-7FC3BDA3C946}"/>
              </a:ext>
            </a:extLst>
          </p:cNvPr>
          <p:cNvSpPr/>
          <p:nvPr/>
        </p:nvSpPr>
        <p:spPr>
          <a:xfrm>
            <a:off x="7988165" y="3252055"/>
            <a:ext cx="1287013" cy="129465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33" name="Picture 6" descr="Подбор циферблатов и стрелок">
            <a:extLst>
              <a:ext uri="{FF2B5EF4-FFF2-40B4-BE49-F238E27FC236}">
                <a16:creationId xmlns="" xmlns:a16="http://schemas.microsoft.com/office/drawing/2014/main" id="{04755D0B-980E-BC91-0F1B-5DFB32730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95" y="3211829"/>
            <a:ext cx="1399753" cy="13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 зі стрілкою 48">
            <a:extLst>
              <a:ext uri="{FF2B5EF4-FFF2-40B4-BE49-F238E27FC236}">
                <a16:creationId xmlns="" xmlns:a16="http://schemas.microsoft.com/office/drawing/2014/main" id="{F6281C91-4860-3209-DD7E-804BA9AAFCA5}"/>
              </a:ext>
            </a:extLst>
          </p:cNvPr>
          <p:cNvCxnSpPr>
            <a:cxnSpLocks/>
          </p:cNvCxnSpPr>
          <p:nvPr/>
        </p:nvCxnSpPr>
        <p:spPr>
          <a:xfrm flipH="1" flipV="1">
            <a:off x="8616696" y="3525334"/>
            <a:ext cx="3389" cy="43200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зі стрілкою 49">
            <a:extLst>
              <a:ext uri="{FF2B5EF4-FFF2-40B4-BE49-F238E27FC236}">
                <a16:creationId xmlns="" xmlns:a16="http://schemas.microsoft.com/office/drawing/2014/main" id="{35DBAC26-FC46-9E10-9B4D-DCBCDCD6C0EA}"/>
              </a:ext>
            </a:extLst>
          </p:cNvPr>
          <p:cNvCxnSpPr>
            <a:cxnSpLocks/>
          </p:cNvCxnSpPr>
          <p:nvPr/>
        </p:nvCxnSpPr>
        <p:spPr>
          <a:xfrm>
            <a:off x="8628912" y="3934847"/>
            <a:ext cx="305438" cy="15659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D9F90BD5-84F6-B2F1-1F8F-D8B97A220FFD}"/>
              </a:ext>
            </a:extLst>
          </p:cNvPr>
          <p:cNvSpPr/>
          <p:nvPr/>
        </p:nvSpPr>
        <p:spPr>
          <a:xfrm>
            <a:off x="8565109" y="3874346"/>
            <a:ext cx="103175" cy="1083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434CE817-3124-F8C7-95E5-500BEDD258D6}"/>
              </a:ext>
            </a:extLst>
          </p:cNvPr>
          <p:cNvSpPr/>
          <p:nvPr/>
        </p:nvSpPr>
        <p:spPr>
          <a:xfrm>
            <a:off x="6921740" y="1488219"/>
            <a:ext cx="1287013" cy="129465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38" name="Picture 6" descr="Подбор циферблатов и стрелок">
            <a:extLst>
              <a:ext uri="{FF2B5EF4-FFF2-40B4-BE49-F238E27FC236}">
                <a16:creationId xmlns="" xmlns:a16="http://schemas.microsoft.com/office/drawing/2014/main" id="{E31B50AF-989D-7C57-1C7D-48A0B8E42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370" y="1447993"/>
            <a:ext cx="1399753" cy="13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 зі стрілкою 54">
            <a:extLst>
              <a:ext uri="{FF2B5EF4-FFF2-40B4-BE49-F238E27FC236}">
                <a16:creationId xmlns="" xmlns:a16="http://schemas.microsoft.com/office/drawing/2014/main" id="{4DA098AF-D263-E9A0-F2D8-8691406EBC99}"/>
              </a:ext>
            </a:extLst>
          </p:cNvPr>
          <p:cNvCxnSpPr>
            <a:cxnSpLocks/>
          </p:cNvCxnSpPr>
          <p:nvPr/>
        </p:nvCxnSpPr>
        <p:spPr>
          <a:xfrm flipH="1" flipV="1">
            <a:off x="7550271" y="1761498"/>
            <a:ext cx="3389" cy="43200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55">
            <a:extLst>
              <a:ext uri="{FF2B5EF4-FFF2-40B4-BE49-F238E27FC236}">
                <a16:creationId xmlns="" xmlns:a16="http://schemas.microsoft.com/office/drawing/2014/main" id="{816E5AB9-612C-8266-E17C-5FA5066207E5}"/>
              </a:ext>
            </a:extLst>
          </p:cNvPr>
          <p:cNvCxnSpPr>
            <a:cxnSpLocks/>
          </p:cNvCxnSpPr>
          <p:nvPr/>
        </p:nvCxnSpPr>
        <p:spPr>
          <a:xfrm flipV="1">
            <a:off x="7562487" y="1882369"/>
            <a:ext cx="192186" cy="288642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76810F06-179E-E30B-56EB-3C4A7690D3CB}"/>
              </a:ext>
            </a:extLst>
          </p:cNvPr>
          <p:cNvSpPr/>
          <p:nvPr/>
        </p:nvSpPr>
        <p:spPr>
          <a:xfrm>
            <a:off x="7498684" y="2110510"/>
            <a:ext cx="103175" cy="1083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1A3EC3FE-4B96-4FDC-D389-F386439370D5}"/>
              </a:ext>
            </a:extLst>
          </p:cNvPr>
          <p:cNvSpPr/>
          <p:nvPr/>
        </p:nvSpPr>
        <p:spPr>
          <a:xfrm>
            <a:off x="5140940" y="2749427"/>
            <a:ext cx="2301153" cy="2192272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Допоможи Миколці скласти розпорядок дня. </a:t>
            </a:r>
            <a:endParaRPr lang="x-none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Стрілка: вправо 64">
            <a:extLst>
              <a:ext uri="{FF2B5EF4-FFF2-40B4-BE49-F238E27FC236}">
                <a16:creationId xmlns="" xmlns:a16="http://schemas.microsoft.com/office/drawing/2014/main" id="{5413D87F-1051-DA1A-DF55-4E66DF5A99B6}"/>
              </a:ext>
            </a:extLst>
          </p:cNvPr>
          <p:cNvSpPr/>
          <p:nvPr/>
        </p:nvSpPr>
        <p:spPr>
          <a:xfrm rot="13890431">
            <a:off x="5374425" y="2718713"/>
            <a:ext cx="232441" cy="336457"/>
          </a:xfrm>
          <a:prstGeom prst="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Стрілка: вправо 65">
            <a:extLst>
              <a:ext uri="{FF2B5EF4-FFF2-40B4-BE49-F238E27FC236}">
                <a16:creationId xmlns="" xmlns:a16="http://schemas.microsoft.com/office/drawing/2014/main" id="{F474AEA1-B079-A512-EF85-8B091D1ADF3C}"/>
              </a:ext>
            </a:extLst>
          </p:cNvPr>
          <p:cNvSpPr/>
          <p:nvPr/>
        </p:nvSpPr>
        <p:spPr>
          <a:xfrm rot="10568101">
            <a:off x="4897423" y="3706117"/>
            <a:ext cx="232441" cy="336457"/>
          </a:xfrm>
          <a:prstGeom prst="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Стрілка: вправо 66">
            <a:extLst>
              <a:ext uri="{FF2B5EF4-FFF2-40B4-BE49-F238E27FC236}">
                <a16:creationId xmlns="" xmlns:a16="http://schemas.microsoft.com/office/drawing/2014/main" id="{116367DB-8F09-CE21-A9AF-7017FA3E8A86}"/>
              </a:ext>
            </a:extLst>
          </p:cNvPr>
          <p:cNvSpPr/>
          <p:nvPr/>
        </p:nvSpPr>
        <p:spPr>
          <a:xfrm rot="7755762">
            <a:off x="5396275" y="4649754"/>
            <a:ext cx="232441" cy="336457"/>
          </a:xfrm>
          <a:prstGeom prst="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Стрілка: вправо 67">
            <a:extLst>
              <a:ext uri="{FF2B5EF4-FFF2-40B4-BE49-F238E27FC236}">
                <a16:creationId xmlns="" xmlns:a16="http://schemas.microsoft.com/office/drawing/2014/main" id="{C276EB9A-6AFC-E0FF-F07E-4559625B94BC}"/>
              </a:ext>
            </a:extLst>
          </p:cNvPr>
          <p:cNvSpPr/>
          <p:nvPr/>
        </p:nvSpPr>
        <p:spPr>
          <a:xfrm rot="18333185">
            <a:off x="6918138" y="2672800"/>
            <a:ext cx="232441" cy="336457"/>
          </a:xfrm>
          <a:prstGeom prst="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трілка: вправо 68">
            <a:extLst>
              <a:ext uri="{FF2B5EF4-FFF2-40B4-BE49-F238E27FC236}">
                <a16:creationId xmlns="" xmlns:a16="http://schemas.microsoft.com/office/drawing/2014/main" id="{4B2EB66A-1561-B321-80B2-78A9263A6DF2}"/>
              </a:ext>
            </a:extLst>
          </p:cNvPr>
          <p:cNvSpPr/>
          <p:nvPr/>
        </p:nvSpPr>
        <p:spPr>
          <a:xfrm rot="21426108">
            <a:off x="7457144" y="3603141"/>
            <a:ext cx="232441" cy="336457"/>
          </a:xfrm>
          <a:prstGeom prst="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Стрілка: вправо 69">
            <a:extLst>
              <a:ext uri="{FF2B5EF4-FFF2-40B4-BE49-F238E27FC236}">
                <a16:creationId xmlns="" xmlns:a16="http://schemas.microsoft.com/office/drawing/2014/main" id="{AF12DE25-72C8-38C8-1832-8D679CBB3ED3}"/>
              </a:ext>
            </a:extLst>
          </p:cNvPr>
          <p:cNvSpPr/>
          <p:nvPr/>
        </p:nvSpPr>
        <p:spPr>
          <a:xfrm rot="3404805">
            <a:off x="6882653" y="4729504"/>
            <a:ext cx="232441" cy="336457"/>
          </a:xfrm>
          <a:prstGeom prst="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270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51" y="422651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2066622" y="494530"/>
            <a:ext cx="8732066" cy="75103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«Попкорн» </a:t>
            </a:r>
          </a:p>
        </p:txBody>
      </p:sp>
      <p:pic>
        <p:nvPicPr>
          <p:cNvPr id="49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4" y="2056475"/>
            <a:ext cx="3158354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954558" y="2675183"/>
            <a:ext cx="932110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42" y="1007172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29" y="2120307"/>
            <a:ext cx="3158354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38" y="2056475"/>
            <a:ext cx="3158354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7" y="1371777"/>
            <a:ext cx="1576044" cy="14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29" y="1245560"/>
            <a:ext cx="1679964" cy="15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2436986" y="1475304"/>
            <a:ext cx="932110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330700" y="1371695"/>
            <a:ext cx="623858" cy="5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755884" y="4535997"/>
            <a:ext cx="932110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824556" y="2024654"/>
            <a:ext cx="820013" cy="6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778514" y="1552010"/>
            <a:ext cx="932110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754684" y="4214144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98" r="67268" b="379"/>
          <a:stretch/>
        </p:blipFill>
        <p:spPr bwMode="auto">
          <a:xfrm>
            <a:off x="5507550" y="4226510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33667" r="33870" b="33510"/>
          <a:stretch/>
        </p:blipFill>
        <p:spPr bwMode="auto">
          <a:xfrm>
            <a:off x="9413021" y="4159043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103978" y="5419717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01643" y="5635464"/>
            <a:ext cx="2503201" cy="5788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917266" y="5463471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4"/>
            <a:ext cx="8732066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0053" y="1259175"/>
            <a:ext cx="831113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геометричну фігуру, настрій якої тобі сподобався.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її колір і форму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" name="Picture 2" descr="D:\Картинки до тестів\Емоції Геметричні\Прямокут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6" y="2306802"/>
            <a:ext cx="3127289" cy="227545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Картинки до тестів\Емоції Геметричні\Ромб з ніжкам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799" y="3787260"/>
            <a:ext cx="2960287" cy="2286967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Картинки до тестів\Емоції Геметричні\Кру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19" y="2215185"/>
            <a:ext cx="3293062" cy="236707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до тестів\Емоції Геметричні\Трикутни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105" y="3796403"/>
            <a:ext cx="2682299" cy="22778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82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893210" y="527681"/>
            <a:ext cx="8732066" cy="6697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«Зміни емоцію»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06125" y="3065039"/>
            <a:ext cx="1823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2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04795" y="3065039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2" descr="Грустный смайлик веселый: Картинки смайлики, разные настроения, веселые,  грустные смайлы — Решения идз рябуш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11" y="1345833"/>
            <a:ext cx="178752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смайлик, веселый смайлик, улыбка - cкачать бесплатно рендер Смайлики на  Artage.i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8"/>
          <a:stretch/>
        </p:blipFill>
        <p:spPr bwMode="auto">
          <a:xfrm>
            <a:off x="1977207" y="1027889"/>
            <a:ext cx="1796252" cy="2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Грустный смайлик веселый: Картинки смайлики, разные настроения, веселые,  грустные смайлы — Решения идз рябуш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270" y="1311672"/>
            <a:ext cx="178752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Грустный смайлик веселый: Картинки смайлики, разные настроения, веселые,  грустные смайлы — Решения идз рябуш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374" y="1345833"/>
            <a:ext cx="178752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5088808" y="3065039"/>
            <a:ext cx="1921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4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12772" y="3065042"/>
            <a:ext cx="1790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+ 6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85268" y="5660701"/>
            <a:ext cx="1753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+ 1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" name="Picture 2" descr="Грустный смайлик веселый: Картинки смайлики, разные настроения, веселые,  грустные смайлы — Решения идз рябуш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10" y="3941491"/>
            <a:ext cx="178752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Грустный смайлик веселый: Картинки смайлики, разные настроения, веселые,  грустные смайлы — Решения идз рябуш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39" y="3941491"/>
            <a:ext cx="178752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Грустный смайлик веселый: Картинки смайлики, разные настроения, веселые,  грустные смайлы — Решения идз рябуш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973" y="3941491"/>
            <a:ext cx="178752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5050914" y="5660701"/>
            <a:ext cx="1871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+ 3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392123" y="5660701"/>
            <a:ext cx="1744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3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693180" y="3065037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" name="Picture 4" descr="смайлик, веселый смайлик, улыбка - cкачать бесплатно рендер Смайлики на  Artage.i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8"/>
          <a:stretch/>
        </p:blipFill>
        <p:spPr bwMode="auto">
          <a:xfrm>
            <a:off x="5213947" y="993728"/>
            <a:ext cx="1814766" cy="2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10050092" y="3065037"/>
            <a:ext cx="902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" name="Picture 4" descr="смайлик, веселый смайлик, улыбка - cкачать бесплатно рендер Смайлики на  Artage.i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8"/>
          <a:stretch/>
        </p:blipFill>
        <p:spPr bwMode="auto">
          <a:xfrm>
            <a:off x="8652723" y="1016412"/>
            <a:ext cx="1796252" cy="2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9967773" y="5660699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" name="Picture 4" descr="смайлик, веселый смайлик, улыбка - cкачать бесплатно рендер Смайлики на  Artage.i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8"/>
          <a:stretch/>
        </p:blipFill>
        <p:spPr bwMode="auto">
          <a:xfrm>
            <a:off x="8565246" y="3623546"/>
            <a:ext cx="1796252" cy="2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6614180" y="5678297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" name="Picture 4" descr="смайлик, веселый смайлик, улыбка - cкачать бесплатно рендер Смайлики на  Artage.i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8"/>
          <a:stretch/>
        </p:blipFill>
        <p:spPr bwMode="auto">
          <a:xfrm>
            <a:off x="5149390" y="3623545"/>
            <a:ext cx="1796252" cy="2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3361865" y="5660699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" name="Picture 4" descr="смайлик, веселый смайлик, улыбка - cкачать бесплатно рендер Смайлики на  Artage.i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8"/>
          <a:stretch/>
        </p:blipFill>
        <p:spPr bwMode="auto">
          <a:xfrm>
            <a:off x="1878657" y="3623545"/>
            <a:ext cx="1796252" cy="2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59" grpId="0"/>
      <p:bldP spid="60" grpId="0"/>
      <p:bldP spid="61" grpId="0"/>
      <p:bldP spid="65" grpId="0"/>
      <p:bldP spid="66" grpId="0"/>
      <p:bldP spid="67" grpId="0"/>
      <p:bldP spid="69" grpId="0"/>
      <p:bldP spid="71" grpId="0"/>
      <p:bldP spid="73" grpId="0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506511" y="446111"/>
            <a:ext cx="8732066" cy="80863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7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2" y="1254747"/>
            <a:ext cx="2511777" cy="55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3718591" y="1617981"/>
            <a:ext cx="2975725" cy="9035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7034198" y="1617980"/>
            <a:ext cx="2975725" cy="9035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3718591" y="2978386"/>
            <a:ext cx="2975725" cy="9035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7034198" y="2978385"/>
            <a:ext cx="2975725" cy="9035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3718591" y="4254963"/>
            <a:ext cx="2975725" cy="9035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7034198" y="4254962"/>
            <a:ext cx="2975725" cy="9035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3718591" y="5520569"/>
            <a:ext cx="2975725" cy="9035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7034198" y="5520568"/>
            <a:ext cx="2975725" cy="9035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=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1090" y="1733040"/>
            <a:ext cx="41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58862" y="3119278"/>
            <a:ext cx="41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58862" y="4383548"/>
            <a:ext cx="41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71090" y="5649154"/>
            <a:ext cx="41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197582" y="1733039"/>
            <a:ext cx="41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219040" y="3115003"/>
            <a:ext cx="41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219040" y="4379273"/>
            <a:ext cx="41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231268" y="5644879"/>
            <a:ext cx="41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485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48527" t="52736" r="8718"/>
          <a:stretch/>
        </p:blipFill>
        <p:spPr>
          <a:xfrm>
            <a:off x="2959287" y="1470121"/>
            <a:ext cx="1852890" cy="2125530"/>
          </a:xfrm>
          <a:prstGeom prst="rect">
            <a:avLst/>
          </a:prstGeom>
        </p:spPr>
      </p:pic>
      <p:sp useBgFill="1">
        <p:nvSpPr>
          <p:cNvPr id="14" name="TextBox 13"/>
          <p:cNvSpPr txBox="1"/>
          <p:nvPr/>
        </p:nvSpPr>
        <p:spPr>
          <a:xfrm>
            <a:off x="5027367" y="1261327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84324" y="476895"/>
            <a:ext cx="8732066" cy="7844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«Наступне число»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596" y="1432094"/>
            <a:ext cx="1263251" cy="22128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r="65468" b="50067"/>
          <a:stretch/>
        </p:blipFill>
        <p:spPr>
          <a:xfrm>
            <a:off x="7822090" y="1339928"/>
            <a:ext cx="1539451" cy="23100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38176" y="2189986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83805" y="1877533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" descr="Lenagold - Клипарт - Мя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17" y="4986956"/>
            <a:ext cx="1373415" cy="13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000">
                        <a14:foregroundMark x1="35800" y1="35070" x2="35800" y2="35070"/>
                        <a14:foregroundMark x1="50600" y1="51102" x2="50600" y2="51102"/>
                        <a14:foregroundMark x1="41800" y1="44489" x2="41800" y2="44489"/>
                        <a14:foregroundMark x1="41800" y1="41683" x2="41800" y2="41683"/>
                        <a14:foregroundMark x1="56200" y1="63928" x2="56200" y2="63928"/>
                        <a14:foregroundMark x1="60400" y1="71343" x2="60400" y2="71343"/>
                        <a14:foregroundMark x1="95800" y1="47295" x2="95800" y2="47295"/>
                        <a14:foregroundMark x1="88000" y1="37074" x2="88000" y2="37074"/>
                        <a14:foregroundMark x1="85400" y1="33467" x2="85400" y2="33467"/>
                        <a14:foregroundMark x1="74000" y1="22244" x2="74000" y2="22244"/>
                        <a14:foregroundMark x1="69000" y1="14028" x2="69000" y2="14028"/>
                        <a14:foregroundMark x1="64600" y1="10220" x2="64600" y2="10220"/>
                        <a14:foregroundMark x1="79800" y1="25050" x2="79800" y2="25050"/>
                        <a14:foregroundMark x1="91200" y1="58116" x2="91200" y2="58116"/>
                        <a14:foregroundMark x1="88400" y1="44890" x2="88400" y2="44890"/>
                        <a14:foregroundMark x1="88400" y1="42886" x2="88400" y2="42886"/>
                        <a14:foregroundMark x1="68600" y1="19439" x2="68600" y2="19439"/>
                        <a14:foregroundMark x1="56200" y1="8216" x2="56200" y2="8216"/>
                        <a14:foregroundMark x1="34000" y1="41683" x2="34000" y2="41683"/>
                        <a14:foregroundMark x1="33200" y1="29259" x2="33200" y2="29259"/>
                        <a14:foregroundMark x1="33200" y1="26052" x2="33200" y2="26052"/>
                        <a14:foregroundMark x1="45600" y1="54309" x2="45600" y2="54309"/>
                        <a14:foregroundMark x1="53000" y1="68737" x2="53000" y2="68737"/>
                        <a14:foregroundMark x1="54600" y1="73747" x2="54600" y2="73747"/>
                        <a14:foregroundMark x1="64000" y1="77956" x2="64000" y2="77956"/>
                        <a14:foregroundMark x1="55400" y1="56513" x2="55400" y2="56513"/>
                        <a14:foregroundMark x1="39400" y1="46894" x2="39400" y2="46894"/>
                        <a14:foregroundMark x1="40600" y1="30461" x2="40600" y2="30461"/>
                        <a14:foregroundMark x1="30000" y1="30461" x2="30000" y2="30461"/>
                        <a14:foregroundMark x1="44000" y1="56914" x2="44000" y2="56914"/>
                        <a14:foregroundMark x1="60800" y1="82766" x2="60800" y2="82766"/>
                        <a14:foregroundMark x1="49800" y1="60521" x2="49800" y2="60521"/>
                        <a14:foregroundMark x1="46400" y1="46493" x2="46400" y2="46493"/>
                        <a14:foregroundMark x1="28000" y1="34669" x2="28000" y2="34669"/>
                        <a14:foregroundMark x1="30800" y1="25050" x2="30800" y2="25050"/>
                        <a14:foregroundMark x1="43200" y1="33868" x2="43200" y2="33868"/>
                        <a14:foregroundMark x1="46400" y1="40882" x2="46400" y2="40882"/>
                        <a14:foregroundMark x1="55000" y1="80762" x2="55000" y2="80762"/>
                        <a14:foregroundMark x1="69000" y1="79559" x2="70200" y2="79559"/>
                        <a14:foregroundMark x1="66200" y1="69138" x2="66200" y2="69138"/>
                        <a14:foregroundMark x1="60400" y1="59319" x2="60400" y2="59319"/>
                        <a14:foregroundMark x1="52600" y1="44489" x2="52600" y2="44489"/>
                        <a14:foregroundMark x1="41800" y1="51503" x2="41800" y2="51503"/>
                        <a14:foregroundMark x1="28000" y1="41283" x2="28000" y2="41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31" y="4976303"/>
            <a:ext cx="1394691" cy="13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Мячи - на прозрачном фоне | Фон, Картин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23" y="4786329"/>
            <a:ext cx="1625644" cy="16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59" y="4952300"/>
            <a:ext cx="1415904" cy="14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768" y="4702596"/>
            <a:ext cx="1626073" cy="16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121307" y="5044092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91569" y="5044091"/>
            <a:ext cx="111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20191" y="5044093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32439" y="5044093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429972" y="5044092"/>
            <a:ext cx="105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/>
          <a:srcRect l="36642" r="30363" b="51078"/>
          <a:stretch/>
        </p:blipFill>
        <p:spPr>
          <a:xfrm>
            <a:off x="5600323" y="1461905"/>
            <a:ext cx="1370018" cy="210803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>
            <a:off x="857437" y="1497835"/>
            <a:ext cx="1474100" cy="217189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 rot="21145537">
            <a:off x="1279117" y="2339745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42493" y="2125525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85504" y="1432094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7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48527" t="52736" r="8718"/>
          <a:stretch/>
        </p:blipFill>
        <p:spPr>
          <a:xfrm>
            <a:off x="2959287" y="1428254"/>
            <a:ext cx="1852890" cy="2125530"/>
          </a:xfrm>
          <a:prstGeom prst="rect">
            <a:avLst/>
          </a:prstGeom>
        </p:spPr>
      </p:pic>
      <p:sp useBgFill="1">
        <p:nvSpPr>
          <p:cNvPr id="10" name="TextBox 9"/>
          <p:cNvSpPr txBox="1"/>
          <p:nvPr/>
        </p:nvSpPr>
        <p:spPr>
          <a:xfrm>
            <a:off x="5027367" y="1219460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596" y="1390227"/>
            <a:ext cx="1263251" cy="22128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r="65468" b="50067"/>
          <a:stretch/>
        </p:blipFill>
        <p:spPr>
          <a:xfrm>
            <a:off x="7822090" y="1298061"/>
            <a:ext cx="1539451" cy="23100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38176" y="2148119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83805" y="1835666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Lenagold - Клипарт - Мя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3" y="4870916"/>
            <a:ext cx="1373415" cy="13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000">
                        <a14:foregroundMark x1="35800" y1="35070" x2="35800" y2="35070"/>
                        <a14:foregroundMark x1="50600" y1="51102" x2="50600" y2="51102"/>
                        <a14:foregroundMark x1="41800" y1="44489" x2="41800" y2="44489"/>
                        <a14:foregroundMark x1="41800" y1="41683" x2="41800" y2="41683"/>
                        <a14:foregroundMark x1="56200" y1="63928" x2="56200" y2="63928"/>
                        <a14:foregroundMark x1="60400" y1="71343" x2="60400" y2="71343"/>
                        <a14:foregroundMark x1="95800" y1="47295" x2="95800" y2="47295"/>
                        <a14:foregroundMark x1="88000" y1="37074" x2="88000" y2="37074"/>
                        <a14:foregroundMark x1="85400" y1="33467" x2="85400" y2="33467"/>
                        <a14:foregroundMark x1="74000" y1="22244" x2="74000" y2="22244"/>
                        <a14:foregroundMark x1="69000" y1="14028" x2="69000" y2="14028"/>
                        <a14:foregroundMark x1="64600" y1="10220" x2="64600" y2="10220"/>
                        <a14:foregroundMark x1="79800" y1="25050" x2="79800" y2="25050"/>
                        <a14:foregroundMark x1="91200" y1="58116" x2="91200" y2="58116"/>
                        <a14:foregroundMark x1="88400" y1="44890" x2="88400" y2="44890"/>
                        <a14:foregroundMark x1="88400" y1="42886" x2="88400" y2="42886"/>
                        <a14:foregroundMark x1="68600" y1="19439" x2="68600" y2="19439"/>
                        <a14:foregroundMark x1="56200" y1="8216" x2="56200" y2="8216"/>
                        <a14:foregroundMark x1="34000" y1="41683" x2="34000" y2="41683"/>
                        <a14:foregroundMark x1="33200" y1="29259" x2="33200" y2="29259"/>
                        <a14:foregroundMark x1="33200" y1="26052" x2="33200" y2="26052"/>
                        <a14:foregroundMark x1="45600" y1="54309" x2="45600" y2="54309"/>
                        <a14:foregroundMark x1="53000" y1="68737" x2="53000" y2="68737"/>
                        <a14:foregroundMark x1="54600" y1="73747" x2="54600" y2="73747"/>
                        <a14:foregroundMark x1="64000" y1="77956" x2="64000" y2="77956"/>
                        <a14:foregroundMark x1="55400" y1="56513" x2="55400" y2="56513"/>
                        <a14:foregroundMark x1="39400" y1="46894" x2="39400" y2="46894"/>
                        <a14:foregroundMark x1="40600" y1="30461" x2="40600" y2="30461"/>
                        <a14:foregroundMark x1="30000" y1="30461" x2="30000" y2="30461"/>
                        <a14:foregroundMark x1="44000" y1="56914" x2="44000" y2="56914"/>
                        <a14:foregroundMark x1="60800" y1="82766" x2="60800" y2="82766"/>
                        <a14:foregroundMark x1="49800" y1="60521" x2="49800" y2="60521"/>
                        <a14:foregroundMark x1="46400" y1="46493" x2="46400" y2="46493"/>
                        <a14:foregroundMark x1="28000" y1="34669" x2="28000" y2="34669"/>
                        <a14:foregroundMark x1="30800" y1="25050" x2="30800" y2="25050"/>
                        <a14:foregroundMark x1="43200" y1="33868" x2="43200" y2="33868"/>
                        <a14:foregroundMark x1="46400" y1="40882" x2="46400" y2="40882"/>
                        <a14:foregroundMark x1="55000" y1="80762" x2="55000" y2="80762"/>
                        <a14:foregroundMark x1="69000" y1="79559" x2="70200" y2="79559"/>
                        <a14:foregroundMark x1="66200" y1="69138" x2="66200" y2="69138"/>
                        <a14:foregroundMark x1="60400" y1="59319" x2="60400" y2="59319"/>
                        <a14:foregroundMark x1="52600" y1="44489" x2="52600" y2="44489"/>
                        <a14:foregroundMark x1="41800" y1="51503" x2="41800" y2="51503"/>
                        <a14:foregroundMark x1="28000" y1="41283" x2="28000" y2="41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37" y="4860263"/>
            <a:ext cx="1394691" cy="13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Мячи - на прозрачном фоне | Фон, Картин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29" y="4670289"/>
            <a:ext cx="1625644" cy="16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65" y="4836260"/>
            <a:ext cx="1415904" cy="14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74" y="4586556"/>
            <a:ext cx="1626073" cy="16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29638" y="4975279"/>
            <a:ext cx="1073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7770" y="4940942"/>
            <a:ext cx="111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52197" y="4928053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64445" y="4928053"/>
            <a:ext cx="83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61978" y="4928052"/>
            <a:ext cx="105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/>
          <a:srcRect l="36642" r="30363" b="51078"/>
          <a:stretch/>
        </p:blipFill>
        <p:spPr>
          <a:xfrm>
            <a:off x="5600323" y="1420038"/>
            <a:ext cx="1370018" cy="210803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>
            <a:off x="857437" y="1455968"/>
            <a:ext cx="1474100" cy="217189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1145537">
            <a:off x="1279117" y="2297878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42493" y="2083658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85504" y="1390227"/>
            <a:ext cx="63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384324" y="476895"/>
            <a:ext cx="8732066" cy="7844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«Наступне число»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Хорда 63"/>
          <p:cNvSpPr/>
          <p:nvPr/>
        </p:nvSpPr>
        <p:spPr>
          <a:xfrm rot="12171698" flipH="1">
            <a:off x="2389323" y="3099822"/>
            <a:ext cx="1188325" cy="1363416"/>
          </a:xfrm>
          <a:prstGeom prst="chord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Хорда 64"/>
          <p:cNvSpPr/>
          <p:nvPr/>
        </p:nvSpPr>
        <p:spPr>
          <a:xfrm rot="1309093" flipH="1">
            <a:off x="1098216" y="4648949"/>
            <a:ext cx="1188325" cy="1363416"/>
          </a:xfrm>
          <a:prstGeom prst="chord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6" name="TextBox 65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543597" y="672328"/>
            <a:ext cx="8732066" cy="68085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Склад чисел 3, 4, 5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0" name="Облако 69"/>
          <p:cNvSpPr/>
          <p:nvPr/>
        </p:nvSpPr>
        <p:spPr>
          <a:xfrm>
            <a:off x="4177166" y="1501764"/>
            <a:ext cx="4293931" cy="1155726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Доповни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вітрячки</a:t>
            </a:r>
            <a:endParaRPr lang="uk-UA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61670" y="2875379"/>
            <a:ext cx="3583460" cy="3286898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379908" y="2875379"/>
            <a:ext cx="3583460" cy="3286898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8198146" y="2875379"/>
            <a:ext cx="3583460" cy="3286898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1775754" y="4128916"/>
            <a:ext cx="946359" cy="909176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Хорда 74"/>
          <p:cNvSpPr/>
          <p:nvPr/>
        </p:nvSpPr>
        <p:spPr>
          <a:xfrm rot="12171698" flipH="1">
            <a:off x="6177820" y="3099823"/>
            <a:ext cx="1188325" cy="1363416"/>
          </a:xfrm>
          <a:prstGeom prst="chord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Хорда 75"/>
          <p:cNvSpPr/>
          <p:nvPr/>
        </p:nvSpPr>
        <p:spPr>
          <a:xfrm rot="1309093" flipH="1">
            <a:off x="5063526" y="4612737"/>
            <a:ext cx="1188325" cy="1363416"/>
          </a:xfrm>
          <a:prstGeom prst="chord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Хорда 76"/>
          <p:cNvSpPr/>
          <p:nvPr/>
        </p:nvSpPr>
        <p:spPr>
          <a:xfrm rot="17701195" flipH="1">
            <a:off x="6293181" y="4496049"/>
            <a:ext cx="1188325" cy="1363416"/>
          </a:xfrm>
          <a:prstGeom prst="chord">
            <a:avLst/>
          </a:prstGeom>
          <a:solidFill>
            <a:srgbClr val="FFFF66"/>
          </a:solidFill>
          <a:ln w="38100">
            <a:solidFill>
              <a:srgbClr val="FFC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Хорда 77"/>
          <p:cNvSpPr/>
          <p:nvPr/>
        </p:nvSpPr>
        <p:spPr>
          <a:xfrm rot="6995616" flipH="1">
            <a:off x="4854400" y="3228957"/>
            <a:ext cx="1188325" cy="1363416"/>
          </a:xfrm>
          <a:prstGeom prst="chord">
            <a:avLst/>
          </a:prstGeom>
          <a:solidFill>
            <a:srgbClr val="FFFF66"/>
          </a:solidFill>
          <a:ln w="38100">
            <a:solidFill>
              <a:srgbClr val="FFC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Хорда 78"/>
          <p:cNvSpPr/>
          <p:nvPr/>
        </p:nvSpPr>
        <p:spPr>
          <a:xfrm rot="12171698" flipH="1">
            <a:off x="9982614" y="3116603"/>
            <a:ext cx="1188325" cy="1363416"/>
          </a:xfrm>
          <a:prstGeom prst="chord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Хорда 79"/>
          <p:cNvSpPr/>
          <p:nvPr/>
        </p:nvSpPr>
        <p:spPr>
          <a:xfrm rot="1309093" flipH="1">
            <a:off x="8786879" y="4612738"/>
            <a:ext cx="1188325" cy="1363416"/>
          </a:xfrm>
          <a:prstGeom prst="chord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Хорда 80"/>
          <p:cNvSpPr/>
          <p:nvPr/>
        </p:nvSpPr>
        <p:spPr>
          <a:xfrm rot="17846656" flipH="1">
            <a:off x="10072673" y="4496049"/>
            <a:ext cx="1188325" cy="1363416"/>
          </a:xfrm>
          <a:prstGeom prst="chord">
            <a:avLst/>
          </a:prstGeom>
          <a:solidFill>
            <a:srgbClr val="FFFF66"/>
          </a:solidFill>
          <a:ln w="38100">
            <a:solidFill>
              <a:srgbClr val="FFC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Хорда 81"/>
          <p:cNvSpPr/>
          <p:nvPr/>
        </p:nvSpPr>
        <p:spPr>
          <a:xfrm rot="7021018" flipH="1">
            <a:off x="8612025" y="3231472"/>
            <a:ext cx="1188325" cy="1363416"/>
          </a:xfrm>
          <a:prstGeom prst="chord">
            <a:avLst/>
          </a:prstGeom>
          <a:solidFill>
            <a:srgbClr val="FFFF66"/>
          </a:solidFill>
          <a:ln w="38100">
            <a:solidFill>
              <a:srgbClr val="FFC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722945" y="4073924"/>
            <a:ext cx="946359" cy="909176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9516696" y="4064240"/>
            <a:ext cx="946359" cy="909176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582652" y="2883306"/>
            <a:ext cx="951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475877" y="4720002"/>
            <a:ext cx="951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403725" y="2848979"/>
            <a:ext cx="951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0183432" y="2875379"/>
            <a:ext cx="951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151092" y="4751959"/>
            <a:ext cx="951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957891" y="3195389"/>
            <a:ext cx="951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50551" y="4355267"/>
            <a:ext cx="951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733836" y="3240269"/>
            <a:ext cx="951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5" name="Овал 94"/>
          <p:cNvSpPr/>
          <p:nvPr/>
        </p:nvSpPr>
        <p:spPr>
          <a:xfrm>
            <a:off x="5370895" y="5059298"/>
            <a:ext cx="790061" cy="708760"/>
          </a:xfrm>
          <a:prstGeom prst="ellipse">
            <a:avLst/>
          </a:prstGeom>
          <a:solidFill>
            <a:srgbClr val="05B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6" name="Овал 95"/>
          <p:cNvSpPr/>
          <p:nvPr/>
        </p:nvSpPr>
        <p:spPr>
          <a:xfrm>
            <a:off x="10387669" y="4672961"/>
            <a:ext cx="790061" cy="708760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5562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9" grpId="0"/>
      <p:bldP spid="90" grpId="0"/>
      <p:bldP spid="91" grpId="0"/>
      <p:bldP spid="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538537" y="470177"/>
            <a:ext cx="8732066" cy="67515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Склад чисел 6, 7, 8, 9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Рукавиці кліпарт. Безкоштовне завантаження. | Creazilla">
            <a:extLst>
              <a:ext uri="{FF2B5EF4-FFF2-40B4-BE49-F238E27FC236}">
                <a16:creationId xmlns="" xmlns:a16="http://schemas.microsoft.com/office/drawing/2014/main" id="{C44655F7-D3D1-DB25-7C43-2EE38F37F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428" y="1247057"/>
            <a:ext cx="2946095" cy="269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Gloves кліпарт">
            <a:extLst>
              <a:ext uri="{FF2B5EF4-FFF2-40B4-BE49-F238E27FC236}">
                <a16:creationId xmlns="" xmlns:a16="http://schemas.microsoft.com/office/drawing/2014/main" id="{D1235B09-41EA-5A28-FF47-5DDEF5BBA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40" y="3572738"/>
            <a:ext cx="3758314" cy="286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Mittens кліпарт">
            <a:extLst>
              <a:ext uri="{FF2B5EF4-FFF2-40B4-BE49-F238E27FC236}">
                <a16:creationId xmlns="" xmlns:a16="http://schemas.microsoft.com/office/drawing/2014/main" id="{B8101175-CA12-1147-CDB6-8DD938B2F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7" y="3458852"/>
            <a:ext cx="3245384" cy="290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Gloves кліпарт">
            <a:extLst>
              <a:ext uri="{FF2B5EF4-FFF2-40B4-BE49-F238E27FC236}">
                <a16:creationId xmlns="" xmlns:a16="http://schemas.microsoft.com/office/drawing/2014/main" id="{49460A97-FA9C-F7E4-C1A0-404CD571D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11435">
            <a:off x="8321071" y="1625571"/>
            <a:ext cx="3593283" cy="274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: округлені кути 14">
            <a:extLst>
              <a:ext uri="{FF2B5EF4-FFF2-40B4-BE49-F238E27FC236}">
                <a16:creationId xmlns="" xmlns:a16="http://schemas.microsoft.com/office/drawing/2014/main" id="{7FEC7342-69AB-263B-8EF8-EB685A75DE17}"/>
              </a:ext>
            </a:extLst>
          </p:cNvPr>
          <p:cNvSpPr/>
          <p:nvPr/>
        </p:nvSpPr>
        <p:spPr>
          <a:xfrm>
            <a:off x="1346237" y="5691686"/>
            <a:ext cx="1054095" cy="8517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D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кутник: округлені кути 15">
            <a:extLst>
              <a:ext uri="{FF2B5EF4-FFF2-40B4-BE49-F238E27FC236}">
                <a16:creationId xmlns="" xmlns:a16="http://schemas.microsoft.com/office/drawing/2014/main" id="{5A5E5ED7-E2A7-CFC2-7FA9-F19F3A06E7C2}"/>
              </a:ext>
            </a:extLst>
          </p:cNvPr>
          <p:cNvSpPr/>
          <p:nvPr/>
        </p:nvSpPr>
        <p:spPr>
          <a:xfrm>
            <a:off x="4850475" y="1242821"/>
            <a:ext cx="1054095" cy="8517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D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кутник: округлені кути 16">
            <a:extLst>
              <a:ext uri="{FF2B5EF4-FFF2-40B4-BE49-F238E27FC236}">
                <a16:creationId xmlns="" xmlns:a16="http://schemas.microsoft.com/office/drawing/2014/main" id="{60D5602F-F085-B65D-5D14-2CEC5B5C8FF8}"/>
              </a:ext>
            </a:extLst>
          </p:cNvPr>
          <p:cNvSpPr/>
          <p:nvPr/>
        </p:nvSpPr>
        <p:spPr>
          <a:xfrm>
            <a:off x="7620714" y="5733339"/>
            <a:ext cx="1054095" cy="8517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D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: округлені кути 17">
            <a:extLst>
              <a:ext uri="{FF2B5EF4-FFF2-40B4-BE49-F238E27FC236}">
                <a16:creationId xmlns="" xmlns:a16="http://schemas.microsoft.com/office/drawing/2014/main" id="{C019D10D-3476-9E9E-072D-BD4D0D381F79}"/>
              </a:ext>
            </a:extLst>
          </p:cNvPr>
          <p:cNvSpPr/>
          <p:nvPr/>
        </p:nvSpPr>
        <p:spPr>
          <a:xfrm>
            <a:off x="10588641" y="1497993"/>
            <a:ext cx="1054095" cy="8517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D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7AA75DE9-6B0C-6F2E-FCF6-AECE8548F0F2}"/>
              </a:ext>
            </a:extLst>
          </p:cNvPr>
          <p:cNvSpPr/>
          <p:nvPr/>
        </p:nvSpPr>
        <p:spPr>
          <a:xfrm>
            <a:off x="470516" y="4218575"/>
            <a:ext cx="763480" cy="734427"/>
          </a:xfrm>
          <a:prstGeom prst="ellipse">
            <a:avLst/>
          </a:prstGeom>
          <a:solidFill>
            <a:schemeClr val="bg1"/>
          </a:solidFill>
          <a:ln w="38100">
            <a:solidFill>
              <a:srgbClr val="94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7FFDED20-2761-5EA8-5E47-9B2E44AA7EA9}"/>
              </a:ext>
            </a:extLst>
          </p:cNvPr>
          <p:cNvSpPr/>
          <p:nvPr/>
        </p:nvSpPr>
        <p:spPr>
          <a:xfrm>
            <a:off x="2541902" y="3851361"/>
            <a:ext cx="763480" cy="734427"/>
          </a:xfrm>
          <a:prstGeom prst="ellipse">
            <a:avLst/>
          </a:prstGeom>
          <a:solidFill>
            <a:schemeClr val="bg1"/>
          </a:solidFill>
          <a:ln w="38100">
            <a:solidFill>
              <a:srgbClr val="94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77C5B746-E62E-F4EF-6F2B-66414E4AE533}"/>
              </a:ext>
            </a:extLst>
          </p:cNvPr>
          <p:cNvSpPr/>
          <p:nvPr/>
        </p:nvSpPr>
        <p:spPr>
          <a:xfrm>
            <a:off x="3590660" y="2267844"/>
            <a:ext cx="763480" cy="734427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B9CD73D7-FC04-88FA-8CA9-4B8E41A220DA}"/>
              </a:ext>
            </a:extLst>
          </p:cNvPr>
          <p:cNvSpPr/>
          <p:nvPr/>
        </p:nvSpPr>
        <p:spPr>
          <a:xfrm>
            <a:off x="5414899" y="2838311"/>
            <a:ext cx="763480" cy="734427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DD9384E9-702B-58AD-887E-DF7C1932AB11}"/>
              </a:ext>
            </a:extLst>
          </p:cNvPr>
          <p:cNvSpPr/>
          <p:nvPr/>
        </p:nvSpPr>
        <p:spPr>
          <a:xfrm>
            <a:off x="5854226" y="5187423"/>
            <a:ext cx="763480" cy="734427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4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8909F51F-FA64-2AA4-4C8A-FB50F48B513A}"/>
              </a:ext>
            </a:extLst>
          </p:cNvPr>
          <p:cNvSpPr/>
          <p:nvPr/>
        </p:nvSpPr>
        <p:spPr>
          <a:xfrm>
            <a:off x="8261979" y="4058757"/>
            <a:ext cx="763480" cy="734427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4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73B7CC41-AED8-5C4D-FFC9-13A46E0F9175}"/>
              </a:ext>
            </a:extLst>
          </p:cNvPr>
          <p:cNvSpPr/>
          <p:nvPr/>
        </p:nvSpPr>
        <p:spPr>
          <a:xfrm>
            <a:off x="8764566" y="1675470"/>
            <a:ext cx="763480" cy="734427"/>
          </a:xfrm>
          <a:prstGeom prst="ellipse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EE18C797-C3D6-207A-C179-856858A1B5CD}"/>
              </a:ext>
            </a:extLst>
          </p:cNvPr>
          <p:cNvSpPr/>
          <p:nvPr/>
        </p:nvSpPr>
        <p:spPr>
          <a:xfrm>
            <a:off x="10560069" y="3403791"/>
            <a:ext cx="763480" cy="734427"/>
          </a:xfrm>
          <a:prstGeom prst="ellipse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12" descr="png_lelik: Веточки -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" y="1974867"/>
            <a:ext cx="3776671" cy="18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1829076" y="456502"/>
            <a:ext cx="8732066" cy="75181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Віршована задача 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325114" y="1500386"/>
            <a:ext cx="559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Ось до класу на урок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Прилетіло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сорок,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Та із них лиш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п'ять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сорок 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Добре вивчили урок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Скільки ледарів сорок 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Завітало на урок?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" name="Picture 6" descr="Логопед советует...: 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06" y="1639275"/>
            <a:ext cx="1758721" cy="135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32117" y="1405543"/>
            <a:ext cx="1485782" cy="86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0" descr="Сорока — птица. Описание сороки с картинка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498" y="1701922"/>
            <a:ext cx="1726257" cy="172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Сорока — птица. Описание сороки с картинка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77" y="1500386"/>
            <a:ext cx="1533822" cy="15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22838" y="3266226"/>
            <a:ext cx="1773088" cy="10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4" descr="Лис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17875">
            <a:off x="568533" y="2646632"/>
            <a:ext cx="464049" cy="58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4" descr="Лис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27621">
            <a:off x="1011170" y="2805874"/>
            <a:ext cx="464049" cy="58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4" descr="Лис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6225">
            <a:off x="1379376" y="3020295"/>
            <a:ext cx="353375" cy="4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4" descr="Лис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6225">
            <a:off x="1339519" y="2790853"/>
            <a:ext cx="353375" cy="4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4" descr="Лис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47203">
            <a:off x="1723277" y="3033828"/>
            <a:ext cx="302013" cy="3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6" descr="Загадай загадку - покажи отгадку - Форум о бесплатных мини играх и  казуальных играх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64" y="4640125"/>
            <a:ext cx="2452713" cy="163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9911201" y="3834726"/>
            <a:ext cx="1090153" cy="10819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296399" y="4916706"/>
            <a:ext cx="990599" cy="10819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x-none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678886" y="4916706"/>
            <a:ext cx="1006578" cy="10819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x-none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0" name="Picture 2" descr="Сорока векторы, картинки, клипарт Сорока | скачать на Depositphoto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7274" y="4640125"/>
            <a:ext cx="1557864" cy="15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8112</TotalTime>
  <Words>698</Words>
  <Application>Microsoft Office PowerPoint</Application>
  <PresentationFormat>Произвольный</PresentationFormat>
  <Paragraphs>221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821</cp:revision>
  <dcterms:created xsi:type="dcterms:W3CDTF">2018-01-05T16:38:53Z</dcterms:created>
  <dcterms:modified xsi:type="dcterms:W3CDTF">2023-11-21T08:59:45Z</dcterms:modified>
</cp:coreProperties>
</file>