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39" r:id="rId3"/>
    <p:sldId id="1588" r:id="rId4"/>
    <p:sldId id="1300" r:id="rId5"/>
    <p:sldId id="1316" r:id="rId6"/>
    <p:sldId id="1592" r:id="rId7"/>
    <p:sldId id="1616" r:id="rId8"/>
    <p:sldId id="1619" r:id="rId9"/>
    <p:sldId id="1577" r:id="rId10"/>
    <p:sldId id="1537" r:id="rId11"/>
    <p:sldId id="1593" r:id="rId12"/>
    <p:sldId id="1613" r:id="rId13"/>
    <p:sldId id="1618" r:id="rId14"/>
    <p:sldId id="151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B7FF"/>
    <a:srgbClr val="FF3300"/>
    <a:srgbClr val="354B80"/>
    <a:srgbClr val="99FFCC"/>
    <a:srgbClr val="CCFF66"/>
    <a:srgbClr val="FF99FF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microsoft.com/office/2007/relationships/hdphoto" Target="../media/hdphoto7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515065" y="4586967"/>
            <a:ext cx="8925018" cy="102155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Узагальнення </a:t>
            </a:r>
            <a:r>
              <a:rPr lang="uk-UA" sz="5400" b="1" dirty="0" smtClean="0">
                <a:solidFill>
                  <a:schemeClr val="bg1"/>
                </a:solidFill>
              </a:rPr>
              <a:t>вивченого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17E33DF-7AC6-7A9D-99F0-D0803719C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94" y="1194267"/>
            <a:ext cx="2839221" cy="2931554"/>
          </a:xfrm>
          <a:prstGeom prst="roundRect">
            <a:avLst/>
          </a:prstGeom>
          <a:ln w="38100">
            <a:solidFill>
              <a:srgbClr val="7030A0"/>
            </a:solidFill>
          </a:ln>
          <a:effectLst>
            <a:softEdge rad="12700"/>
          </a:effectLst>
        </p:spPr>
      </p:pic>
      <p:sp>
        <p:nvSpPr>
          <p:cNvPr id="9" name="TextBox 8"/>
          <p:cNvSpPr txBox="1"/>
          <p:nvPr/>
        </p:nvSpPr>
        <p:spPr>
          <a:xfrm>
            <a:off x="6905497" y="1496955"/>
            <a:ext cx="3131132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43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16026" y="497610"/>
            <a:ext cx="8732066" cy="7433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Порівняй</a:t>
            </a:r>
            <a:r>
              <a:rPr lang="ru-RU" sz="4000" b="1" dirty="0"/>
              <a:t> числа за </a:t>
            </a:r>
            <a:r>
              <a:rPr lang="ru-RU" sz="4000" b="1" dirty="0" err="1" smtClean="0"/>
              <a:t>малюнками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: округлені кути 26">
            <a:extLst>
              <a:ext uri="{FF2B5EF4-FFF2-40B4-BE49-F238E27FC236}">
                <a16:creationId xmlns="" xmlns:a16="http://schemas.microsoft.com/office/drawing/2014/main" id="{615EBDCF-7AAE-BE5E-5356-43C1FCB15FC0}"/>
              </a:ext>
            </a:extLst>
          </p:cNvPr>
          <p:cNvSpPr/>
          <p:nvPr/>
        </p:nvSpPr>
        <p:spPr>
          <a:xfrm>
            <a:off x="1964187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кутник: округлені кути 27">
            <a:extLst>
              <a:ext uri="{FF2B5EF4-FFF2-40B4-BE49-F238E27FC236}">
                <a16:creationId xmlns="" xmlns:a16="http://schemas.microsoft.com/office/drawing/2014/main" id="{19A52982-C3E2-86A4-A1B1-84C75A696785}"/>
              </a:ext>
            </a:extLst>
          </p:cNvPr>
          <p:cNvSpPr/>
          <p:nvPr/>
        </p:nvSpPr>
        <p:spPr>
          <a:xfrm>
            <a:off x="776816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9AAEC2A-AC6B-D748-57DC-3AAAEDBAD7B4}"/>
              </a:ext>
            </a:extLst>
          </p:cNvPr>
          <p:cNvSpPr txBox="1"/>
          <p:nvPr/>
        </p:nvSpPr>
        <p:spPr>
          <a:xfrm>
            <a:off x="10771437" y="4746332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74FA6AF-C3A1-92F9-298C-497E3E9DB03D}"/>
              </a:ext>
            </a:extLst>
          </p:cNvPr>
          <p:cNvSpPr txBox="1"/>
          <p:nvPr/>
        </p:nvSpPr>
        <p:spPr>
          <a:xfrm>
            <a:off x="1430096" y="4689961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ED65ED67-FDC0-3887-13A9-1F524D6D5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876" r="72015" b="33091"/>
          <a:stretch/>
        </p:blipFill>
        <p:spPr bwMode="auto">
          <a:xfrm>
            <a:off x="843444" y="2571872"/>
            <a:ext cx="1779248" cy="22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35">
            <a:extLst>
              <a:ext uri="{FF2B5EF4-FFF2-40B4-BE49-F238E27FC236}">
                <a16:creationId xmlns="" xmlns:a16="http://schemas.microsoft.com/office/drawing/2014/main" id="{025CB425-1B3D-8098-FAA5-9E7395E79EAD}"/>
              </a:ext>
            </a:extLst>
          </p:cNvPr>
          <p:cNvSpPr/>
          <p:nvPr/>
        </p:nvSpPr>
        <p:spPr>
          <a:xfrm>
            <a:off x="4238230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кутник: округлені кути 36">
            <a:extLst>
              <a:ext uri="{FF2B5EF4-FFF2-40B4-BE49-F238E27FC236}">
                <a16:creationId xmlns="" xmlns:a16="http://schemas.microsoft.com/office/drawing/2014/main" id="{BB736E69-80BA-F88F-D9DF-C9BCE5BFC39D}"/>
              </a:ext>
            </a:extLst>
          </p:cNvPr>
          <p:cNvSpPr/>
          <p:nvPr/>
        </p:nvSpPr>
        <p:spPr>
          <a:xfrm>
            <a:off x="3050859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545680F-02EE-710C-0BFB-027690448292}"/>
              </a:ext>
            </a:extLst>
          </p:cNvPr>
          <p:cNvSpPr txBox="1"/>
          <p:nvPr/>
        </p:nvSpPr>
        <p:spPr>
          <a:xfrm rot="10800000">
            <a:off x="3598046" y="4802409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кутник: округлені кути 38">
            <a:extLst>
              <a:ext uri="{FF2B5EF4-FFF2-40B4-BE49-F238E27FC236}">
                <a16:creationId xmlns="" xmlns:a16="http://schemas.microsoft.com/office/drawing/2014/main" id="{F7B4B54B-9F2D-7F1C-02B9-249A78F2C542}"/>
              </a:ext>
            </a:extLst>
          </p:cNvPr>
          <p:cNvSpPr/>
          <p:nvPr/>
        </p:nvSpPr>
        <p:spPr>
          <a:xfrm>
            <a:off x="6570958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кутник: округлені кути 39">
            <a:extLst>
              <a:ext uri="{FF2B5EF4-FFF2-40B4-BE49-F238E27FC236}">
                <a16:creationId xmlns="" xmlns:a16="http://schemas.microsoft.com/office/drawing/2014/main" id="{C1064F15-B37E-496E-FEDD-AD338265F173}"/>
              </a:ext>
            </a:extLst>
          </p:cNvPr>
          <p:cNvSpPr/>
          <p:nvPr/>
        </p:nvSpPr>
        <p:spPr>
          <a:xfrm>
            <a:off x="5383587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B7675EA-DE59-BAEC-04F6-D0EDADC6E616}"/>
              </a:ext>
            </a:extLst>
          </p:cNvPr>
          <p:cNvSpPr txBox="1"/>
          <p:nvPr/>
        </p:nvSpPr>
        <p:spPr>
          <a:xfrm>
            <a:off x="6036867" y="4689961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кутник: округлені кути 41">
            <a:extLst>
              <a:ext uri="{FF2B5EF4-FFF2-40B4-BE49-F238E27FC236}">
                <a16:creationId xmlns="" xmlns:a16="http://schemas.microsoft.com/office/drawing/2014/main" id="{39C35F68-4B22-9E68-57C7-AC9CDF7A4D51}"/>
              </a:ext>
            </a:extLst>
          </p:cNvPr>
          <p:cNvSpPr/>
          <p:nvPr/>
        </p:nvSpPr>
        <p:spPr>
          <a:xfrm>
            <a:off x="8962293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Прямокутник: округлені кути 42">
            <a:extLst>
              <a:ext uri="{FF2B5EF4-FFF2-40B4-BE49-F238E27FC236}">
                <a16:creationId xmlns="" xmlns:a16="http://schemas.microsoft.com/office/drawing/2014/main" id="{2D88BF02-E184-7F31-9E53-EDDBD79AFEF2}"/>
              </a:ext>
            </a:extLst>
          </p:cNvPr>
          <p:cNvSpPr/>
          <p:nvPr/>
        </p:nvSpPr>
        <p:spPr>
          <a:xfrm>
            <a:off x="7774922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6DB479A-1799-1B60-0AFF-0163FECFB1AD}"/>
              </a:ext>
            </a:extLst>
          </p:cNvPr>
          <p:cNvSpPr txBox="1"/>
          <p:nvPr/>
        </p:nvSpPr>
        <p:spPr>
          <a:xfrm rot="10800000">
            <a:off x="8341614" y="4786012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кутник: округлені кути 44">
            <a:extLst>
              <a:ext uri="{FF2B5EF4-FFF2-40B4-BE49-F238E27FC236}">
                <a16:creationId xmlns="" xmlns:a16="http://schemas.microsoft.com/office/drawing/2014/main" id="{2AEF3CF4-4E4C-BB40-CECB-4FD0DA0AE69E}"/>
              </a:ext>
            </a:extLst>
          </p:cNvPr>
          <p:cNvSpPr/>
          <p:nvPr/>
        </p:nvSpPr>
        <p:spPr>
          <a:xfrm>
            <a:off x="11286549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кутник: округлені кути 45">
            <a:extLst>
              <a:ext uri="{FF2B5EF4-FFF2-40B4-BE49-F238E27FC236}">
                <a16:creationId xmlns="" xmlns:a16="http://schemas.microsoft.com/office/drawing/2014/main" id="{6F9FCA5B-3E54-47A7-68D5-9ABAC942515A}"/>
              </a:ext>
            </a:extLst>
          </p:cNvPr>
          <p:cNvSpPr/>
          <p:nvPr/>
        </p:nvSpPr>
        <p:spPr>
          <a:xfrm>
            <a:off x="10099178" y="4957910"/>
            <a:ext cx="706849" cy="59250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1839616" y="4120817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1828855" y="3937549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1839616" y="3730727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1841423" y="3543245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1839615" y="3354521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952792" y="4498027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947378" y="4299915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956982" y="4094221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ED65ED67-FDC0-3887-13A9-1F524D6D5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876" r="72015" b="33091"/>
          <a:stretch/>
        </p:blipFill>
        <p:spPr bwMode="auto">
          <a:xfrm>
            <a:off x="3139668" y="2571872"/>
            <a:ext cx="1779248" cy="22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3249016" y="4498027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3243602" y="4299915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3253206" y="4094221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3239696" y="3899198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3249300" y="3693504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3254688" y="3505976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3264292" y="3300282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3257068" y="3083426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ED65ED67-FDC0-3887-13A9-1F524D6D5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876" r="72015" b="33091"/>
          <a:stretch/>
        </p:blipFill>
        <p:spPr bwMode="auto">
          <a:xfrm>
            <a:off x="5492435" y="2571872"/>
            <a:ext cx="1779248" cy="22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6488607" y="4120817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6477846" y="3937549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6488607" y="3730727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6490414" y="3543245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5601783" y="4498027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5596369" y="4299915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5605973" y="4094221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5611353" y="3879729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ED65ED67-FDC0-3887-13A9-1F524D6D5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876" r="72015" b="33091"/>
          <a:stretch/>
        </p:blipFill>
        <p:spPr bwMode="auto">
          <a:xfrm>
            <a:off x="7862418" y="2508672"/>
            <a:ext cx="1779248" cy="22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7971766" y="4434827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7966352" y="4236715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7975956" y="4031021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7962446" y="3835998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7972050" y="3630304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ED65ED67-FDC0-3887-13A9-1F524D6D5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876" r="72015" b="33091"/>
          <a:stretch/>
        </p:blipFill>
        <p:spPr bwMode="auto">
          <a:xfrm>
            <a:off x="10158642" y="2508672"/>
            <a:ext cx="1779248" cy="22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10267990" y="4434827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10262576" y="4236715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10272180" y="4031021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10258670" y="3835998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10268274" y="3630304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s://o.remove.bg/downloads/ef385f1d-c56e-4389-9267-ce0ba971a416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69019" r="7627" b="21589"/>
          <a:stretch/>
        </p:blipFill>
        <p:spPr bwMode="auto">
          <a:xfrm>
            <a:off x="10273662" y="3442776"/>
            <a:ext cx="758336" cy="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11157960" y="4064138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https://o.remove.bg/downloads/5f832221-4e19-4d48-a981-9cb3967ae773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t="78333" r="8341" b="12417"/>
          <a:stretch/>
        </p:blipFill>
        <p:spPr bwMode="auto">
          <a:xfrm>
            <a:off x="11159767" y="3876656"/>
            <a:ext cx="646773" cy="2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41" grpId="0"/>
      <p:bldP spid="42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37774" y="594082"/>
            <a:ext cx="8732066" cy="7775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яку сходинку стрибне кожна тваринка?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6432" y="5426241"/>
            <a:ext cx="1022684" cy="733927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49116" y="5137484"/>
            <a:ext cx="1022684" cy="1022684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1800" y="4908883"/>
            <a:ext cx="1022684" cy="1251285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94484" y="4692317"/>
            <a:ext cx="1022684" cy="1467852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17168" y="4451685"/>
            <a:ext cx="1022684" cy="1708484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39852" y="4211053"/>
            <a:ext cx="1022684" cy="1949115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62536" y="3922295"/>
            <a:ext cx="1022684" cy="2237873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85220" y="3621505"/>
            <a:ext cx="1022684" cy="2538663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07904" y="3344779"/>
            <a:ext cx="1022684" cy="2815389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30588" y="3019927"/>
            <a:ext cx="1022684" cy="3140242"/>
          </a:xfrm>
          <a:prstGeom prst="roundRect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73080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95764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191165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241131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36533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286498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296728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301940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324624" y="5534525"/>
            <a:ext cx="529389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0178638" y="5534525"/>
            <a:ext cx="926584" cy="523374"/>
          </a:xfrm>
          <a:prstGeom prst="ellipse">
            <a:avLst/>
          </a:prstGeom>
          <a:solidFill>
            <a:srgbClr val="FFDDD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Пин на доске Fro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9500" y="4141873"/>
            <a:ext cx="1290102" cy="11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/>
          <p:cNvSpPr/>
          <p:nvPr/>
        </p:nvSpPr>
        <p:spPr>
          <a:xfrm>
            <a:off x="1799137" y="4872788"/>
            <a:ext cx="1001355" cy="52939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 descr="мультфильм обезьянка, обезьяна клипарт, мультяшный клипарт, мультфильм PNG  и PSD-файл пнг для бесплатной загрузки | Обезьяна, Животные, Мультфильм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4" r="99538">
                        <a14:foregroundMark x1="31538" y1="21744" x2="31538" y2="21744"/>
                        <a14:foregroundMark x1="31538" y1="20639" x2="31538" y2="20639"/>
                        <a14:foregroundMark x1="47231" y1="17690" x2="47231" y2="17690"/>
                        <a14:foregroundMark x1="31231" y1="23710" x2="31231" y2="23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241" flipH="1">
            <a:off x="3655686" y="2865004"/>
            <a:ext cx="1527428" cy="19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вал 35"/>
          <p:cNvSpPr/>
          <p:nvPr/>
        </p:nvSpPr>
        <p:spPr>
          <a:xfrm>
            <a:off x="4105802" y="4060656"/>
            <a:ext cx="1001355" cy="52939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6" descr="заяц кролик скачать бесплатно - Пасхальный Кролик мультфильм картинки -  Милый Зайчик мультфильм ПНГ картинку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1" l="10000" r="100000">
                        <a14:foregroundMark x1="56538" y1="61923" x2="56538" y2="61923"/>
                        <a14:foregroundMark x1="24615" y1="67308" x2="24615" y2="67308"/>
                        <a14:foregroundMark x1="55385" y1="79615" x2="55385" y2="79615"/>
                        <a14:foregroundMark x1="25385" y1="69231" x2="25385" y2="69231"/>
                        <a14:foregroundMark x1="60769" y1="12308" x2="60769" y2="1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31" y="1966992"/>
            <a:ext cx="1852663" cy="18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/>
          <p:cNvSpPr/>
          <p:nvPr/>
        </p:nvSpPr>
        <p:spPr>
          <a:xfrm>
            <a:off x="8214909" y="3238513"/>
            <a:ext cx="1001355" cy="52939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Пин на доске Fro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6794" y="3447051"/>
            <a:ext cx="1290102" cy="11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мультфильм обезьянка, обезьяна клипарт, мультяшный клипарт, мультфильм PNG  и PSD-файл пнг для бесплатной загрузки | Обезьяна, Животные, Мультфильм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4" r="99538">
                        <a14:foregroundMark x1="31538" y1="21744" x2="31538" y2="21744"/>
                        <a14:foregroundMark x1="31538" y1="20639" x2="31538" y2="20639"/>
                        <a14:foregroundMark x1="47231" y1="17690" x2="47231" y2="17690"/>
                        <a14:foregroundMark x1="31231" y1="23710" x2="31231" y2="23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759">
            <a:off x="9767885" y="1253878"/>
            <a:ext cx="1527428" cy="19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заяц кролик скачать бесплатно - Пасхальный Кролик мультфильм картинки -  Милый Зайчик мультфильм ПНГ картинку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1" l="10000" r="100000">
                        <a14:foregroundMark x1="56538" y1="61923" x2="56538" y2="61923"/>
                        <a14:foregroundMark x1="24615" y1="67308" x2="24615" y2="67308"/>
                        <a14:foregroundMark x1="55385" y1="79615" x2="55385" y2="79615"/>
                        <a14:foregroundMark x1="25385" y1="69231" x2="25385" y2="69231"/>
                        <a14:foregroundMark x1="60769" y1="12308" x2="60769" y2="1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36" y="2510858"/>
            <a:ext cx="1852663" cy="18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1686035" y="432745"/>
            <a:ext cx="8732066" cy="7592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за схемами. Гра «Влуч у ціль» </a:t>
            </a:r>
          </a:p>
        </p:txBody>
      </p:sp>
      <p:grpSp>
        <p:nvGrpSpPr>
          <p:cNvPr id="82" name="Групувати 16">
            <a:extLst>
              <a:ext uri="{FF2B5EF4-FFF2-40B4-BE49-F238E27FC236}">
                <a16:creationId xmlns="" xmlns:a16="http://schemas.microsoft.com/office/drawing/2014/main" id="{7D069B83-3FB8-15E2-A929-70218A968BD8}"/>
              </a:ext>
            </a:extLst>
          </p:cNvPr>
          <p:cNvGrpSpPr/>
          <p:nvPr/>
        </p:nvGrpSpPr>
        <p:grpSpPr>
          <a:xfrm>
            <a:off x="1192940" y="1746259"/>
            <a:ext cx="2101473" cy="2042160"/>
            <a:chOff x="1192940" y="1869440"/>
            <a:chExt cx="2101473" cy="2042160"/>
          </a:xfrm>
        </p:grpSpPr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87F3B7FD-4D8E-2C31-9243-F43A2A3D8E45}"/>
                </a:ext>
              </a:extLst>
            </p:cNvPr>
            <p:cNvSpPr/>
            <p:nvPr/>
          </p:nvSpPr>
          <p:spPr>
            <a:xfrm>
              <a:off x="1743726" y="2410142"/>
              <a:ext cx="999972" cy="9296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x-none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5B8C8533-2B63-289C-5AFC-CAB9A5414B58}"/>
                </a:ext>
              </a:extLst>
            </p:cNvPr>
            <p:cNvSpPr/>
            <p:nvPr/>
          </p:nvSpPr>
          <p:spPr>
            <a:xfrm>
              <a:off x="1452880" y="2123440"/>
              <a:ext cx="1581665" cy="1503680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85" name="Пряма сполучна лінія 8">
              <a:extLst>
                <a:ext uri="{FF2B5EF4-FFF2-40B4-BE49-F238E27FC236}">
                  <a16:creationId xmlns="" xmlns:a16="http://schemas.microsoft.com/office/drawing/2014/main" id="{54CC9C55-CD8A-69C7-4496-BE4C5902258F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2" y="1869440"/>
              <a:ext cx="0" cy="68072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 сполучна лінія 14">
              <a:extLst>
                <a:ext uri="{FF2B5EF4-FFF2-40B4-BE49-F238E27FC236}">
                  <a16:creationId xmlns="" xmlns:a16="http://schemas.microsoft.com/office/drawing/2014/main" id="{8428213C-DB2A-B69E-403F-BFD57A9A00C4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2" y="3230880"/>
              <a:ext cx="0" cy="68072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 сполучна лінія 15">
              <a:extLst>
                <a:ext uri="{FF2B5EF4-FFF2-40B4-BE49-F238E27FC236}">
                  <a16:creationId xmlns="" xmlns:a16="http://schemas.microsoft.com/office/drawing/2014/main" id="{B44A03EA-2D6E-30DB-118B-48318213C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2940" y="2874962"/>
              <a:ext cx="7128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 сполучна лінія 17">
              <a:extLst>
                <a:ext uri="{FF2B5EF4-FFF2-40B4-BE49-F238E27FC236}">
                  <a16:creationId xmlns="" xmlns:a16="http://schemas.microsoft.com/office/drawing/2014/main" id="{E3981C35-767D-7557-1C4F-1700D4C9D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1565" y="2874962"/>
              <a:ext cx="7128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увати 20">
            <a:extLst>
              <a:ext uri="{FF2B5EF4-FFF2-40B4-BE49-F238E27FC236}">
                <a16:creationId xmlns="" xmlns:a16="http://schemas.microsoft.com/office/drawing/2014/main" id="{60F98014-D954-4B33-AADF-7B2EEDE9B470}"/>
              </a:ext>
            </a:extLst>
          </p:cNvPr>
          <p:cNvGrpSpPr/>
          <p:nvPr/>
        </p:nvGrpSpPr>
        <p:grpSpPr>
          <a:xfrm>
            <a:off x="1192940" y="4195067"/>
            <a:ext cx="2101473" cy="2042160"/>
            <a:chOff x="1192940" y="1869440"/>
            <a:chExt cx="2101473" cy="2042160"/>
          </a:xfrm>
        </p:grpSpPr>
        <p:sp>
          <p:nvSpPr>
            <p:cNvPr id="90" name="Овал 89">
              <a:extLst>
                <a:ext uri="{FF2B5EF4-FFF2-40B4-BE49-F238E27FC236}">
                  <a16:creationId xmlns="" xmlns:a16="http://schemas.microsoft.com/office/drawing/2014/main" id="{30843F41-A72A-8BD1-B148-1AE895A37CF4}"/>
                </a:ext>
              </a:extLst>
            </p:cNvPr>
            <p:cNvSpPr/>
            <p:nvPr/>
          </p:nvSpPr>
          <p:spPr>
            <a:xfrm>
              <a:off x="1743726" y="2410142"/>
              <a:ext cx="999972" cy="9296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x-none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Овал 90">
              <a:extLst>
                <a:ext uri="{FF2B5EF4-FFF2-40B4-BE49-F238E27FC236}">
                  <a16:creationId xmlns="" xmlns:a16="http://schemas.microsoft.com/office/drawing/2014/main" id="{ED7E3A83-DAC2-C53F-0267-D24699A13BF0}"/>
                </a:ext>
              </a:extLst>
            </p:cNvPr>
            <p:cNvSpPr/>
            <p:nvPr/>
          </p:nvSpPr>
          <p:spPr>
            <a:xfrm>
              <a:off x="1452880" y="2123440"/>
              <a:ext cx="1581665" cy="1503680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92" name="Пряма сполучна лінія 23">
              <a:extLst>
                <a:ext uri="{FF2B5EF4-FFF2-40B4-BE49-F238E27FC236}">
                  <a16:creationId xmlns="" xmlns:a16="http://schemas.microsoft.com/office/drawing/2014/main" id="{AD108A4E-A298-D3D0-22F3-09D24C0CACD6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2" y="1869440"/>
              <a:ext cx="0" cy="68072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 сполучна лінія 24">
              <a:extLst>
                <a:ext uri="{FF2B5EF4-FFF2-40B4-BE49-F238E27FC236}">
                  <a16:creationId xmlns="" xmlns:a16="http://schemas.microsoft.com/office/drawing/2014/main" id="{329BAAA0-D8A2-B82C-BADA-5A617BA6D9A6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2" y="3230880"/>
              <a:ext cx="0" cy="68072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 сполучна лінія 25">
              <a:extLst>
                <a:ext uri="{FF2B5EF4-FFF2-40B4-BE49-F238E27FC236}">
                  <a16:creationId xmlns="" xmlns:a16="http://schemas.microsoft.com/office/drawing/2014/main" id="{B8CD90C2-2331-D737-370C-D2625D14D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2940" y="2874962"/>
              <a:ext cx="7128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 сполучна лінія 26">
              <a:extLst>
                <a:ext uri="{FF2B5EF4-FFF2-40B4-BE49-F238E27FC236}">
                  <a16:creationId xmlns="" xmlns:a16="http://schemas.microsoft.com/office/drawing/2014/main" id="{4B70CDDE-E979-B79E-77AB-2E65EA268B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1565" y="2874962"/>
              <a:ext cx="7128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5B431B53-CE8B-523E-982A-1F3E7E918FB7}"/>
              </a:ext>
            </a:extLst>
          </p:cNvPr>
          <p:cNvSpPr/>
          <p:nvPr/>
        </p:nvSpPr>
        <p:spPr>
          <a:xfrm>
            <a:off x="4627599" y="1205685"/>
            <a:ext cx="2720348" cy="251967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05C37FB6-7C62-6982-11F1-3A6BEE9A4CEF}"/>
              </a:ext>
            </a:extLst>
          </p:cNvPr>
          <p:cNvSpPr/>
          <p:nvPr/>
        </p:nvSpPr>
        <p:spPr>
          <a:xfrm>
            <a:off x="5000988" y="1530801"/>
            <a:ext cx="1981200" cy="191008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Овал 97">
            <a:extLst>
              <a:ext uri="{FF2B5EF4-FFF2-40B4-BE49-F238E27FC236}">
                <a16:creationId xmlns="" xmlns:a16="http://schemas.microsoft.com/office/drawing/2014/main" id="{5E788A50-E34A-3A70-FBBA-E89B7DEFED07}"/>
              </a:ext>
            </a:extLst>
          </p:cNvPr>
          <p:cNvSpPr/>
          <p:nvPr/>
        </p:nvSpPr>
        <p:spPr>
          <a:xfrm>
            <a:off x="5285467" y="1835601"/>
            <a:ext cx="1423783" cy="131794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Овал 98">
            <a:extLst>
              <a:ext uri="{FF2B5EF4-FFF2-40B4-BE49-F238E27FC236}">
                <a16:creationId xmlns="" xmlns:a16="http://schemas.microsoft.com/office/drawing/2014/main" id="{7DD09A36-27E9-DC09-E657-B2E2EC5D2F9A}"/>
              </a:ext>
            </a:extLst>
          </p:cNvPr>
          <p:cNvSpPr/>
          <p:nvPr/>
        </p:nvSpPr>
        <p:spPr>
          <a:xfrm>
            <a:off x="5571269" y="2103412"/>
            <a:ext cx="852177" cy="78232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Прямокутник 30">
            <a:extLst>
              <a:ext uri="{FF2B5EF4-FFF2-40B4-BE49-F238E27FC236}">
                <a16:creationId xmlns="" xmlns:a16="http://schemas.microsoft.com/office/drawing/2014/main" id="{263DBAD5-937E-ABB8-7CC0-0A50BC67B9B4}"/>
              </a:ext>
            </a:extLst>
          </p:cNvPr>
          <p:cNvSpPr/>
          <p:nvPr/>
        </p:nvSpPr>
        <p:spPr>
          <a:xfrm>
            <a:off x="4496516" y="1191963"/>
            <a:ext cx="3143282" cy="1273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95E2938A-B7CB-C93C-9201-5572588DE501}"/>
              </a:ext>
            </a:extLst>
          </p:cNvPr>
          <p:cNvSpPr txBox="1"/>
          <p:nvPr/>
        </p:nvSpPr>
        <p:spPr>
          <a:xfrm>
            <a:off x="4409286" y="2012408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B275AACD-BF1C-2D10-37FD-AAE4A7141D48}"/>
              </a:ext>
            </a:extLst>
          </p:cNvPr>
          <p:cNvSpPr txBox="1"/>
          <p:nvPr/>
        </p:nvSpPr>
        <p:spPr>
          <a:xfrm>
            <a:off x="4800391" y="2012408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6DAE43F1-3186-A676-EC0A-0C9FB4FCC0B7}"/>
              </a:ext>
            </a:extLst>
          </p:cNvPr>
          <p:cNvSpPr txBox="1"/>
          <p:nvPr/>
        </p:nvSpPr>
        <p:spPr>
          <a:xfrm>
            <a:off x="5119434" y="2012408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498354E7-035C-9A53-E3CA-22B388A3AE61}"/>
              </a:ext>
            </a:extLst>
          </p:cNvPr>
          <p:cNvSpPr txBox="1"/>
          <p:nvPr/>
        </p:nvSpPr>
        <p:spPr>
          <a:xfrm>
            <a:off x="5376908" y="2012408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D1735F9C-A646-7759-5137-84ED396D558A}"/>
              </a:ext>
            </a:extLst>
          </p:cNvPr>
          <p:cNvSpPr txBox="1"/>
          <p:nvPr/>
        </p:nvSpPr>
        <p:spPr>
          <a:xfrm>
            <a:off x="6230108" y="2012408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1D04BD5-9124-4054-6606-B3EECDC30B81}"/>
              </a:ext>
            </a:extLst>
          </p:cNvPr>
          <p:cNvSpPr txBox="1"/>
          <p:nvPr/>
        </p:nvSpPr>
        <p:spPr>
          <a:xfrm>
            <a:off x="6554777" y="2012408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7805E499-B30F-CA04-877F-F9F4E4FD6B6F}"/>
              </a:ext>
            </a:extLst>
          </p:cNvPr>
          <p:cNvSpPr txBox="1"/>
          <p:nvPr/>
        </p:nvSpPr>
        <p:spPr>
          <a:xfrm>
            <a:off x="6829967" y="2012408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5D7A9B11-2FA2-AF70-54A3-5F9F70551DED}"/>
              </a:ext>
            </a:extLst>
          </p:cNvPr>
          <p:cNvSpPr txBox="1"/>
          <p:nvPr/>
        </p:nvSpPr>
        <p:spPr>
          <a:xfrm>
            <a:off x="7154907" y="2012408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FCD0F1C6-9F0C-AA45-82A3-534A780FFBD7}"/>
              </a:ext>
            </a:extLst>
          </p:cNvPr>
          <p:cNvSpPr/>
          <p:nvPr/>
        </p:nvSpPr>
        <p:spPr>
          <a:xfrm>
            <a:off x="4627599" y="3795197"/>
            <a:ext cx="2720348" cy="246478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36314EED-F637-6CC5-EA65-8D216FA32A7F}"/>
              </a:ext>
            </a:extLst>
          </p:cNvPr>
          <p:cNvSpPr/>
          <p:nvPr/>
        </p:nvSpPr>
        <p:spPr>
          <a:xfrm>
            <a:off x="5000988" y="4113231"/>
            <a:ext cx="1981200" cy="186847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Овал 110">
            <a:extLst>
              <a:ext uri="{FF2B5EF4-FFF2-40B4-BE49-F238E27FC236}">
                <a16:creationId xmlns="" xmlns:a16="http://schemas.microsoft.com/office/drawing/2014/main" id="{F7CB5606-4AC0-42D7-F09A-E8C0B27B94EB}"/>
              </a:ext>
            </a:extLst>
          </p:cNvPr>
          <p:cNvSpPr/>
          <p:nvPr/>
        </p:nvSpPr>
        <p:spPr>
          <a:xfrm>
            <a:off x="5285467" y="4411391"/>
            <a:ext cx="1423783" cy="128923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BD949E0A-B5B9-C45E-8F45-414D8331F3AB}"/>
              </a:ext>
            </a:extLst>
          </p:cNvPr>
          <p:cNvSpPr/>
          <p:nvPr/>
        </p:nvSpPr>
        <p:spPr>
          <a:xfrm>
            <a:off x="5669144" y="4673369"/>
            <a:ext cx="631359" cy="76527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Прямокутник 46">
            <a:extLst>
              <a:ext uri="{FF2B5EF4-FFF2-40B4-BE49-F238E27FC236}">
                <a16:creationId xmlns="" xmlns:a16="http://schemas.microsoft.com/office/drawing/2014/main" id="{6EA27387-0E66-42A8-5FB7-09EA56E833C3}"/>
              </a:ext>
            </a:extLst>
          </p:cNvPr>
          <p:cNvSpPr/>
          <p:nvPr/>
        </p:nvSpPr>
        <p:spPr>
          <a:xfrm>
            <a:off x="4496516" y="3765997"/>
            <a:ext cx="3143282" cy="1261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EE2EDF7-DDBD-BFDB-1F41-D9E569DBF3BC}"/>
              </a:ext>
            </a:extLst>
          </p:cNvPr>
          <p:cNvSpPr txBox="1"/>
          <p:nvPr/>
        </p:nvSpPr>
        <p:spPr>
          <a:xfrm>
            <a:off x="4409286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3366032F-1034-34E2-B2D7-6BC58749E101}"/>
              </a:ext>
            </a:extLst>
          </p:cNvPr>
          <p:cNvSpPr txBox="1"/>
          <p:nvPr/>
        </p:nvSpPr>
        <p:spPr>
          <a:xfrm>
            <a:off x="4800391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4F03D679-A705-4A3C-3615-590C6E258C5E}"/>
              </a:ext>
            </a:extLst>
          </p:cNvPr>
          <p:cNvSpPr txBox="1"/>
          <p:nvPr/>
        </p:nvSpPr>
        <p:spPr>
          <a:xfrm>
            <a:off x="5119434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16CB9FC9-F73B-84FC-5C7F-BF2E6E7B30E9}"/>
              </a:ext>
            </a:extLst>
          </p:cNvPr>
          <p:cNvSpPr txBox="1"/>
          <p:nvPr/>
        </p:nvSpPr>
        <p:spPr>
          <a:xfrm>
            <a:off x="5815954" y="4907100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C4CB6419-390D-EB81-6CED-CF429E7A9473}"/>
              </a:ext>
            </a:extLst>
          </p:cNvPr>
          <p:cNvSpPr txBox="1"/>
          <p:nvPr/>
        </p:nvSpPr>
        <p:spPr>
          <a:xfrm>
            <a:off x="6522856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5FCE522C-2667-0B6A-8E21-DFB5EF4C0DD1}"/>
              </a:ext>
            </a:extLst>
          </p:cNvPr>
          <p:cNvSpPr txBox="1"/>
          <p:nvPr/>
        </p:nvSpPr>
        <p:spPr>
          <a:xfrm>
            <a:off x="6796580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2E91B63C-0E9B-2122-B9FF-261AFF67EB3B}"/>
              </a:ext>
            </a:extLst>
          </p:cNvPr>
          <p:cNvSpPr txBox="1"/>
          <p:nvPr/>
        </p:nvSpPr>
        <p:spPr>
          <a:xfrm>
            <a:off x="7204541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Прямокутник: округлені кути 33">
            <a:extLst>
              <a:ext uri="{FF2B5EF4-FFF2-40B4-BE49-F238E27FC236}">
                <a16:creationId xmlns="" xmlns:a16="http://schemas.microsoft.com/office/drawing/2014/main" id="{3F66746B-95B9-D46F-685E-BE16A92BDB7C}"/>
              </a:ext>
            </a:extLst>
          </p:cNvPr>
          <p:cNvSpPr/>
          <p:nvPr/>
        </p:nvSpPr>
        <p:spPr>
          <a:xfrm>
            <a:off x="8599363" y="1428872"/>
            <a:ext cx="2848642" cy="23663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4671AD83-07BB-0967-EC5C-755F5FF9A951}"/>
              </a:ext>
            </a:extLst>
          </p:cNvPr>
          <p:cNvSpPr txBox="1"/>
          <p:nvPr/>
        </p:nvSpPr>
        <p:spPr>
          <a:xfrm>
            <a:off x="9170574" y="1551870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+ 8 = 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1A9AAF2E-05A8-9759-76FA-77D36C2D591B}"/>
              </a:ext>
            </a:extLst>
          </p:cNvPr>
          <p:cNvSpPr txBox="1"/>
          <p:nvPr/>
        </p:nvSpPr>
        <p:spPr>
          <a:xfrm>
            <a:off x="9170574" y="2047851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+ 7 = 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0DE6C679-A8DC-CD30-7085-8B0339264B53}"/>
              </a:ext>
            </a:extLst>
          </p:cNvPr>
          <p:cNvSpPr txBox="1"/>
          <p:nvPr/>
        </p:nvSpPr>
        <p:spPr>
          <a:xfrm>
            <a:off x="9170574" y="2493565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+ 6 = 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F8A0D46E-EF21-E6BA-A9EC-9B157445413C}"/>
              </a:ext>
            </a:extLst>
          </p:cNvPr>
          <p:cNvSpPr txBox="1"/>
          <p:nvPr/>
        </p:nvSpPr>
        <p:spPr>
          <a:xfrm>
            <a:off x="9170574" y="2969550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+ 5 = 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Прямокутник: округлені кути 60">
            <a:extLst>
              <a:ext uri="{FF2B5EF4-FFF2-40B4-BE49-F238E27FC236}">
                <a16:creationId xmlns="" xmlns:a16="http://schemas.microsoft.com/office/drawing/2014/main" id="{F011985D-A7FD-9891-0E1F-EE7487ED3027}"/>
              </a:ext>
            </a:extLst>
          </p:cNvPr>
          <p:cNvSpPr/>
          <p:nvPr/>
        </p:nvSpPr>
        <p:spPr>
          <a:xfrm>
            <a:off x="8617368" y="4031922"/>
            <a:ext cx="2848642" cy="23663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740D3F8A-BC8B-0806-D922-074D906EEF67}"/>
              </a:ext>
            </a:extLst>
          </p:cNvPr>
          <p:cNvSpPr txBox="1"/>
          <p:nvPr/>
        </p:nvSpPr>
        <p:spPr>
          <a:xfrm>
            <a:off x="9188579" y="4154920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+ 7 = 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858E96E9-5962-56D4-1337-6D44769156F0}"/>
              </a:ext>
            </a:extLst>
          </p:cNvPr>
          <p:cNvSpPr txBox="1"/>
          <p:nvPr/>
        </p:nvSpPr>
        <p:spPr>
          <a:xfrm>
            <a:off x="9188579" y="4650901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+ 6 = 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4CFECCC5-83F1-61A3-EDFA-87AB4F282CB3}"/>
              </a:ext>
            </a:extLst>
          </p:cNvPr>
          <p:cNvSpPr txBox="1"/>
          <p:nvPr/>
        </p:nvSpPr>
        <p:spPr>
          <a:xfrm>
            <a:off x="9188579" y="5096615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+ 5 = 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ED0F998E-BB0C-9EFA-3773-137240A651E6}"/>
              </a:ext>
            </a:extLst>
          </p:cNvPr>
          <p:cNvSpPr txBox="1"/>
          <p:nvPr/>
        </p:nvSpPr>
        <p:spPr>
          <a:xfrm>
            <a:off x="9188579" y="5584931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 = 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Стрілка: вигнута вгору 56">
            <a:extLst>
              <a:ext uri="{FF2B5EF4-FFF2-40B4-BE49-F238E27FC236}">
                <a16:creationId xmlns="" xmlns:a16="http://schemas.microsoft.com/office/drawing/2014/main" id="{3E93471B-E9E1-74DA-E11E-5980C9604F39}"/>
              </a:ext>
            </a:extLst>
          </p:cNvPr>
          <p:cNvSpPr/>
          <p:nvPr/>
        </p:nvSpPr>
        <p:spPr>
          <a:xfrm>
            <a:off x="5564868" y="1835601"/>
            <a:ext cx="869192" cy="18711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32" name="Стрілка: вигнута вгору 66">
            <a:extLst>
              <a:ext uri="{FF2B5EF4-FFF2-40B4-BE49-F238E27FC236}">
                <a16:creationId xmlns="" xmlns:a16="http://schemas.microsoft.com/office/drawing/2014/main" id="{DD5B5E51-FDDD-6F07-2304-E8C734334C79}"/>
              </a:ext>
            </a:extLst>
          </p:cNvPr>
          <p:cNvSpPr/>
          <p:nvPr/>
        </p:nvSpPr>
        <p:spPr>
          <a:xfrm>
            <a:off x="5294182" y="1725070"/>
            <a:ext cx="1452588" cy="31739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33" name="Стрілка: вигнута вгору 67">
            <a:extLst>
              <a:ext uri="{FF2B5EF4-FFF2-40B4-BE49-F238E27FC236}">
                <a16:creationId xmlns="" xmlns:a16="http://schemas.microsoft.com/office/drawing/2014/main" id="{D398AAD6-3EBF-91C9-9BC5-5639CF193087}"/>
              </a:ext>
            </a:extLst>
          </p:cNvPr>
          <p:cNvSpPr/>
          <p:nvPr/>
        </p:nvSpPr>
        <p:spPr>
          <a:xfrm>
            <a:off x="4949231" y="1557321"/>
            <a:ext cx="2205675" cy="49429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34" name="Стрілка: вигнута вгору 68">
            <a:extLst>
              <a:ext uri="{FF2B5EF4-FFF2-40B4-BE49-F238E27FC236}">
                <a16:creationId xmlns="" xmlns:a16="http://schemas.microsoft.com/office/drawing/2014/main" id="{1B9D1FAF-4958-3372-D6B5-E114E345048F}"/>
              </a:ext>
            </a:extLst>
          </p:cNvPr>
          <p:cNvSpPr/>
          <p:nvPr/>
        </p:nvSpPr>
        <p:spPr>
          <a:xfrm>
            <a:off x="4523083" y="1292899"/>
            <a:ext cx="3007744" cy="75872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7" grpId="0"/>
      <p:bldP spid="128" grpId="0"/>
      <p:bldP spid="129" grpId="0"/>
      <p:bldP spid="130" grpId="0"/>
      <p:bldP spid="131" grpId="0" animBg="1"/>
      <p:bldP spid="132" grpId="0" animBg="1"/>
      <p:bldP spid="133" grpId="0" animBg="1"/>
      <p:bldP spid="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16">
            <a:extLst>
              <a:ext uri="{FF2B5EF4-FFF2-40B4-BE49-F238E27FC236}">
                <a16:creationId xmlns="" xmlns:a16="http://schemas.microsoft.com/office/drawing/2014/main" id="{7D069B83-3FB8-15E2-A929-70218A968BD8}"/>
              </a:ext>
            </a:extLst>
          </p:cNvPr>
          <p:cNvGrpSpPr/>
          <p:nvPr/>
        </p:nvGrpSpPr>
        <p:grpSpPr>
          <a:xfrm>
            <a:off x="1192940" y="1746259"/>
            <a:ext cx="2101473" cy="2042160"/>
            <a:chOff x="1192940" y="1869440"/>
            <a:chExt cx="2101473" cy="204216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87F3B7FD-4D8E-2C31-9243-F43A2A3D8E45}"/>
                </a:ext>
              </a:extLst>
            </p:cNvPr>
            <p:cNvSpPr/>
            <p:nvPr/>
          </p:nvSpPr>
          <p:spPr>
            <a:xfrm>
              <a:off x="1743726" y="2410142"/>
              <a:ext cx="999972" cy="9296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x-none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B8C8533-2B63-289C-5AFC-CAB9A5414B58}"/>
                </a:ext>
              </a:extLst>
            </p:cNvPr>
            <p:cNvSpPr/>
            <p:nvPr/>
          </p:nvSpPr>
          <p:spPr>
            <a:xfrm>
              <a:off x="1452880" y="2123440"/>
              <a:ext cx="1581665" cy="1503680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9" name="Пряма сполучна лінія 8">
              <a:extLst>
                <a:ext uri="{FF2B5EF4-FFF2-40B4-BE49-F238E27FC236}">
                  <a16:creationId xmlns="" xmlns:a16="http://schemas.microsoft.com/office/drawing/2014/main" id="{54CC9C55-CD8A-69C7-4496-BE4C5902258F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2" y="1869440"/>
              <a:ext cx="0" cy="68072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 сполучна лінія 14">
              <a:extLst>
                <a:ext uri="{FF2B5EF4-FFF2-40B4-BE49-F238E27FC236}">
                  <a16:creationId xmlns="" xmlns:a16="http://schemas.microsoft.com/office/drawing/2014/main" id="{8428213C-DB2A-B69E-403F-BFD57A9A00C4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2" y="3230880"/>
              <a:ext cx="0" cy="68072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5">
              <a:extLst>
                <a:ext uri="{FF2B5EF4-FFF2-40B4-BE49-F238E27FC236}">
                  <a16:creationId xmlns="" xmlns:a16="http://schemas.microsoft.com/office/drawing/2014/main" id="{B44A03EA-2D6E-30DB-118B-48318213C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2940" y="2874962"/>
              <a:ext cx="7128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7">
              <a:extLst>
                <a:ext uri="{FF2B5EF4-FFF2-40B4-BE49-F238E27FC236}">
                  <a16:creationId xmlns="" xmlns:a16="http://schemas.microsoft.com/office/drawing/2014/main" id="{E3981C35-767D-7557-1C4F-1700D4C9D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1565" y="2874962"/>
              <a:ext cx="7128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увати 20">
            <a:extLst>
              <a:ext uri="{FF2B5EF4-FFF2-40B4-BE49-F238E27FC236}">
                <a16:creationId xmlns="" xmlns:a16="http://schemas.microsoft.com/office/drawing/2014/main" id="{60F98014-D954-4B33-AADF-7B2EEDE9B470}"/>
              </a:ext>
            </a:extLst>
          </p:cNvPr>
          <p:cNvGrpSpPr/>
          <p:nvPr/>
        </p:nvGrpSpPr>
        <p:grpSpPr>
          <a:xfrm>
            <a:off x="1192940" y="4195067"/>
            <a:ext cx="2101473" cy="2042160"/>
            <a:chOff x="1192940" y="1869440"/>
            <a:chExt cx="2101473" cy="2042160"/>
          </a:xfrm>
        </p:grpSpPr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30843F41-A72A-8BD1-B148-1AE895A37CF4}"/>
                </a:ext>
              </a:extLst>
            </p:cNvPr>
            <p:cNvSpPr/>
            <p:nvPr/>
          </p:nvSpPr>
          <p:spPr>
            <a:xfrm>
              <a:off x="1743726" y="2410142"/>
              <a:ext cx="999972" cy="9296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x-none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ED7E3A83-DAC2-C53F-0267-D24699A13BF0}"/>
                </a:ext>
              </a:extLst>
            </p:cNvPr>
            <p:cNvSpPr/>
            <p:nvPr/>
          </p:nvSpPr>
          <p:spPr>
            <a:xfrm>
              <a:off x="1452880" y="2123440"/>
              <a:ext cx="1581665" cy="1503680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6" name="Пряма сполучна лінія 23">
              <a:extLst>
                <a:ext uri="{FF2B5EF4-FFF2-40B4-BE49-F238E27FC236}">
                  <a16:creationId xmlns="" xmlns:a16="http://schemas.microsoft.com/office/drawing/2014/main" id="{AD108A4E-A298-D3D0-22F3-09D24C0CACD6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2" y="1869440"/>
              <a:ext cx="0" cy="68072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24">
              <a:extLst>
                <a:ext uri="{FF2B5EF4-FFF2-40B4-BE49-F238E27FC236}">
                  <a16:creationId xmlns="" xmlns:a16="http://schemas.microsoft.com/office/drawing/2014/main" id="{329BAAA0-D8A2-B82C-BADA-5A617BA6D9A6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2" y="3230880"/>
              <a:ext cx="0" cy="68072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25">
              <a:extLst>
                <a:ext uri="{FF2B5EF4-FFF2-40B4-BE49-F238E27FC236}">
                  <a16:creationId xmlns="" xmlns:a16="http://schemas.microsoft.com/office/drawing/2014/main" id="{B8CD90C2-2331-D737-370C-D2625D14D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2940" y="2874962"/>
              <a:ext cx="7128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26">
              <a:extLst>
                <a:ext uri="{FF2B5EF4-FFF2-40B4-BE49-F238E27FC236}">
                  <a16:creationId xmlns="" xmlns:a16="http://schemas.microsoft.com/office/drawing/2014/main" id="{4B70CDDE-E979-B79E-77AB-2E65EA268B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1565" y="2874962"/>
              <a:ext cx="7128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05C37FB6-7C62-6982-11F1-3A6BEE9A4CEF}"/>
              </a:ext>
            </a:extLst>
          </p:cNvPr>
          <p:cNvSpPr/>
          <p:nvPr/>
        </p:nvSpPr>
        <p:spPr>
          <a:xfrm>
            <a:off x="5000988" y="1530801"/>
            <a:ext cx="1981200" cy="191008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5E788A50-E34A-3A70-FBBA-E89B7DEFED07}"/>
              </a:ext>
            </a:extLst>
          </p:cNvPr>
          <p:cNvSpPr/>
          <p:nvPr/>
        </p:nvSpPr>
        <p:spPr>
          <a:xfrm>
            <a:off x="5285467" y="1835601"/>
            <a:ext cx="1423783" cy="131794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DD09A36-27E9-DC09-E657-B2E2EC5D2F9A}"/>
              </a:ext>
            </a:extLst>
          </p:cNvPr>
          <p:cNvSpPr/>
          <p:nvPr/>
        </p:nvSpPr>
        <p:spPr>
          <a:xfrm>
            <a:off x="5571269" y="2103412"/>
            <a:ext cx="852177" cy="78232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Прямокутник 30">
            <a:extLst>
              <a:ext uri="{FF2B5EF4-FFF2-40B4-BE49-F238E27FC236}">
                <a16:creationId xmlns="" xmlns:a16="http://schemas.microsoft.com/office/drawing/2014/main" id="{263DBAD5-937E-ABB8-7CC0-0A50BC67B9B4}"/>
              </a:ext>
            </a:extLst>
          </p:cNvPr>
          <p:cNvSpPr/>
          <p:nvPr/>
        </p:nvSpPr>
        <p:spPr>
          <a:xfrm>
            <a:off x="4496516" y="1191963"/>
            <a:ext cx="3143282" cy="1273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5E2938A-B7CB-C93C-9201-5572588DE501}"/>
              </a:ext>
            </a:extLst>
          </p:cNvPr>
          <p:cNvSpPr txBox="1"/>
          <p:nvPr/>
        </p:nvSpPr>
        <p:spPr>
          <a:xfrm>
            <a:off x="4734662" y="1981040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275AACD-BF1C-2D10-37FD-AAE4A7141D48}"/>
              </a:ext>
            </a:extLst>
          </p:cNvPr>
          <p:cNvSpPr txBox="1"/>
          <p:nvPr/>
        </p:nvSpPr>
        <p:spPr>
          <a:xfrm>
            <a:off x="5125767" y="1981040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DAE43F1-3186-A676-EC0A-0C9FB4FCC0B7}"/>
              </a:ext>
            </a:extLst>
          </p:cNvPr>
          <p:cNvSpPr txBox="1"/>
          <p:nvPr/>
        </p:nvSpPr>
        <p:spPr>
          <a:xfrm>
            <a:off x="5444810" y="1981040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98354E7-035C-9A53-E3CA-22B388A3AE61}"/>
              </a:ext>
            </a:extLst>
          </p:cNvPr>
          <p:cNvSpPr txBox="1"/>
          <p:nvPr/>
        </p:nvSpPr>
        <p:spPr>
          <a:xfrm>
            <a:off x="6230348" y="1981040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1735F9C-A646-7759-5137-84ED396D558A}"/>
              </a:ext>
            </a:extLst>
          </p:cNvPr>
          <p:cNvSpPr txBox="1"/>
          <p:nvPr/>
        </p:nvSpPr>
        <p:spPr>
          <a:xfrm>
            <a:off x="6533947" y="198415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1D04BD5-9124-4054-6606-B3EECDC30B81}"/>
              </a:ext>
            </a:extLst>
          </p:cNvPr>
          <p:cNvSpPr txBox="1"/>
          <p:nvPr/>
        </p:nvSpPr>
        <p:spPr>
          <a:xfrm>
            <a:off x="6828621" y="1990110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36314EED-F637-6CC5-EA65-8D216FA32A7F}"/>
              </a:ext>
            </a:extLst>
          </p:cNvPr>
          <p:cNvSpPr/>
          <p:nvPr/>
        </p:nvSpPr>
        <p:spPr>
          <a:xfrm>
            <a:off x="5000988" y="4113231"/>
            <a:ext cx="1981200" cy="186847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F7CB5606-4AC0-42D7-F09A-E8C0B27B94EB}"/>
              </a:ext>
            </a:extLst>
          </p:cNvPr>
          <p:cNvSpPr/>
          <p:nvPr/>
        </p:nvSpPr>
        <p:spPr>
          <a:xfrm>
            <a:off x="5285467" y="4411391"/>
            <a:ext cx="1423783" cy="128923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BD949E0A-B5B9-C45E-8F45-414D8331F3AB}"/>
              </a:ext>
            </a:extLst>
          </p:cNvPr>
          <p:cNvSpPr/>
          <p:nvPr/>
        </p:nvSpPr>
        <p:spPr>
          <a:xfrm>
            <a:off x="5678320" y="4673370"/>
            <a:ext cx="654309" cy="73906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кутник 46">
            <a:extLst>
              <a:ext uri="{FF2B5EF4-FFF2-40B4-BE49-F238E27FC236}">
                <a16:creationId xmlns="" xmlns:a16="http://schemas.microsoft.com/office/drawing/2014/main" id="{6EA27387-0E66-42A8-5FB7-09EA56E833C3}"/>
              </a:ext>
            </a:extLst>
          </p:cNvPr>
          <p:cNvSpPr/>
          <p:nvPr/>
        </p:nvSpPr>
        <p:spPr>
          <a:xfrm>
            <a:off x="4496516" y="3765997"/>
            <a:ext cx="3143282" cy="1261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EE2EDF7-DDBD-BFDB-1F41-D9E569DBF3BC}"/>
              </a:ext>
            </a:extLst>
          </p:cNvPr>
          <p:cNvSpPr txBox="1"/>
          <p:nvPr/>
        </p:nvSpPr>
        <p:spPr>
          <a:xfrm>
            <a:off x="4796051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366032F-1034-34E2-B2D7-6BC58749E101}"/>
              </a:ext>
            </a:extLst>
          </p:cNvPr>
          <p:cNvSpPr txBox="1"/>
          <p:nvPr/>
        </p:nvSpPr>
        <p:spPr>
          <a:xfrm>
            <a:off x="5135955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F03D679-A705-4A3C-3615-590C6E258C5E}"/>
              </a:ext>
            </a:extLst>
          </p:cNvPr>
          <p:cNvSpPr txBox="1"/>
          <p:nvPr/>
        </p:nvSpPr>
        <p:spPr>
          <a:xfrm>
            <a:off x="5837298" y="4889217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4CB6419-390D-EB81-6CED-CF429E7A9473}"/>
              </a:ext>
            </a:extLst>
          </p:cNvPr>
          <p:cNvSpPr txBox="1"/>
          <p:nvPr/>
        </p:nvSpPr>
        <p:spPr>
          <a:xfrm>
            <a:off x="6848349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кутник: округлені кути 33">
            <a:extLst>
              <a:ext uri="{FF2B5EF4-FFF2-40B4-BE49-F238E27FC236}">
                <a16:creationId xmlns="" xmlns:a16="http://schemas.microsoft.com/office/drawing/2014/main" id="{3F66746B-95B9-D46F-685E-BE16A92BDB7C}"/>
              </a:ext>
            </a:extLst>
          </p:cNvPr>
          <p:cNvSpPr/>
          <p:nvPr/>
        </p:nvSpPr>
        <p:spPr>
          <a:xfrm>
            <a:off x="8599363" y="1428872"/>
            <a:ext cx="2848642" cy="23663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671AD83-07BB-0967-EC5C-755F5FF9A951}"/>
              </a:ext>
            </a:extLst>
          </p:cNvPr>
          <p:cNvSpPr txBox="1"/>
          <p:nvPr/>
        </p:nvSpPr>
        <p:spPr>
          <a:xfrm>
            <a:off x="9158742" y="1721560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+ 6 = 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9AAF2E-05A8-9759-76FA-77D36C2D591B}"/>
              </a:ext>
            </a:extLst>
          </p:cNvPr>
          <p:cNvSpPr txBox="1"/>
          <p:nvPr/>
        </p:nvSpPr>
        <p:spPr>
          <a:xfrm>
            <a:off x="9146909" y="2276348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+ 5 = 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DE6C679-A8DC-CD30-7085-8B0339264B53}"/>
              </a:ext>
            </a:extLst>
          </p:cNvPr>
          <p:cNvSpPr txBox="1"/>
          <p:nvPr/>
        </p:nvSpPr>
        <p:spPr>
          <a:xfrm>
            <a:off x="9170574" y="2836239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+ 4 = 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кутник: округлені кути 60">
            <a:extLst>
              <a:ext uri="{FF2B5EF4-FFF2-40B4-BE49-F238E27FC236}">
                <a16:creationId xmlns="" xmlns:a16="http://schemas.microsoft.com/office/drawing/2014/main" id="{F011985D-A7FD-9891-0E1F-EE7487ED3027}"/>
              </a:ext>
            </a:extLst>
          </p:cNvPr>
          <p:cNvSpPr/>
          <p:nvPr/>
        </p:nvSpPr>
        <p:spPr>
          <a:xfrm>
            <a:off x="8617368" y="4031922"/>
            <a:ext cx="2848642" cy="23663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40D3F8A-BC8B-0806-D922-074D906EEF67}"/>
              </a:ext>
            </a:extLst>
          </p:cNvPr>
          <p:cNvSpPr txBox="1"/>
          <p:nvPr/>
        </p:nvSpPr>
        <p:spPr>
          <a:xfrm>
            <a:off x="9188579" y="4314149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+ 5 = 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58E96E9-5962-56D4-1337-6D44769156F0}"/>
              </a:ext>
            </a:extLst>
          </p:cNvPr>
          <p:cNvSpPr txBox="1"/>
          <p:nvPr/>
        </p:nvSpPr>
        <p:spPr>
          <a:xfrm>
            <a:off x="9188579" y="4910176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+ 4 = 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CFECCC5-83F1-61A3-EDFA-87AB4F282CB3}"/>
              </a:ext>
            </a:extLst>
          </p:cNvPr>
          <p:cNvSpPr txBox="1"/>
          <p:nvPr/>
        </p:nvSpPr>
        <p:spPr>
          <a:xfrm>
            <a:off x="9188579" y="5470066"/>
            <a:ext cx="20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+ 3 = 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D18B399-7B8A-4143-E5D2-98CDA427A08B}"/>
              </a:ext>
            </a:extLst>
          </p:cNvPr>
          <p:cNvSpPr txBox="1"/>
          <p:nvPr/>
        </p:nvSpPr>
        <p:spPr>
          <a:xfrm>
            <a:off x="6513680" y="4547035"/>
            <a:ext cx="37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86035" y="432745"/>
            <a:ext cx="8732066" cy="7592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за схемами. Гра «Влуч у ціль» </a:t>
            </a:r>
          </a:p>
        </p:txBody>
      </p:sp>
    </p:spTree>
    <p:extLst>
      <p:ext uri="{BB962C8B-B14F-4D97-AF65-F5344CB8AC3E}">
        <p14:creationId xmlns:p14="http://schemas.microsoft.com/office/powerpoint/2010/main" val="19261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1" y="1490273"/>
            <a:ext cx="3153123" cy="2811298"/>
          </a:xfrm>
          <a:prstGeom prst="rect">
            <a:avLst/>
          </a:prstGeom>
        </p:spPr>
      </p:pic>
      <p:pic>
        <p:nvPicPr>
          <p:cNvPr id="2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21.11.2023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55596" y="494530"/>
            <a:ext cx="8732066" cy="4616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30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5926146" y="1244600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нового дізналися на уроці?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2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4809429" y="247065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Чи знадобиться це нам у житті чи на уроках математики?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3927050" y="376188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здалося складним?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8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2847550" y="5191982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З чим ви упоралися легко?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4029" y="455268"/>
            <a:ext cx="8732066" cy="8292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2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11" y="3234014"/>
            <a:ext cx="1433777" cy="22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64" y="3727254"/>
            <a:ext cx="1572024" cy="27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65" y="3234014"/>
            <a:ext cx="1632395" cy="23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28552" y="1584397"/>
            <a:ext cx="5457003" cy="11918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375782" y="1584397"/>
            <a:ext cx="5457003" cy="11918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92" y="4134708"/>
            <a:ext cx="1850868" cy="2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2" y="3210793"/>
            <a:ext cx="1560270" cy="22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002139" y="432296"/>
            <a:ext cx="8732066" cy="7433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3" name="Picture 6" descr="Мистер Пибоди с книгой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6" y="1757194"/>
            <a:ext cx="2256092" cy="42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C2B39BC-CA1D-C1D7-2E09-12CBC096A6A8}"/>
              </a:ext>
            </a:extLst>
          </p:cNvPr>
          <p:cNvSpPr txBox="1"/>
          <p:nvPr/>
        </p:nvSpPr>
        <p:spPr>
          <a:xfrm>
            <a:off x="3911067" y="1625468"/>
            <a:ext cx="625348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Назви</a:t>
            </a:r>
            <a:r>
              <a:rPr lang="ru-RU" sz="2800" b="1" dirty="0">
                <a:solidFill>
                  <a:srgbClr val="7030A0"/>
                </a:solidFill>
              </a:rPr>
              <a:t> числа, </a:t>
            </a:r>
            <a:r>
              <a:rPr lang="ru-RU" sz="2800" b="1" dirty="0" err="1">
                <a:solidFill>
                  <a:srgbClr val="7030A0"/>
                </a:solidFill>
              </a:rPr>
              <a:t>які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більші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</a:t>
            </a:r>
            <a:r>
              <a:rPr lang="ru-RU" sz="2800" b="1" dirty="0">
                <a:solidFill>
                  <a:srgbClr val="7030A0"/>
                </a:solidFill>
              </a:rPr>
              <a:t> 3, але </a:t>
            </a:r>
            <a:r>
              <a:rPr lang="ru-RU" sz="2800" b="1" dirty="0" err="1">
                <a:solidFill>
                  <a:srgbClr val="7030A0"/>
                </a:solidFill>
              </a:rPr>
              <a:t>менші</a:t>
            </a:r>
            <a:r>
              <a:rPr lang="ru-RU" sz="2800" b="1" dirty="0">
                <a:solidFill>
                  <a:srgbClr val="7030A0"/>
                </a:solidFill>
              </a:rPr>
              <a:t> за 8;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більші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</a:t>
            </a:r>
            <a:r>
              <a:rPr lang="ru-RU" sz="2800" b="1" dirty="0">
                <a:solidFill>
                  <a:srgbClr val="7030A0"/>
                </a:solidFill>
              </a:rPr>
              <a:t> 5, але </a:t>
            </a:r>
            <a:r>
              <a:rPr lang="ru-RU" sz="2800" b="1" dirty="0" err="1">
                <a:solidFill>
                  <a:srgbClr val="7030A0"/>
                </a:solidFill>
              </a:rPr>
              <a:t>менші</a:t>
            </a:r>
            <a:r>
              <a:rPr lang="ru-RU" sz="2800" b="1" dirty="0">
                <a:solidFill>
                  <a:srgbClr val="7030A0"/>
                </a:solidFill>
              </a:rPr>
              <a:t> за 8;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менші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 10, але </a:t>
            </a:r>
            <a:r>
              <a:rPr lang="ru-RU" sz="2800" b="1" dirty="0" err="1">
                <a:solidFill>
                  <a:srgbClr val="7030A0"/>
                </a:solidFill>
              </a:rPr>
              <a:t>більші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</a:t>
            </a:r>
            <a:r>
              <a:rPr lang="ru-RU" sz="2800" b="1" dirty="0">
                <a:solidFill>
                  <a:srgbClr val="7030A0"/>
                </a:solidFill>
              </a:rPr>
              <a:t> 5;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менші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 4, але </a:t>
            </a:r>
            <a:r>
              <a:rPr lang="ru-RU" sz="2800" b="1" dirty="0" err="1">
                <a:solidFill>
                  <a:srgbClr val="7030A0"/>
                </a:solidFill>
              </a:rPr>
              <a:t>більші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</a:t>
            </a:r>
            <a:r>
              <a:rPr lang="ru-RU" sz="2800" b="1" dirty="0">
                <a:solidFill>
                  <a:srgbClr val="7030A0"/>
                </a:solidFill>
              </a:rPr>
              <a:t> 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1 клас\2 Матем\1 УРОКИ Листопад\2 Числа 1_10\№043 Узагальнення вивченого\2023-11-21_224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4118407"/>
            <a:ext cx="6775678" cy="6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" descr="Магия Фотошо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06286"/>
            <a:ext cx="11561571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806024" y="414417"/>
            <a:ext cx="8732066" cy="7278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</a:t>
            </a:r>
            <a:r>
              <a:rPr lang="uk-UA" sz="3600" b="1" dirty="0">
                <a:solidFill>
                  <a:schemeClr val="bg1"/>
                </a:solidFill>
              </a:rPr>
              <a:t>«Допоможи їжачкові зібрати гриби»</a:t>
            </a:r>
          </a:p>
        </p:txBody>
      </p:sp>
      <p:pic>
        <p:nvPicPr>
          <p:cNvPr id="38" name="Picture 6" descr="грибы, грибной домик, сказочный домик - cкачать бесплатно рендер Грибы на  Artage.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9299" y="1161961"/>
            <a:ext cx="2158172" cy="16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910">
            <a:off x="1699" y="5563533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910">
            <a:off x="1702556" y="4798828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910">
            <a:off x="3107237" y="4027772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910">
            <a:off x="4580343" y="3333983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910">
            <a:off x="5882019" y="2962354"/>
            <a:ext cx="2324211" cy="9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25">
            <a:off x="6812752" y="2812778"/>
            <a:ext cx="2025006" cy="8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064">
            <a:off x="8944013" y="2559920"/>
            <a:ext cx="1708054" cy="7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168">
            <a:off x="8048910" y="2738097"/>
            <a:ext cx="1637874" cy="6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9862">
            <a:off x="6093106" y="5064429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2939">
            <a:off x="6913441" y="4029747"/>
            <a:ext cx="1556197" cy="6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919">
            <a:off x="7705688" y="3444816"/>
            <a:ext cx="1556197" cy="6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402">
            <a:off x="8653934" y="3090482"/>
            <a:ext cx="1556197" cy="6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402">
            <a:off x="9593587" y="2851890"/>
            <a:ext cx="1505464" cy="6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402">
            <a:off x="10440125" y="2470307"/>
            <a:ext cx="1505464" cy="6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Картинки по запросу &quot;клипарт дерево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88" y="2495516"/>
            <a:ext cx="1761246" cy="15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Картинки по запросу &quot;клипарт дерево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253007"/>
            <a:ext cx="2711816" cy="2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Картинки по запросу &quot;клипарт дерево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50" y="2417055"/>
            <a:ext cx="2581370" cy="23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Картинки по запросу &quot;клипарт дерево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25" y="1931401"/>
            <a:ext cx="1761246" cy="15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Картинки по запросу &quot;клипарт дерево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23" y="1845886"/>
            <a:ext cx="2289424" cy="20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Картинки по запросу &quot;клипарт дерево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43" y="1445342"/>
            <a:ext cx="1761246" cy="15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Почва, грунт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267" y="2879742"/>
            <a:ext cx="2686560" cy="13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Презентация &quot;По лесным тропинкам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93">
            <a:off x="10273206" y="2931204"/>
            <a:ext cx="1024060" cy="10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Почва, грунт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933" y="3579774"/>
            <a:ext cx="2686560" cy="13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божья коровка клипарт на прозрачном фоне: 16 тыс изображений найдено в  Яндекс.Картинках | Matisse art project, Tree stencil, Stuffed mushro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497" y="3413716"/>
            <a:ext cx="1067199" cy="10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Почва, грунт 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25" y="4272070"/>
            <a:ext cx="3332658" cy="17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Презентация &quot;По лесным тропинкам&quot;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93">
            <a:off x="9533421" y="3980201"/>
            <a:ext cx="1475179" cy="14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Почва, грунт 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3" y="4795827"/>
            <a:ext cx="3870044" cy="20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божья коровка клипарт на прозрачном фоне: 16 тыс изображений найдено в  Яндекс.Картинках | Matisse art project, Tree stencil, Stuffed mushroom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13" y="4650255"/>
            <a:ext cx="1537322" cy="15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429">
            <a:off x="6853192" y="5830528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429">
            <a:off x="9463742" y="5844025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429">
            <a:off x="8125093" y="5781924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Маленький ёжик- Четверо ножек... &quot; - клипарт PNG.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4898" y="4530517"/>
            <a:ext cx="1809439" cy="20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Картинки по запросу &quot;клипарт солнышко&quot;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" y="778333"/>
            <a:ext cx="1668650" cy="16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4185692" y="-4643134"/>
            <a:ext cx="1739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3+1=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" name="Picture 8" descr="Презентация &quot;По лесным тропинкам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516">
            <a:off x="1901926" y="4518081"/>
            <a:ext cx="665291" cy="6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божья коровка клипарт на прозрачном фоне: 16 тыс изображений найдено в  Яндекс.Картинках | Matisse art project, Tree stencil, Stuffed mushroom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909">
            <a:off x="1851819" y="5107589"/>
            <a:ext cx="538279" cy="5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Презентация &quot;По лесным тропинкам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8156">
            <a:off x="2529705" y="4463966"/>
            <a:ext cx="665291" cy="6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божья коровка клипарт на прозрачном фоне: 16 тыс изображений найдено в  Яндекс.Картинках | Matisse art project, Tree stencil, Stuffed mushroom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0863">
            <a:off x="1929089" y="5436664"/>
            <a:ext cx="693317" cy="7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Скругленный прямоугольник 95"/>
          <p:cNvSpPr/>
          <p:nvPr/>
        </p:nvSpPr>
        <p:spPr>
          <a:xfrm>
            <a:off x="7461463" y="2441546"/>
            <a:ext cx="2766485" cy="9316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665480" y="3259780"/>
            <a:ext cx="2680857" cy="9316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555416" y="4094276"/>
            <a:ext cx="2709723" cy="9316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099320" y="4870060"/>
            <a:ext cx="2909632" cy="9316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061201" y="5721131"/>
            <a:ext cx="3230645" cy="9316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72446" y="5714268"/>
            <a:ext cx="2238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+ 1 =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14148" y="5686338"/>
            <a:ext cx="774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90893" y="4854686"/>
            <a:ext cx="2263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1 =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80292" y="4827780"/>
            <a:ext cx="774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83825" y="4014139"/>
            <a:ext cx="2263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1 =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725752" y="4027636"/>
            <a:ext cx="774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" name="Picture 8" descr="Презентация &quot;По лесным тропинкам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8156">
            <a:off x="2128965" y="4871339"/>
            <a:ext cx="665291" cy="6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6736056" y="3227526"/>
            <a:ext cx="2263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+ 1 =</a:t>
            </a:r>
            <a:endParaRPr lang="ru-RU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705425" y="3227242"/>
            <a:ext cx="77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53221" y="2476199"/>
            <a:ext cx="226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1 =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454701" y="2490024"/>
            <a:ext cx="77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733068" y="552840"/>
            <a:ext cx="8732066" cy="807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Склад чисел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2 Числа 1_10\№043 Узагальнення вивченого\2023-11-21_222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09" y="2023382"/>
            <a:ext cx="8764536" cy="14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3068" y="1463934"/>
            <a:ext cx="648440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/>
              <a:t>З’ясуй</a:t>
            </a:r>
            <a:r>
              <a:rPr lang="ru-RU" sz="2000" b="1" dirty="0"/>
              <a:t>, </a:t>
            </a:r>
            <a:r>
              <a:rPr lang="ru-RU" sz="2000" b="1" dirty="0" err="1"/>
              <a:t>скільки</a:t>
            </a:r>
            <a:r>
              <a:rPr lang="ru-RU" sz="2000" b="1" dirty="0"/>
              <a:t> </a:t>
            </a:r>
            <a:r>
              <a:rPr lang="ru-RU" sz="2000" b="1" dirty="0" err="1"/>
              <a:t>точок</a:t>
            </a:r>
            <a:r>
              <a:rPr lang="ru-RU" sz="2000" b="1" dirty="0"/>
              <a:t> «</a:t>
            </a:r>
            <a:r>
              <a:rPr lang="ru-RU" sz="2000" b="1" dirty="0" err="1"/>
              <a:t>сховалося</a:t>
            </a:r>
            <a:r>
              <a:rPr lang="ru-RU" sz="2000" b="1" dirty="0"/>
              <a:t>» за </a:t>
            </a:r>
            <a:r>
              <a:rPr lang="ru-RU" sz="2000" b="1" dirty="0" err="1"/>
              <a:t>кожним</a:t>
            </a:r>
            <a:r>
              <a:rPr lang="ru-RU" sz="2000" b="1" dirty="0"/>
              <a:t> </a:t>
            </a:r>
            <a:r>
              <a:rPr lang="ru-RU" sz="2000" b="1" dirty="0" err="1"/>
              <a:t>аркушем</a:t>
            </a:r>
            <a:r>
              <a:rPr lang="ru-RU" sz="2000" b="1" dirty="0"/>
              <a:t> . </a:t>
            </a:r>
          </a:p>
        </p:txBody>
      </p:sp>
      <p:pic>
        <p:nvPicPr>
          <p:cNvPr id="1027" name="Picture 3" descr="D:\1 клас\2 Матем\1 УРОКИ Листопад\2 Числа 1_10\№043 Узагальнення вивченого\2023-11-21_222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4567476"/>
            <a:ext cx="8764536" cy="8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9561" y="3681344"/>
            <a:ext cx="620243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Назви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кісточки</a:t>
            </a:r>
            <a:r>
              <a:rPr lang="ru-RU" sz="2000" b="1" dirty="0" smtClean="0"/>
              <a:t> </a:t>
            </a:r>
            <a:r>
              <a:rPr lang="ru-RU" sz="2000" b="1" dirty="0" err="1"/>
              <a:t>доміно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показують</a:t>
            </a:r>
            <a:r>
              <a:rPr lang="ru-RU" sz="2000" b="1" dirty="0"/>
              <a:t> склад числа 8 . 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Усно</a:t>
            </a:r>
            <a:r>
              <a:rPr lang="ru-RU" sz="2000" b="1" dirty="0" smtClean="0"/>
              <a:t> </a:t>
            </a:r>
            <a:r>
              <a:rPr lang="ru-RU" sz="2000" b="1" dirty="0" err="1"/>
              <a:t>склади</a:t>
            </a:r>
            <a:r>
              <a:rPr lang="ru-RU" sz="2000" b="1" dirty="0"/>
              <a:t> </a:t>
            </a:r>
            <a:r>
              <a:rPr lang="ru-RU" sz="2000" b="1" dirty="0" err="1"/>
              <a:t>відповідні</a:t>
            </a:r>
            <a:r>
              <a:rPr lang="ru-RU" sz="2000" b="1" dirty="0"/>
              <a:t> </a:t>
            </a:r>
            <a:r>
              <a:rPr lang="ru-RU" sz="2000" b="1" dirty="0" err="1"/>
              <a:t>рівності</a:t>
            </a:r>
            <a:endParaRPr lang="ru-RU" sz="2000" b="1" dirty="0"/>
          </a:p>
        </p:txBody>
      </p:sp>
      <p:pic>
        <p:nvPicPr>
          <p:cNvPr id="1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2251980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89950" y="2023382"/>
            <a:ext cx="508165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продовжимо повторювати склад чисел. </a:t>
            </a:r>
          </a:p>
        </p:txBody>
      </p:sp>
      <p:pic>
        <p:nvPicPr>
          <p:cNvPr id="12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091522" y="2796946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33068" y="552840"/>
            <a:ext cx="8732066" cy="83352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1303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36304" y="494529"/>
            <a:ext cx="8732066" cy="6139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чисел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6" y="1763866"/>
            <a:ext cx="2164814" cy="47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98824" y="1293570"/>
            <a:ext cx="5520633" cy="4909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Які</a:t>
            </a:r>
            <a:r>
              <a:rPr lang="ru-RU" sz="2000" dirty="0">
                <a:solidFill>
                  <a:srgbClr val="7030A0"/>
                </a:solidFill>
              </a:rPr>
              <a:t> числа </a:t>
            </a:r>
            <a:r>
              <a:rPr lang="ru-RU" sz="2000" dirty="0" err="1">
                <a:solidFill>
                  <a:srgbClr val="7030A0"/>
                </a:solidFill>
              </a:rPr>
              <a:t>пропущені</a:t>
            </a:r>
            <a:r>
              <a:rPr lang="ru-RU" sz="2000" dirty="0">
                <a:solidFill>
                  <a:srgbClr val="7030A0"/>
                </a:solidFill>
              </a:rPr>
              <a:t> у </a:t>
            </a:r>
            <a:r>
              <a:rPr lang="ru-RU" sz="2000" dirty="0" err="1">
                <a:solidFill>
                  <a:srgbClr val="7030A0"/>
                </a:solidFill>
              </a:rPr>
              <a:t>віконечках</a:t>
            </a:r>
            <a:r>
              <a:rPr lang="ru-RU" sz="2000" dirty="0">
                <a:solidFill>
                  <a:srgbClr val="7030A0"/>
                </a:solidFill>
              </a:rPr>
              <a:t>? 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34580"/>
              </p:ext>
            </p:extLst>
          </p:nvPr>
        </p:nvGraphicFramePr>
        <p:xfrm>
          <a:off x="4813993" y="2800110"/>
          <a:ext cx="2235200" cy="36165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1077791993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507383524"/>
                    </a:ext>
                  </a:extLst>
                </a:gridCol>
              </a:tblGrid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42561148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4</a:t>
                      </a:r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587193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1</a:t>
                      </a:r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053945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253340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5</a:t>
                      </a:r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85686631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2</a:t>
                      </a:r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35420503"/>
                  </a:ext>
                </a:extLst>
              </a:tr>
            </a:tbl>
          </a:graphicData>
        </a:graphic>
      </p:graphicFrame>
      <p:sp>
        <p:nvSpPr>
          <p:cNvPr id="42" name="Равнобедренный треугольник 41"/>
          <p:cNvSpPr/>
          <p:nvPr/>
        </p:nvSpPr>
        <p:spPr>
          <a:xfrm>
            <a:off x="4813993" y="2124186"/>
            <a:ext cx="2235200" cy="675924"/>
          </a:xfrm>
          <a:prstGeom prst="triangl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31591" y="2800110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31590" y="344844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3</a:t>
            </a:r>
            <a:endParaRPr lang="uk-UA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931590" y="4008880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6</a:t>
            </a:r>
            <a:endParaRPr lang="uk-UA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931589" y="4642860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31589" y="5203292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2</a:t>
            </a:r>
            <a:endParaRPr lang="uk-UA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990702" y="581974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5</a:t>
            </a:r>
            <a:endParaRPr lang="uk-UA" sz="3200" b="1" dirty="0"/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42724"/>
              </p:ext>
            </p:extLst>
          </p:nvPr>
        </p:nvGraphicFramePr>
        <p:xfrm>
          <a:off x="8011568" y="2460459"/>
          <a:ext cx="2235200" cy="42193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1077791993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507383524"/>
                    </a:ext>
                  </a:extLst>
                </a:gridCol>
              </a:tblGrid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42561148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587193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053945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253340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85686631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4</a:t>
                      </a:r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35420503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06859889"/>
                  </a:ext>
                </a:extLst>
              </a:tr>
            </a:tbl>
          </a:graphicData>
        </a:graphic>
      </p:graphicFrame>
      <p:sp>
        <p:nvSpPr>
          <p:cNvPr id="76" name="Равнобедренный треугольник 75"/>
          <p:cNvSpPr/>
          <p:nvPr/>
        </p:nvSpPr>
        <p:spPr>
          <a:xfrm>
            <a:off x="8011568" y="1784535"/>
            <a:ext cx="2235200" cy="675924"/>
          </a:xfrm>
          <a:prstGeom prst="triangl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129165" y="3669229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129164" y="4863641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29163" y="2474817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29163" y="3040757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148206" y="366922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129163" y="4233292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103930" y="4863641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137362" y="5456549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4</a:t>
            </a:r>
            <a:endParaRPr lang="uk-UA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9129162" y="606817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85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3" grpId="0"/>
      <p:bldP spid="55" grpId="0"/>
      <p:bldP spid="74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9433"/>
              </p:ext>
            </p:extLst>
          </p:nvPr>
        </p:nvGraphicFramePr>
        <p:xfrm>
          <a:off x="5055008" y="1791371"/>
          <a:ext cx="2235200" cy="48221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1077791993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507383524"/>
                    </a:ext>
                  </a:extLst>
                </a:gridCol>
              </a:tblGrid>
              <a:tr h="602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42561148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587193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053945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253340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85686631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35420503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0685988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77907789"/>
                  </a:ext>
                </a:extLst>
              </a:tr>
            </a:tbl>
          </a:graphicData>
        </a:graphic>
      </p:graphicFrame>
      <p:sp>
        <p:nvSpPr>
          <p:cNvPr id="76" name="Равнобедренный треугольник 75"/>
          <p:cNvSpPr/>
          <p:nvPr/>
        </p:nvSpPr>
        <p:spPr>
          <a:xfrm>
            <a:off x="5055008" y="1115447"/>
            <a:ext cx="2235200" cy="675924"/>
          </a:xfrm>
          <a:prstGeom prst="triangl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98133" y="179137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9184" y="237614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4992" y="2996440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42560" y="361765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0539" y="415441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67603" y="482317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4992" y="540795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4992" y="6028248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8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24868"/>
              </p:ext>
            </p:extLst>
          </p:nvPr>
        </p:nvGraphicFramePr>
        <p:xfrm>
          <a:off x="8578896" y="3613724"/>
          <a:ext cx="2235200" cy="30138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1077791993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507383524"/>
                    </a:ext>
                  </a:extLst>
                </a:gridCol>
              </a:tblGrid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42561148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587193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053945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253340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85686631"/>
                  </a:ext>
                </a:extLst>
              </a:tr>
            </a:tbl>
          </a:graphicData>
        </a:graphic>
      </p:graphicFrame>
      <p:sp>
        <p:nvSpPr>
          <p:cNvPr id="52" name="Равнобедренный треугольник 51"/>
          <p:cNvSpPr/>
          <p:nvPr/>
        </p:nvSpPr>
        <p:spPr>
          <a:xfrm>
            <a:off x="8578896" y="2937800"/>
            <a:ext cx="2235200" cy="675924"/>
          </a:xfrm>
          <a:prstGeom prst="triangl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696493" y="4262062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696493" y="4822494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492" y="6016906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07328" y="3621682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37512" y="420242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0563" y="477853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07328" y="540795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800561" y="601690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36304" y="494529"/>
            <a:ext cx="8732066" cy="6139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чисел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6922" y="1254747"/>
            <a:ext cx="4519147" cy="5366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Які</a:t>
            </a:r>
            <a:r>
              <a:rPr lang="ru-RU" sz="2000" dirty="0">
                <a:solidFill>
                  <a:srgbClr val="7030A0"/>
                </a:solidFill>
              </a:rPr>
              <a:t> числа </a:t>
            </a:r>
            <a:r>
              <a:rPr lang="ru-RU" sz="2000" dirty="0" err="1">
                <a:solidFill>
                  <a:srgbClr val="7030A0"/>
                </a:solidFill>
              </a:rPr>
              <a:t>пропущені</a:t>
            </a:r>
            <a:r>
              <a:rPr lang="ru-RU" sz="2000" dirty="0">
                <a:solidFill>
                  <a:srgbClr val="7030A0"/>
                </a:solidFill>
              </a:rPr>
              <a:t> у </a:t>
            </a:r>
            <a:r>
              <a:rPr lang="ru-RU" sz="2000" dirty="0" err="1">
                <a:solidFill>
                  <a:srgbClr val="7030A0"/>
                </a:solidFill>
              </a:rPr>
              <a:t>віконечках</a:t>
            </a:r>
            <a:r>
              <a:rPr lang="ru-RU" sz="2000" dirty="0">
                <a:solidFill>
                  <a:srgbClr val="7030A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56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61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1210711" y="4628030"/>
            <a:ext cx="3484620" cy="12266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88571" y="435755"/>
            <a:ext cx="10106804" cy="69051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5274" y="1372130"/>
            <a:ext cx="6035969" cy="6975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 smtClean="0">
                <a:solidFill>
                  <a:schemeClr val="bg1"/>
                </a:solidFill>
              </a:rPr>
              <a:t>З’ясуй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числа </a:t>
            </a:r>
            <a:r>
              <a:rPr lang="ru-RU" sz="2000" dirty="0" err="1" smtClean="0">
                <a:solidFill>
                  <a:schemeClr val="bg1"/>
                </a:solidFill>
              </a:rPr>
              <a:t>розтащовані</a:t>
            </a:r>
            <a:r>
              <a:rPr lang="ru-RU" sz="2000" dirty="0" smtClean="0">
                <a:solidFill>
                  <a:schemeClr val="bg1"/>
                </a:solidFill>
              </a:rPr>
              <a:t> не на </a:t>
            </a:r>
            <a:r>
              <a:rPr lang="ru-RU" sz="2000" dirty="0" err="1" smtClean="0">
                <a:solidFill>
                  <a:schemeClr val="bg1"/>
                </a:solidFill>
              </a:rPr>
              <a:t>своїх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місцях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uk-UA" sz="2000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dirty="0" smtClean="0">
                <a:solidFill>
                  <a:schemeClr val="bg1"/>
                </a:solidFill>
              </a:rPr>
              <a:t> другий </a:t>
            </a:r>
            <a:r>
              <a:rPr lang="uk-UA" sz="2000" dirty="0" smtClean="0">
                <a:solidFill>
                  <a:schemeClr val="bg1"/>
                </a:solidFill>
              </a:rPr>
              <a:t>рядок </a:t>
            </a:r>
            <a:r>
              <a:rPr lang="uk-UA" sz="2000" dirty="0" smtClean="0">
                <a:solidFill>
                  <a:schemeClr val="bg1"/>
                </a:solidFill>
              </a:rPr>
              <a:t>чисел в </a:t>
            </a:r>
            <a:r>
              <a:rPr lang="uk-UA" sz="2000" dirty="0" smtClean="0">
                <a:solidFill>
                  <a:schemeClr val="bg1"/>
                </a:solidFill>
              </a:rPr>
              <a:t>порядку спадання.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0444" y="2101334"/>
            <a:ext cx="40799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1 2 4 3 5 7 8 6 9 10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90344" y="2101334"/>
            <a:ext cx="40799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99"/>
                </a:solidFill>
              </a:rPr>
              <a:t>10 9 7 8 5 6 3 1 2 4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415005" y="2101334"/>
            <a:ext cx="40799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1 2 </a:t>
            </a:r>
            <a:r>
              <a:rPr lang="ru-RU" sz="4000" b="1" dirty="0" smtClean="0">
                <a:solidFill>
                  <a:schemeClr val="bg1"/>
                </a:solidFill>
              </a:rPr>
              <a:t>3 4 5 6 7 </a:t>
            </a:r>
            <a:r>
              <a:rPr lang="ru-RU" sz="4000" b="1" dirty="0">
                <a:solidFill>
                  <a:schemeClr val="bg1"/>
                </a:solidFill>
              </a:rPr>
              <a:t>8 </a:t>
            </a:r>
            <a:r>
              <a:rPr lang="ru-RU" sz="4000" b="1" dirty="0" smtClean="0">
                <a:solidFill>
                  <a:schemeClr val="bg1"/>
                </a:solidFill>
              </a:rPr>
              <a:t>9 </a:t>
            </a:r>
            <a:r>
              <a:rPr lang="ru-RU" sz="4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91444" y="2069631"/>
            <a:ext cx="40799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10 9 </a:t>
            </a:r>
            <a:r>
              <a:rPr lang="ru-RU" sz="4000" b="1" dirty="0" smtClean="0">
                <a:solidFill>
                  <a:schemeClr val="bg1"/>
                </a:solidFill>
              </a:rPr>
              <a:t>8 7 6 5 4 3 2 1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1 клас\2 Матем\1 УРОКИ Листопад\2 Числа 1_10\№043 Узагальнення вивченого\2023-11-21_231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34" y="3054803"/>
            <a:ext cx="6939545" cy="14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175637" y="1299882"/>
            <a:ext cx="8494670" cy="16029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лузі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паслися</a:t>
            </a:r>
            <a:r>
              <a:rPr lang="ru-RU" dirty="0">
                <a:solidFill>
                  <a:schemeClr val="bg1"/>
                </a:solidFill>
              </a:rPr>
              <a:t> 5 </a:t>
            </a:r>
            <a:r>
              <a:rPr lang="ru-RU" dirty="0" err="1">
                <a:solidFill>
                  <a:schemeClr val="bg1"/>
                </a:solidFill>
              </a:rPr>
              <a:t>корів</a:t>
            </a:r>
            <a:r>
              <a:rPr lang="ru-RU" dirty="0">
                <a:solidFill>
                  <a:schemeClr val="bg1"/>
                </a:solidFill>
              </a:rPr>
              <a:t> і 2 </a:t>
            </a:r>
            <a:r>
              <a:rPr lang="ru-RU" dirty="0" err="1">
                <a:solidFill>
                  <a:schemeClr val="bg1"/>
                </a:solidFill>
              </a:rPr>
              <a:t>телятка</a:t>
            </a:r>
            <a:r>
              <a:rPr lang="ru-RU" dirty="0">
                <a:solidFill>
                  <a:schemeClr val="bg1"/>
                </a:solidFill>
              </a:rPr>
              <a:t> 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Перевір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дівчинка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правильно </a:t>
            </a:r>
            <a:r>
              <a:rPr lang="ru-RU" dirty="0">
                <a:solidFill>
                  <a:schemeClr val="bg1"/>
                </a:solidFill>
              </a:rPr>
              <a:t>показала на </a:t>
            </a:r>
            <a:r>
              <a:rPr lang="ru-RU" dirty="0" err="1">
                <a:solidFill>
                  <a:schemeClr val="bg1"/>
                </a:solidFill>
              </a:rPr>
              <a:t>схемі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паслося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лузі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665631" y="5465839"/>
            <a:ext cx="26561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570524" y="5369252"/>
            <a:ext cx="0" cy="1931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843979" y="4628030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4599757" y="4634205"/>
            <a:ext cx="3484620" cy="1226694"/>
          </a:xfrm>
          <a:prstGeom prst="rect">
            <a:avLst/>
          </a:prstGeom>
        </p:spPr>
      </p:pic>
      <p:sp>
        <p:nvSpPr>
          <p:cNvPr id="55" name="Дуга 54"/>
          <p:cNvSpPr/>
          <p:nvPr/>
        </p:nvSpPr>
        <p:spPr>
          <a:xfrm rot="20527969">
            <a:off x="-549959" y="5354507"/>
            <a:ext cx="4956891" cy="1663433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575701" y="5369252"/>
            <a:ext cx="465359" cy="68000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419649" y="5279182"/>
            <a:ext cx="424330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B6DB592-D826-1EBE-71EB-4587FB14E2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266117" y="5205675"/>
            <a:ext cx="316821" cy="207977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5470193" y="4967975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/>
              <a:t>+</a:t>
            </a:r>
            <a:endParaRPr lang="ru-RU" sz="3200" dirty="0"/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047907" y="4895815"/>
            <a:ext cx="424330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860044" y="4954213"/>
            <a:ext cx="465359" cy="68000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24505" y="5032622"/>
            <a:ext cx="436157" cy="5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9" grpId="0" animBg="1"/>
      <p:bldP spid="69" grpId="0" animBg="1"/>
      <p:bldP spid="46" grpId="0"/>
      <p:bldP spid="55" grpId="0" animBg="1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31743" y="487779"/>
            <a:ext cx="8732066" cy="6746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Зв’язок між додаванням і відніманням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2 Матем\1 УРОКИ Листопад\2 Числа 1_10\№043 Узагальнення вивченого\2023-11-21_224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47" y="2372252"/>
            <a:ext cx="2261209" cy="34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 клас\2 Матем\1 УРОКИ Листопад\2 Числа 1_10\№043 Узагальнення вивченого\2023-11-21_224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32" y="2372252"/>
            <a:ext cx="2424015" cy="34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 клас\2 Матем\1 УРОКИ Листопад\2 Числа 1_10\№043 Узагальнення вивченого\2023-11-21_2248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6" y="2372252"/>
            <a:ext cx="2245280" cy="34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Мистер Пибоди с книгой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9" y="2243078"/>
            <a:ext cx="1981710" cy="3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07117" y="1289473"/>
            <a:ext cx="7581317" cy="7570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chemeClr val="bg1"/>
                </a:solidFill>
              </a:rPr>
              <a:t>Знайди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значення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виразів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першому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стовпчику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Склади</a:t>
            </a:r>
            <a:r>
              <a:rPr lang="ru-RU" sz="2000" dirty="0" smtClean="0">
                <a:solidFill>
                  <a:schemeClr val="bg1"/>
                </a:solidFill>
              </a:rPr>
              <a:t> і запиши </a:t>
            </a:r>
            <a:r>
              <a:rPr lang="ru-RU" sz="2000" dirty="0" err="1">
                <a:solidFill>
                  <a:schemeClr val="bg1"/>
                </a:solidFill>
              </a:rPr>
              <a:t>рівності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решти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кісточок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доміно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3994" y="3243942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3994" y="3864743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50227" y="4343398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50227" y="4931227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5714" y="3297954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60520" y="3896983"/>
            <a:ext cx="1444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 +1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075714" y="3842869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95522" y="4463141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751703" y="5029826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5 - 4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091597" y="4931227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740751" y="3297954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736826" y="4359882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394228" y="3842869"/>
            <a:ext cx="176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 + 3 = 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515338" y="4931227"/>
            <a:ext cx="1673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8 - 5 = 3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/>
      <p:bldP spid="57" grpId="0"/>
      <p:bldP spid="59" grpId="0"/>
      <p:bldP spid="7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8090</TotalTime>
  <Words>553</Words>
  <Application>Microsoft Office PowerPoint</Application>
  <PresentationFormat>Произвольный</PresentationFormat>
  <Paragraphs>207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838</cp:revision>
  <dcterms:created xsi:type="dcterms:W3CDTF">2018-01-05T16:38:53Z</dcterms:created>
  <dcterms:modified xsi:type="dcterms:W3CDTF">2023-11-21T21:43:32Z</dcterms:modified>
</cp:coreProperties>
</file>