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449" r:id="rId3"/>
    <p:sldId id="1429" r:id="rId4"/>
    <p:sldId id="1456" r:id="rId5"/>
    <p:sldId id="1458" r:id="rId6"/>
    <p:sldId id="1447" r:id="rId7"/>
    <p:sldId id="1431" r:id="rId8"/>
    <p:sldId id="1428" r:id="rId9"/>
    <p:sldId id="1436" r:id="rId10"/>
    <p:sldId id="1427" r:id="rId11"/>
    <p:sldId id="1451" r:id="rId12"/>
    <p:sldId id="1452" r:id="rId13"/>
    <p:sldId id="1460" r:id="rId14"/>
    <p:sldId id="1404" r:id="rId15"/>
    <p:sldId id="1446" r:id="rId16"/>
    <p:sldId id="1453" r:id="rId17"/>
    <p:sldId id="1416" r:id="rId18"/>
    <p:sldId id="1464" r:id="rId19"/>
    <p:sldId id="1454" r:id="rId20"/>
    <p:sldId id="1461" r:id="rId21"/>
    <p:sldId id="1463" r:id="rId22"/>
    <p:sldId id="145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FFFF"/>
    <a:srgbClr val="FFCCFF"/>
    <a:srgbClr val="00C663"/>
    <a:srgbClr val="FFFF66"/>
    <a:srgbClr val="CC00FF"/>
    <a:srgbClr val="66CCFF"/>
    <a:srgbClr val="005E7F"/>
    <a:srgbClr val="5DA52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image" Target="../media/image55.gif"/><Relationship Id="rId4" Type="http://schemas.openxmlformats.org/officeDocument/2006/relationships/image" Target="../media/image49.gif"/><Relationship Id="rId9" Type="http://schemas.openxmlformats.org/officeDocument/2006/relationships/image" Target="../media/image5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13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6.wdp"/><Relationship Id="rId3" Type="http://schemas.microsoft.com/office/2007/relationships/hdphoto" Target="../media/hdphoto15.wdp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4" y="597610"/>
            <a:ext cx="3491855" cy="3516490"/>
          </a:xfrm>
          <a:prstGeom prst="round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329018" y="4473989"/>
            <a:ext cx="34508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Урок 5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76057" y="772443"/>
            <a:ext cx="6716487" cy="35073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  <a:ea typeface="Calibri" panose="020F0502020204030204" pitchFamily="34" charset="0"/>
              </a:rPr>
              <a:t>Лічба. </a:t>
            </a:r>
          </a:p>
          <a:p>
            <a:pPr algn="ctr"/>
            <a:r>
              <a:rPr lang="uk-UA" sz="4000" b="1" dirty="0">
                <a:solidFill>
                  <a:srgbClr val="7030A0"/>
                </a:solidFill>
                <a:ea typeface="Calibri" panose="020F0502020204030204" pitchFamily="34" charset="0"/>
              </a:rPr>
              <a:t>Розташування предметів у просторі («вгорі – внизу», «на», «над», «під», «праворуч – ліворуч»)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5971160" y="2954827"/>
            <a:ext cx="4107556" cy="31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n on safa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650">
            <a:off x="7664077" y="1314445"/>
            <a:ext cx="1274836" cy="21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3735551" y="2324241"/>
            <a:ext cx="4107556" cy="31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-105326" y="3557983"/>
            <a:ext cx="3158131" cy="17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703050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4778" y="253362"/>
            <a:ext cx="10854707" cy="5848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з підручником. Робота за 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5313" y="937263"/>
            <a:ext cx="5115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Скільки метеликів; папуг?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Скільки тварин? Хто де?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9125685" y="3238455"/>
            <a:ext cx="2856226" cy="21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2328586" y="2971800"/>
            <a:ext cx="3158131" cy="238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альмы - на прозрачном фоне | Картины с пальмами, Искусство работы с  деревом, Пальмы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8" y="1642296"/>
            <a:ext cx="3335077" cy="37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4265276" y="4026509"/>
            <a:ext cx="3158131" cy="14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Жираф эмодзи клипарт. Бесплатная загрузка. | Creazill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14833"/>
          <a:stretch/>
        </p:blipFill>
        <p:spPr bwMode="auto">
          <a:xfrm flipH="1">
            <a:off x="4288442" y="2032327"/>
            <a:ext cx="2938058" cy="44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Тигры клипарт - 56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872" y="4026509"/>
            <a:ext cx="2241877" cy="22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альмы - на прозрачном фоне | Картины с пальмами, Искусство работы с  деревом, Пальмы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55" y="1141176"/>
            <a:ext cx="3827349" cy="51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hino cute cartoon | Премиум векторы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667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5734" y="3775160"/>
            <a:ext cx="2291324" cy="2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аклейка PNG - AVATAN PLU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705" y="2828109"/>
            <a:ext cx="2338506" cy="18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Мультфильм милый зеленый змей на ветке | Премиум векторы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6452" y1="22364" x2="36452" y2="22364"/>
                        <a14:foregroundMark x1="85484" y1="24281" x2="85484" y2="24281"/>
                        <a14:foregroundMark x1="37742" y1="6390" x2="37742" y2="6390"/>
                        <a14:foregroundMark x1="29355" y1="3994" x2="29355" y2="3994"/>
                        <a14:foregroundMark x1="27258" y1="11342" x2="27258" y2="11342"/>
                        <a14:foregroundMark x1="14516" y1="21885" x2="14516" y2="21885"/>
                        <a14:foregroundMark x1="8710" y1="28914" x2="8710" y2="28914"/>
                        <a14:foregroundMark x1="7258" y1="21246" x2="7258" y2="21246"/>
                        <a14:foregroundMark x1="28387" y1="24760" x2="28387" y2="24760"/>
                        <a14:foregroundMark x1="85161" y1="22364" x2="85161" y2="22364"/>
                        <a14:foregroundMark x1="17419" y1="33866" x2="17419" y2="33866"/>
                        <a14:foregroundMark x1="21613" y1="26837" x2="21613" y2="26837"/>
                        <a14:foregroundMark x1="15484" y1="18530" x2="15484" y2="18530"/>
                        <a14:foregroundMark x1="95645" y1="23642" x2="95645" y2="23642"/>
                        <a14:foregroundMark x1="89355" y1="25559" x2="89355" y2="25559"/>
                        <a14:foregroundMark x1="95161" y1="29872" x2="95161" y2="29872"/>
                        <a14:foregroundMark x1="92903" y1="21725" x2="92903" y2="21725"/>
                        <a14:foregroundMark x1="75806" y1="22843" x2="75806" y2="22843"/>
                        <a14:foregroundMark x1="40968" y1="65974" x2="40968" y2="65974"/>
                        <a14:foregroundMark x1="45323" y1="65176" x2="45323" y2="65176"/>
                        <a14:foregroundMark x1="45323" y1="62460" x2="45323" y2="62460"/>
                        <a14:foregroundMark x1="41935" y1="62780" x2="41935" y2="62780"/>
                        <a14:foregroundMark x1="46774" y1="65815" x2="46774" y2="65815"/>
                        <a14:foregroundMark x1="42742" y1="67572" x2="42742" y2="67572"/>
                        <a14:foregroundMark x1="43226" y1="63898" x2="43226" y2="63898"/>
                        <a14:foregroundMark x1="40323" y1="67732" x2="40323" y2="67732"/>
                        <a14:foregroundMark x1="44677" y1="67572" x2="44677" y2="67572"/>
                        <a14:foregroundMark x1="21935" y1="84824" x2="21935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632" y="745550"/>
            <a:ext cx="2025814" cy="20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Куст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 bwMode="auto">
          <a:xfrm>
            <a:off x="6657246" y="4634803"/>
            <a:ext cx="3158131" cy="14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Картинки на прозрачном фоне и png для фотошоп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72" y="2004023"/>
            <a:ext cx="660440" cy="6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Без фона рисунок (1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3147" flipH="1">
            <a:off x="467926" y="1816099"/>
            <a:ext cx="633737" cy="56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Попугай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6945" y="2038370"/>
            <a:ext cx="1016038" cy="100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ágenes de Circus Tent Backdrop: descubre bancos de fotos, ilustraciones,  vectores y vídeos de 553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5" y="1009772"/>
            <a:ext cx="8732066" cy="57093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22385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6686" y="302468"/>
            <a:ext cx="10000437" cy="70730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з підручником. Робота за 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ircus Elephant Png - Circus Parade Clip Art, Transparent Png - kind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3727" l="1977" r="94535">
                        <a14:foregroundMark x1="23721" y1="35636" x2="23721" y2="35636"/>
                        <a14:foregroundMark x1="25930" y1="36273" x2="25930" y2="36273"/>
                        <a14:backgroundMark x1="68721" y1="71455" x2="68721" y2="71455"/>
                        <a14:backgroundMark x1="64419" y1="77909" x2="64419" y2="779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3972" b="25513"/>
          <a:stretch/>
        </p:blipFill>
        <p:spPr bwMode="auto">
          <a:xfrm>
            <a:off x="4207910" y="3241280"/>
            <a:ext cx="3611880" cy="28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ircus Elephant Png - Circus Parade Clip Art, Transparent Png - kind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3727" l="1977" r="94535">
                        <a14:foregroundMark x1="23721" y1="35636" x2="23721" y2="35636"/>
                        <a14:foregroundMark x1="25930" y1="36273" x2="25930" y2="36273"/>
                        <a14:backgroundMark x1="68721" y1="71455" x2="68721" y2="71455"/>
                        <a14:backgroundMark x1="64419" y1="77909" x2="64419" y2="7790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3972" b="25513"/>
          <a:stretch/>
        </p:blipFill>
        <p:spPr bwMode="auto">
          <a:xfrm rot="335947" flipH="1">
            <a:off x="7376181" y="3093287"/>
            <a:ext cx="3611880" cy="31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Тигр клипарт (5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2396" y="2504088"/>
            <a:ext cx="2879725" cy="1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Мультяшный белый какаду на белом | Премиум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72" y="2092646"/>
            <a:ext cx="788708" cy="82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95" y="3067610"/>
            <a:ext cx="1896162" cy="24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129059" y="1534481"/>
            <a:ext cx="2820970" cy="1116329"/>
          </a:xfrm>
          <a:prstGeom prst="wedgeRoundRectCallout">
            <a:avLst>
              <a:gd name="adj1" fmla="val 3636"/>
              <a:gd name="adj2" fmla="val 8180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тварин у цирковій піраміді?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Хто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зверху, а хто — знизу?</a:t>
            </a:r>
          </a:p>
        </p:txBody>
      </p:sp>
    </p:spTree>
    <p:extLst>
      <p:ext uri="{BB962C8B-B14F-4D97-AF65-F5344CB8AC3E}">
        <p14:creationId xmlns:p14="http://schemas.microsoft.com/office/powerpoint/2010/main" val="40718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-2052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7429" y="266117"/>
            <a:ext cx="9369584" cy="6996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з підручником. Робота за 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4733" y="965743"/>
            <a:ext cx="8732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Якого кольору ґвинтокрили летять у напрямку,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що його вказує стрілка?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Вертоле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11">
            <a:off x="6493513" y="3952832"/>
            <a:ext cx="3139705" cy="22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ертоле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002">
            <a:off x="1127603" y="3716928"/>
            <a:ext cx="3233726" cy="22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ертоле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338" flipH="1">
            <a:off x="761380" y="1048177"/>
            <a:ext cx="3052415" cy="237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ертолет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472" y="2191371"/>
            <a:ext cx="2976359" cy="216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иолетовый Фиолетовый самолет желтый вертолет PNG , вертолет клипарт,  рисованный вертолет, красный PNG картинки и пнг PSD рисунок для бесплатной  загруз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719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48" y="1549663"/>
            <a:ext cx="2631862" cy="26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6339248" y="1959429"/>
            <a:ext cx="1966262" cy="54820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95863" y="5733790"/>
            <a:ext cx="212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червоний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8774" y="3912661"/>
            <a:ext cx="212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5DA522"/>
                </a:solidFill>
              </a:rPr>
              <a:t>зелений</a:t>
            </a:r>
            <a:endParaRPr lang="ru-RU" sz="3200" b="1" dirty="0">
              <a:solidFill>
                <a:srgbClr val="5DA52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9995" y="3031089"/>
            <a:ext cx="136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5E7F"/>
                </a:solidFill>
              </a:rPr>
              <a:t>синій</a:t>
            </a:r>
            <a:endParaRPr lang="ru-RU" sz="3200" b="1" dirty="0">
              <a:solidFill>
                <a:srgbClr val="005E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0708" y="386689"/>
            <a:ext cx="8732066" cy="5002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75" y="2052355"/>
            <a:ext cx="2006711" cy="22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33" y="2083560"/>
            <a:ext cx="2038369" cy="22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76" y="4452139"/>
            <a:ext cx="1965507" cy="21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05" y="2052355"/>
            <a:ext cx="1965506" cy="216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89" y="4452139"/>
            <a:ext cx="1965507" cy="21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11" y="4404034"/>
            <a:ext cx="1965508" cy="21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Мишка с сердечком :: Уро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6" y="2021003"/>
            <a:ext cx="2133808" cy="23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20896" y="1022391"/>
            <a:ext cx="702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Порахуй скільки зображено ведмедиків</a:t>
            </a:r>
            <a:r>
              <a:rPr lang="uk-UA" sz="2400" b="1" dirty="0" smtClean="0">
                <a:solidFill>
                  <a:srgbClr val="00B55B"/>
                </a:solidFill>
              </a:rPr>
              <a:t>.</a:t>
            </a:r>
            <a:endParaRPr lang="ru-RU" sz="2400" b="1" dirty="0">
              <a:solidFill>
                <a:srgbClr val="00B55B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294176" y="1498067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018236" y="1500480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7147435" y="1508306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0095126" y="1531002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732945" y="3908090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731042" y="3900704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879692" y="3908090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10440030" y="3908090"/>
            <a:ext cx="1851005" cy="2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203313" y="4971746"/>
            <a:ext cx="2087595" cy="859648"/>
          </a:xfrm>
          <a:prstGeom prst="wedgeRoundRectCallout">
            <a:avLst>
              <a:gd name="adj1" fmla="val -1480"/>
              <a:gd name="adj2" fmla="val 77090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Сім ведмедиків.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582" y="369805"/>
            <a:ext cx="8732066" cy="6182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Рухлива вправа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936795" y="301668"/>
            <a:ext cx="8732066" cy="5068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5596" y="1040489"/>
            <a:ext cx="862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Утвори пари: з'єднай фігури, які мають однаковий колір.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6485" y="2532304"/>
            <a:ext cx="1907177" cy="992778"/>
          </a:xfrm>
          <a:prstGeom prst="rect">
            <a:avLst/>
          </a:prstGeom>
          <a:solidFill>
            <a:srgbClr val="66CC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ильный пятиугольник 5"/>
          <p:cNvSpPr/>
          <p:nvPr/>
        </p:nvSpPr>
        <p:spPr>
          <a:xfrm>
            <a:off x="7994467" y="4106551"/>
            <a:ext cx="1580606" cy="1476103"/>
          </a:xfrm>
          <a:prstGeom prst="pentagon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5447211" y="4258491"/>
            <a:ext cx="1476103" cy="1324163"/>
          </a:xfrm>
          <a:prstGeom prst="hexagon">
            <a:avLst/>
          </a:prstGeom>
          <a:solidFill>
            <a:srgbClr val="66CC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47211" y="2533191"/>
            <a:ext cx="1711235" cy="743580"/>
          </a:xfrm>
          <a:prstGeom prst="ellipse">
            <a:avLst/>
          </a:prstGeom>
          <a:solidFill>
            <a:srgbClr val="FFFF66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210005" y="2420933"/>
            <a:ext cx="1149530" cy="1093407"/>
          </a:xfrm>
          <a:prstGeom prst="rect">
            <a:avLst/>
          </a:prstGeom>
          <a:solidFill>
            <a:srgbClr val="FF66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54789" y="1912854"/>
            <a:ext cx="627017" cy="1601486"/>
          </a:xfrm>
          <a:prstGeom prst="rect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>
            <a:off x="2991394" y="4330336"/>
            <a:ext cx="1384664" cy="1180471"/>
          </a:xfrm>
          <a:prstGeom prst="teardrop">
            <a:avLst/>
          </a:prstGeom>
          <a:solidFill>
            <a:srgbClr val="FF66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ирог 19"/>
          <p:cNvSpPr/>
          <p:nvPr/>
        </p:nvSpPr>
        <p:spPr>
          <a:xfrm>
            <a:off x="10241280" y="4433120"/>
            <a:ext cx="1611086" cy="1077687"/>
          </a:xfrm>
          <a:prstGeom prst="pie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24318" y="3561608"/>
            <a:ext cx="964590" cy="73340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849231" y="3296247"/>
            <a:ext cx="1526295" cy="109340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4376058" y="3548455"/>
            <a:ext cx="4315039" cy="80861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855234" y="3561608"/>
            <a:ext cx="0" cy="91139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47237" y="2193895"/>
            <a:ext cx="2247831" cy="30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822723" y="410525"/>
            <a:ext cx="8732066" cy="6317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3659" y="1042225"/>
            <a:ext cx="870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Утвори пари: з'єднай фігури, які мають однакову форму.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7721629" y="2220686"/>
            <a:ext cx="1448497" cy="1293654"/>
          </a:xfrm>
          <a:prstGeom prst="pentagon">
            <a:avLst/>
          </a:prstGeom>
          <a:solidFill>
            <a:srgbClr val="FF66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01034" y="2752484"/>
            <a:ext cx="1711235" cy="7435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554789" y="2220686"/>
            <a:ext cx="627017" cy="1293654"/>
          </a:xfrm>
          <a:prstGeom prst="rect">
            <a:avLst/>
          </a:prstGeom>
          <a:solidFill>
            <a:srgbClr val="66CC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8433760" y="3998877"/>
            <a:ext cx="627017" cy="1950277"/>
          </a:xfrm>
          <a:prstGeom prst="rect">
            <a:avLst/>
          </a:prstGeom>
          <a:solidFill>
            <a:srgbClr val="66CC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234007" y="4660507"/>
            <a:ext cx="1268579" cy="620429"/>
          </a:xfrm>
          <a:prstGeom prst="ellipse">
            <a:avLst/>
          </a:prstGeom>
          <a:solidFill>
            <a:srgbClr val="CC00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авильный пятиугольник 16"/>
          <p:cNvSpPr/>
          <p:nvPr/>
        </p:nvSpPr>
        <p:spPr>
          <a:xfrm>
            <a:off x="5564915" y="3993870"/>
            <a:ext cx="1448497" cy="1293654"/>
          </a:xfrm>
          <a:prstGeom prst="pentagon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910776" y="2386725"/>
            <a:ext cx="1571535" cy="1091063"/>
          </a:xfrm>
          <a:prstGeom prst="triangle">
            <a:avLst/>
          </a:prstGeom>
          <a:solidFill>
            <a:srgbClr val="CC00FF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3038345">
            <a:off x="3423457" y="3952552"/>
            <a:ext cx="1571535" cy="867907"/>
          </a:xfrm>
          <a:prstGeom prst="triangle">
            <a:avLst/>
          </a:prstGeom>
          <a:solidFill>
            <a:srgbClr val="FFFF66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33460" y="2220686"/>
            <a:ext cx="2247831" cy="3075061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>
            <a:endCxn id="18" idx="1"/>
          </p:cNvCxnSpPr>
          <p:nvPr/>
        </p:nvCxnSpPr>
        <p:spPr>
          <a:xfrm>
            <a:off x="3620541" y="3496064"/>
            <a:ext cx="339515" cy="58667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119406" y="3522037"/>
            <a:ext cx="4493896" cy="113077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823325" y="3529787"/>
            <a:ext cx="1630627" cy="70134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8747268" y="3546669"/>
            <a:ext cx="2081010" cy="109402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7210" y="1601448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34542" y="410524"/>
            <a:ext cx="8732066" cy="7054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82485"/>
          <a:stretch/>
        </p:blipFill>
        <p:spPr>
          <a:xfrm>
            <a:off x="3466596" y="3673780"/>
            <a:ext cx="8388814" cy="2361260"/>
          </a:xfrm>
          <a:prstGeom prst="round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30959" y="1042225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Напиши за зразком.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36126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42" y="1115978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80" y="4226990"/>
            <a:ext cx="495471" cy="198188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97" y="4231708"/>
            <a:ext cx="483674" cy="19347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33" y="4231708"/>
            <a:ext cx="483674" cy="19347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69" y="4231708"/>
            <a:ext cx="483674" cy="19347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05" y="4231708"/>
            <a:ext cx="483674" cy="193470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48" y="4231708"/>
            <a:ext cx="483674" cy="19347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31" y="4231708"/>
            <a:ext cx="483674" cy="193470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00" y="4231708"/>
            <a:ext cx="483674" cy="193470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69" y="4231708"/>
            <a:ext cx="483674" cy="19347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302" y="4231708"/>
            <a:ext cx="483674" cy="19347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945988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37" y="4962581"/>
            <a:ext cx="483674" cy="19347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4701624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73" y="4962581"/>
            <a:ext cx="483674" cy="193470"/>
          </a:xfrm>
          <a:prstGeom prst="rect">
            <a:avLst/>
          </a:prstGeom>
        </p:spPr>
      </p:pic>
      <p:sp>
        <p:nvSpPr>
          <p:cNvPr id="96" name="Овал 95"/>
          <p:cNvSpPr/>
          <p:nvPr/>
        </p:nvSpPr>
        <p:spPr>
          <a:xfrm>
            <a:off x="5434165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14" y="4962581"/>
            <a:ext cx="483674" cy="193470"/>
          </a:xfrm>
          <a:prstGeom prst="rect">
            <a:avLst/>
          </a:prstGeom>
        </p:spPr>
      </p:pic>
      <p:sp>
        <p:nvSpPr>
          <p:cNvPr id="98" name="Овал 97"/>
          <p:cNvSpPr/>
          <p:nvPr/>
        </p:nvSpPr>
        <p:spPr>
          <a:xfrm>
            <a:off x="6189801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50" y="4962581"/>
            <a:ext cx="483674" cy="193470"/>
          </a:xfrm>
          <a:prstGeom prst="rect">
            <a:avLst/>
          </a:prstGeom>
        </p:spPr>
      </p:pic>
      <p:sp>
        <p:nvSpPr>
          <p:cNvPr id="100" name="Овал 99"/>
          <p:cNvSpPr/>
          <p:nvPr/>
        </p:nvSpPr>
        <p:spPr>
          <a:xfrm>
            <a:off x="6945437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86" y="4962581"/>
            <a:ext cx="483674" cy="193470"/>
          </a:xfrm>
          <a:prstGeom prst="rect">
            <a:avLst/>
          </a:prstGeom>
        </p:spPr>
      </p:pic>
      <p:sp>
        <p:nvSpPr>
          <p:cNvPr id="102" name="Овал 101"/>
          <p:cNvSpPr/>
          <p:nvPr/>
        </p:nvSpPr>
        <p:spPr>
          <a:xfrm>
            <a:off x="7692732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81" y="4962581"/>
            <a:ext cx="483674" cy="193470"/>
          </a:xfrm>
          <a:prstGeom prst="rect">
            <a:avLst/>
          </a:prstGeom>
        </p:spPr>
      </p:pic>
      <p:sp>
        <p:nvSpPr>
          <p:cNvPr id="104" name="Овал 103"/>
          <p:cNvSpPr/>
          <p:nvPr/>
        </p:nvSpPr>
        <p:spPr>
          <a:xfrm>
            <a:off x="8448368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17" y="4962581"/>
            <a:ext cx="483674" cy="193470"/>
          </a:xfrm>
          <a:prstGeom prst="rect">
            <a:avLst/>
          </a:prstGeom>
        </p:spPr>
      </p:pic>
      <p:sp>
        <p:nvSpPr>
          <p:cNvPr id="106" name="Овал 105"/>
          <p:cNvSpPr/>
          <p:nvPr/>
        </p:nvSpPr>
        <p:spPr>
          <a:xfrm>
            <a:off x="9199834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83" y="4962581"/>
            <a:ext cx="483674" cy="193470"/>
          </a:xfrm>
          <a:prstGeom prst="rect">
            <a:avLst/>
          </a:prstGeom>
        </p:spPr>
      </p:pic>
      <p:sp>
        <p:nvSpPr>
          <p:cNvPr id="108" name="Овал 107"/>
          <p:cNvSpPr/>
          <p:nvPr/>
        </p:nvSpPr>
        <p:spPr>
          <a:xfrm>
            <a:off x="9951300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49" y="4962581"/>
            <a:ext cx="483674" cy="193470"/>
          </a:xfrm>
          <a:prstGeom prst="rect">
            <a:avLst/>
          </a:prstGeom>
        </p:spPr>
      </p:pic>
      <p:sp>
        <p:nvSpPr>
          <p:cNvPr id="110" name="Овал 109"/>
          <p:cNvSpPr/>
          <p:nvPr/>
        </p:nvSpPr>
        <p:spPr>
          <a:xfrm>
            <a:off x="10706278" y="4888523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27" y="4962581"/>
            <a:ext cx="483674" cy="1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  <p:bldP spid="102" grpId="0" animBg="1"/>
      <p:bldP spid="104" grpId="0" animBg="1"/>
      <p:bldP spid="106" grpId="0" animBg="1"/>
      <p:bldP spid="108" grpId="0" animBg="1"/>
      <p:bldP spid="1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Упражнения для мелкой моторики детских ручек - У Зна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1873"/>
          <a:stretch/>
        </p:blipFill>
        <p:spPr bwMode="auto">
          <a:xfrm>
            <a:off x="217715" y="1277712"/>
            <a:ext cx="2351314" cy="24034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альчиковая гимнастика для малышей | suhobuzimo4ds.r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13" y="3822192"/>
            <a:ext cx="2899741" cy="24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5387" y="402059"/>
            <a:ext cx="8707026" cy="65806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Пальчикова гімнастика</a:t>
            </a:r>
          </a:p>
        </p:txBody>
      </p:sp>
      <p:sp>
        <p:nvSpPr>
          <p:cNvPr id="8" name="Овал 7"/>
          <p:cNvSpPr/>
          <p:nvPr/>
        </p:nvSpPr>
        <p:spPr>
          <a:xfrm>
            <a:off x="4778854" y="3430912"/>
            <a:ext cx="3794457" cy="327488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40265" y="1212023"/>
            <a:ext cx="764214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Дві долоньки зустрічались, із малятами навчались.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Скільки пальців маєш? – П'ять! Ми вчимося </a:t>
            </a:r>
            <a:r>
              <a:rPr lang="uk-UA" sz="2400" b="1" dirty="0" err="1">
                <a:solidFill>
                  <a:schemeClr val="bg1"/>
                </a:solidFill>
              </a:rPr>
              <a:t>рахувать</a:t>
            </a:r>
            <a:r>
              <a:rPr lang="uk-UA" sz="2400" b="1" dirty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7229" y="2230583"/>
            <a:ext cx="417411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Перший – товстий та лінивий,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Другий – вказівний красивий!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Третій – файний парубок!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7707" y="2230582"/>
            <a:ext cx="407540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А четвертий –  козачок!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П'ятий – </a:t>
            </a:r>
            <a:r>
              <a:rPr lang="uk-UA" sz="2400" b="1" dirty="0" err="1">
                <a:solidFill>
                  <a:schemeClr val="bg1"/>
                </a:solidFill>
              </a:rPr>
              <a:t>малючок</a:t>
            </a:r>
            <a:r>
              <a:rPr lang="uk-UA" sz="2400" b="1" dirty="0">
                <a:solidFill>
                  <a:schemeClr val="bg1"/>
                </a:solidFill>
              </a:rPr>
              <a:t>  кирпатий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Отакі у нас хлоп'ята! </a:t>
            </a:r>
          </a:p>
        </p:txBody>
      </p:sp>
    </p:spTree>
    <p:extLst>
      <p:ext uri="{BB962C8B-B14F-4D97-AF65-F5344CB8AC3E}">
        <p14:creationId xmlns:p14="http://schemas.microsoft.com/office/powerpoint/2010/main" val="21771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Домашняя коза, клипарт, клипарты животные, clipart animal, скачать клипарт,  бесплатные клипарты, коллекция клипартов животные, фото клипарт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37" y="2067600"/>
            <a:ext cx="1545675" cy="192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56982" y="323439"/>
            <a:ext cx="8732066" cy="7187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0959" y="1042225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З'єднай кожну тварину з її дитинчам.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Идеи на тему «Детские картины» (62) | детские картины, рождественские  картинки, детские подел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54" y="2724774"/>
            <a:ext cx="1686053" cy="149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Забавные домашние животные - Забавные зверюшки - Кира-скрап - клипарт и  рамки на прозрачном фоне | Домашнее животное, Анималист, Рисунки животны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542" y="4624603"/>
            <a:ext cx="1137805" cy="16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Бесплатные векторы Свинья клипарт, более 1 000 изображений AI, E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24" y="4507925"/>
            <a:ext cx="2081102" cy="15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оров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4" y="3596640"/>
            <a:ext cx="3505688" cy="26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розовый поросенок PNG , розовый, свинья, Милая свинья PNG картинки и пнг  PSD рисунок для бесплатной загрузки | Смешные свиньи, Поросята, Домашнее  животно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8322" y="2603804"/>
            <a:ext cx="1470654" cy="1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Лошадь, клипарт, лошади, клипарты животные, clipart horses, скачать клипарт,  бесплатные клипарты, коллекция клипартов животные, фото клипарт, лошад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6" y="1300338"/>
            <a:ext cx="2486800" cy="22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Лошадк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78" y="4709418"/>
            <a:ext cx="1665769" cy="191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Овца 2: 2015 - год Овцы (картинки, клипарт) - 4 Октября 2014 - Коты и кошки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4971" y="1604599"/>
            <a:ext cx="1429327" cy="18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милый белый овец мультфильм животных Png материал PNG , овец клипарт, Овца,  шерсть PNG картинки и пнг PSD рисунок для бесплатной загруз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6563" l="469" r="9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65" y="1767834"/>
            <a:ext cx="1218490" cy="12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969663" y="3512368"/>
            <a:ext cx="5867400" cy="693476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44173" y="2685648"/>
            <a:ext cx="4825405" cy="261945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6908513" y="2523452"/>
            <a:ext cx="2567830" cy="61102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30973" y="3472186"/>
            <a:ext cx="5399682" cy="191060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5702168" y="3603820"/>
            <a:ext cx="4816154" cy="129492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Books With Children On White Background for free | Школьные идеи,  Школьные темы, Детский сад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835480"/>
            <a:ext cx="3686994" cy="45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798939" y="438441"/>
            <a:ext cx="8732066" cy="6719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класу. Вправа «Криголам»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096813" y="1608239"/>
            <a:ext cx="1206500" cy="952500"/>
          </a:xfrm>
          <a:prstGeom prst="roundRect">
            <a:avLst/>
          </a:prstGeom>
          <a:gradFill flip="none" rotWithShape="1">
            <a:gsLst>
              <a:gs pos="0">
                <a:srgbClr val="FFFF66">
                  <a:tint val="66000"/>
                  <a:satMod val="160000"/>
                </a:srgbClr>
              </a:gs>
              <a:gs pos="50000">
                <a:srgbClr val="FFFF66">
                  <a:tint val="44500"/>
                  <a:satMod val="160000"/>
                </a:srgbClr>
              </a:gs>
              <a:gs pos="100000">
                <a:srgbClr val="FFFF66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bg2">
                    <a:lumMod val="10000"/>
                  </a:schemeClr>
                </a:solidFill>
              </a:rPr>
              <a:t>У</a:t>
            </a:r>
            <a:endParaRPr lang="ru-RU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096813" y="2845900"/>
            <a:ext cx="1206500" cy="952500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E24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bg2">
                    <a:lumMod val="10000"/>
                  </a:schemeClr>
                </a:solidFill>
              </a:rPr>
              <a:t>Р</a:t>
            </a:r>
            <a:endParaRPr lang="ru-RU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96813" y="4111621"/>
            <a:ext cx="12065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bg2">
                    <a:lumMod val="10000"/>
                  </a:schemeClr>
                </a:solidFill>
              </a:rPr>
              <a:t>О</a:t>
            </a:r>
            <a:endParaRPr lang="ru-RU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096813" y="5369177"/>
            <a:ext cx="1206500" cy="952500"/>
          </a:xfrm>
          <a:prstGeom prst="roundRect">
            <a:avLst/>
          </a:prstGeom>
          <a:solidFill>
            <a:srgbClr val="66FFCC"/>
          </a:solidFill>
          <a:ln w="57150">
            <a:solidFill>
              <a:srgbClr val="00C5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bg2">
                    <a:lumMod val="10000"/>
                  </a:schemeClr>
                </a:solidFill>
              </a:rPr>
              <a:t>К</a:t>
            </a:r>
            <a:endParaRPr lang="ru-RU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321653" y="1628213"/>
            <a:ext cx="4446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7030A0"/>
                </a:solidFill>
              </a:rPr>
              <a:t>Яким ви уявляєте 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наш урок?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165110" y="1608239"/>
            <a:ext cx="2847352" cy="9683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Успіх, усмішка, уважність.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91429" y="2922613"/>
            <a:ext cx="4092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7030A0"/>
                </a:solidFill>
              </a:rPr>
              <a:t>Без чого не можна обійтися на уроці?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65110" y="2859435"/>
            <a:ext cx="2847352" cy="952500"/>
          </a:xfrm>
          <a:prstGeom prst="roundRect">
            <a:avLst/>
          </a:prstGeom>
          <a:solidFill>
            <a:srgbClr val="FF66FF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Розуміння, руху, роботи.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28851" y="4230846"/>
            <a:ext cx="411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7030A0"/>
                </a:solidFill>
              </a:rPr>
              <a:t>Що вона нам несе?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65110" y="4116735"/>
            <a:ext cx="2847352" cy="9524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Ознайомлення, організованість.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47" y="5360110"/>
            <a:ext cx="4098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7030A0"/>
                </a:solidFill>
              </a:rPr>
              <a:t>Які наші очікування від уроку?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65110" y="5374035"/>
            <a:ext cx="2847352" cy="952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Користь.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лако 10"/>
          <p:cNvSpPr/>
          <p:nvPr/>
        </p:nvSpPr>
        <p:spPr>
          <a:xfrm>
            <a:off x="1080216" y="1420996"/>
            <a:ext cx="3962931" cy="1742148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61481" y="272143"/>
            <a:ext cx="8732066" cy="108103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матеріалу. Лічба. Починаючи з…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50">
            <a:off x="10078798" y="3377495"/>
            <a:ext cx="1789601" cy="16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66" y="3441610"/>
            <a:ext cx="1483195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3" y="3363534"/>
            <a:ext cx="1387860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лако 16"/>
          <p:cNvSpPr/>
          <p:nvPr/>
        </p:nvSpPr>
        <p:spPr>
          <a:xfrm>
            <a:off x="6845968" y="1553570"/>
            <a:ext cx="3922295" cy="180996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8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50" y="3441611"/>
            <a:ext cx="1483195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35" y="3441611"/>
            <a:ext cx="1483195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98" y="3363534"/>
            <a:ext cx="1483195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Картинки по запросу &quot;клипарт листья клен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28" y="3363534"/>
            <a:ext cx="1483195" cy="16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2897063" y="5391922"/>
            <a:ext cx="5008510" cy="849152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C663">
                  <a:tint val="66000"/>
                  <a:satMod val="160000"/>
                </a:srgbClr>
              </a:gs>
              <a:gs pos="50000">
                <a:srgbClr val="00C663">
                  <a:tint val="44500"/>
                  <a:satMod val="160000"/>
                </a:srgbClr>
              </a:gs>
              <a:gs pos="100000">
                <a:srgbClr val="00C663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Відповідь різна чи однакова?</a:t>
            </a:r>
            <a:endParaRPr lang="uk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76715" y="1722512"/>
            <a:ext cx="2821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Полічи листочки, 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починаючи з зеленого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Скільки всього?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31537" y="1784238"/>
            <a:ext cx="3036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Полічи листочки, 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починаючи з червоного.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Скільки всього?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9083154" y="5069917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561925" y="5104867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39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4" grpId="0" animBg="1"/>
      <p:bldP spid="25" grpId="0"/>
      <p:bldP spid="26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400332" y="5682646"/>
            <a:ext cx="3253460" cy="676978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C663">
                  <a:tint val="66000"/>
                  <a:satMod val="160000"/>
                </a:srgbClr>
              </a:gs>
              <a:gs pos="50000">
                <a:srgbClr val="00C663">
                  <a:tint val="44500"/>
                  <a:satMod val="160000"/>
                </a:srgbClr>
              </a:gs>
              <a:gs pos="100000">
                <a:srgbClr val="00C6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</a:rPr>
              <a:t>М'ячів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6360038" y="5682646"/>
            <a:ext cx="3253460" cy="676978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C663">
                  <a:tint val="66000"/>
                  <a:satMod val="160000"/>
                </a:srgbClr>
              </a:gs>
              <a:gs pos="50000">
                <a:srgbClr val="00C663">
                  <a:tint val="44500"/>
                  <a:satMod val="160000"/>
                </a:srgbClr>
              </a:gs>
              <a:gs pos="100000">
                <a:srgbClr val="00C6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</a:rPr>
              <a:t>Гравців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338" name="Picture 2" descr="Картинки по запросу &quot;клипарт футбол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5" y="1620977"/>
            <a:ext cx="3527499" cy="36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&quot;клипарт футбол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946" y="1859491"/>
            <a:ext cx="2367942" cy="34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&quot;клипарт футбол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09" y="1898682"/>
            <a:ext cx="2324249" cy="30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 &quot;клипарт футбол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05" y="2630466"/>
            <a:ext cx="1644633" cy="23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16429" y="287615"/>
            <a:ext cx="10128232" cy="11384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матеріалу. Лічба. 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Яка кількість …?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183959" y="5157917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8225" y="5331956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10306213" y="504330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95295" y="5157917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0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убик рубика гифки, анимированные GIF изображения кубик рубика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4" y="1764129"/>
            <a:ext cx="3393613" cy="33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05728" y="4033774"/>
            <a:ext cx="2245614" cy="2033394"/>
          </a:xfrm>
          <a:prstGeom prst="rect">
            <a:avLst/>
          </a:prstGeom>
          <a:solidFill>
            <a:srgbClr val="FFE503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34787" y="4033774"/>
            <a:ext cx="2245614" cy="2033394"/>
          </a:xfrm>
          <a:prstGeom prst="rect">
            <a:avLst/>
          </a:prstGeom>
          <a:solidFill>
            <a:srgbClr val="C41E3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363846" y="4033774"/>
            <a:ext cx="2245614" cy="2033394"/>
          </a:xfrm>
          <a:prstGeom prst="rect">
            <a:avLst/>
          </a:prstGeom>
          <a:solidFill>
            <a:srgbClr val="0051B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85930" y="1462085"/>
            <a:ext cx="7271397" cy="1404683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7453" y="1764129"/>
            <a:ext cx="371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Кубик, діти не простий,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Незвичайний – чарівний.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2731" y="1764129"/>
            <a:ext cx="371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Він знання перевіряє,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Працювать допомагає.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59713" y="378925"/>
            <a:ext cx="8732066" cy="6225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«Чарівний кубик»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728" y="4573416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5746" y="4142528"/>
            <a:ext cx="2236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</a:t>
            </a:r>
            <a:r>
              <a:rPr lang="uk-UA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докласти зусилля!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2887" y="4569971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7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50770" y="254403"/>
            <a:ext cx="7011977" cy="6342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над загадкою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36903" y="1777672"/>
            <a:ext cx="1662269" cy="563389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Пальці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0288" y="1653615"/>
            <a:ext cx="5107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П'ять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братів поруч живуть,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у кожного своє ім'я.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10377840" y="166241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928255" y="1668456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10543" y="1066980"/>
            <a:ext cx="9274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Відгадайте загадку та покажіть цифру, що відповідає числу, названому в загадці.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254403"/>
            <a:ext cx="2182728" cy="21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альчиковая гимнастика для малышей | suhobuzimo4ds.r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791" y="3537278"/>
            <a:ext cx="2899741" cy="24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50288" y="3175843"/>
            <a:ext cx="36209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Одна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нога і шапка, </a:t>
            </a:r>
          </a:p>
          <a:p>
            <a:r>
              <a:rPr lang="uk-UA" sz="3200" b="1" dirty="0">
                <a:solidFill>
                  <a:srgbClr val="7030A0"/>
                </a:solidFill>
              </a:rPr>
              <a:t>а</a:t>
            </a:r>
            <a:r>
              <a:rPr lang="uk-UA" sz="3200" b="1" dirty="0" smtClean="0">
                <a:solidFill>
                  <a:srgbClr val="7030A0"/>
                </a:solidFill>
              </a:rPr>
              <a:t> голови нема.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Що це таке?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18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6714597" y="4479348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191391" y="4479348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Файл:Грибок раскраска.png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767" y="3639557"/>
            <a:ext cx="1886291" cy="23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4275004" y="5091479"/>
            <a:ext cx="1662269" cy="563389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Гриб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7" grpId="0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95831" y="432746"/>
            <a:ext cx="8732066" cy="6342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над загадкою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23166" y="1848271"/>
            <a:ext cx="42952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Сидить Марушка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в </a:t>
            </a:r>
            <a:r>
              <a:rPr lang="uk-UA" sz="3200" b="1" i="1" dirty="0" smtClean="0">
                <a:solidFill>
                  <a:srgbClr val="FF0000"/>
                </a:solidFill>
              </a:rPr>
              <a:t>семи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кожушках,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хто її роздягає,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той сльози проливає.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9365" y="2340573"/>
            <a:ext cx="1976149" cy="543527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Цибуля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0542" y="1145712"/>
            <a:ext cx="9318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Відгадайте загадку та покажіть цифру, що відповідає числу, названому в загадці.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10123605" y="1909203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02376" y="1944153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Лук рисунок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97" y="3616780"/>
            <a:ext cx="1794817" cy="25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254403"/>
            <a:ext cx="2182728" cy="21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471058" y="4310099"/>
            <a:ext cx="504740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Шість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ніг без копит,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ходить, та не стукає,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літає, а не птах,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може вверх ногами сидіти.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16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6832005" y="387959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309365" y="401771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Летать Муха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1011">
            <a:off x="683127" y="3405947"/>
            <a:ext cx="1686724" cy="19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7518465" y="5655723"/>
            <a:ext cx="1976149" cy="543527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муха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5" grpId="0"/>
      <p:bldP spid="19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70427" y="287239"/>
            <a:ext cx="8732066" cy="6598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над загадкою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6262" y="1774866"/>
            <a:ext cx="45835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Чотири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братики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під одним дахом стоять.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39824" y="2334627"/>
            <a:ext cx="1396647" cy="442164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Стіл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70680" y="1066980"/>
            <a:ext cx="678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Відгадайте загадку та покажіть цифру, що відповідає числу, названому в загадці.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9867746" y="173654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62012" y="191057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Смайлик стола - фото и картинки abrakadabra.f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10" y="3818350"/>
            <a:ext cx="2095076" cy="1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254403"/>
            <a:ext cx="2182728" cy="21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92583" y="3436623"/>
            <a:ext cx="380405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На ніч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i="1" dirty="0" smtClean="0">
                <a:solidFill>
                  <a:srgbClr val="FF0000"/>
                </a:solidFill>
              </a:rPr>
              <a:t>два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віконця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самі закриваються,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а зі сходом сонця </a:t>
            </a:r>
          </a:p>
          <a:p>
            <a:r>
              <a:rPr lang="uk-UA" sz="3200" b="1" dirty="0" smtClean="0">
                <a:solidFill>
                  <a:srgbClr val="7030A0"/>
                </a:solidFill>
              </a:rPr>
              <a:t>самі відкриваються.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16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771002" y="341158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60084" y="3526205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809488" y="3701383"/>
            <a:ext cx="2638943" cy="15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482425" y="5699137"/>
            <a:ext cx="1396647" cy="442164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Очі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5" grpId="0"/>
      <p:bldP spid="19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2097" y="1489311"/>
            <a:ext cx="8178243" cy="48934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99399" y="285146"/>
            <a:ext cx="8707026" cy="5722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Гра «Хто уважніший?»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3347" y="1281448"/>
            <a:ext cx="3152104" cy="1955329"/>
          </a:xfrm>
          <a:prstGeom prst="wedgeRoundRectCallout">
            <a:avLst>
              <a:gd name="adj1" fmla="val 7945"/>
              <a:gd name="adj2" fmla="val 65157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Розгляньте уважно класну кімнату.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Що у класі можна позначити цифрами 1, 2, 3 …?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047199" y="3818239"/>
            <a:ext cx="1010304" cy="62441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7" name="Picture 8" descr="Приключения мистера Пибоди и Шермана - Приключения мистера Пибоди и Шермана 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32" y="3523488"/>
            <a:ext cx="2891019" cy="30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4876" y="1977081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 книжка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68147" y="1489311"/>
            <a:ext cx="1010304" cy="2328928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040266" y="1489311"/>
            <a:ext cx="1010304" cy="2328928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4876" y="2453159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2</a:t>
            </a:r>
            <a:r>
              <a:rPr lang="uk-UA" sz="2800" b="1" dirty="0" smtClean="0">
                <a:solidFill>
                  <a:schemeClr val="bg1"/>
                </a:solidFill>
              </a:rPr>
              <a:t> вікна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16843" y="4422262"/>
            <a:ext cx="1176608" cy="181789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145845" y="4375563"/>
            <a:ext cx="1176608" cy="181789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295231" y="4422261"/>
            <a:ext cx="1176608" cy="181789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4875" y="2921420"/>
            <a:ext cx="296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3 стільця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8" grpId="0" animBg="1"/>
      <p:bldP spid="19" grpId="0" animBg="1"/>
      <p:bldP spid="20" grpId="0"/>
      <p:bldP spid="21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19670" y="701357"/>
            <a:ext cx="8732066" cy="6920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теми та завдань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9705" y="2158463"/>
            <a:ext cx="5151996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Сьогодні ми будемо лічити предмети 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та визначимо правила лічби. 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245910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27511" y="163286"/>
            <a:ext cx="8732066" cy="7268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Лічба. Правила лічби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154" name="Picture 10" descr="Đường Dây Điện Truyền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17" y="890148"/>
            <a:ext cx="9365382" cy="56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22" y="2707133"/>
            <a:ext cx="927799" cy="9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4" flipH="1">
            <a:off x="6611671" y="3176852"/>
            <a:ext cx="773542" cy="8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4" flipH="1">
            <a:off x="6084099" y="3072749"/>
            <a:ext cx="773542" cy="8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096">
            <a:off x="6207695" y="1849585"/>
            <a:ext cx="667194" cy="7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89" y="1964723"/>
            <a:ext cx="752951" cy="7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096">
            <a:off x="8553062" y="2167796"/>
            <a:ext cx="667194" cy="7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илиния 11"/>
          <p:cNvSpPr/>
          <p:nvPr/>
        </p:nvSpPr>
        <p:spPr>
          <a:xfrm>
            <a:off x="4522573" y="1964724"/>
            <a:ext cx="6215449" cy="2126574"/>
          </a:xfrm>
          <a:custGeom>
            <a:avLst/>
            <a:gdLst>
              <a:gd name="connsiteX0" fmla="*/ 0 w 6215449"/>
              <a:gd name="connsiteY0" fmla="*/ 0 h 2126574"/>
              <a:gd name="connsiteX1" fmla="*/ 271849 w 6215449"/>
              <a:gd name="connsiteY1" fmla="*/ 1309817 h 2126574"/>
              <a:gd name="connsiteX2" fmla="*/ 1507524 w 6215449"/>
              <a:gd name="connsiteY2" fmla="*/ 1791730 h 2126574"/>
              <a:gd name="connsiteX3" fmla="*/ 4300151 w 6215449"/>
              <a:gd name="connsiteY3" fmla="*/ 2113006 h 2126574"/>
              <a:gd name="connsiteX4" fmla="*/ 6215449 w 6215449"/>
              <a:gd name="connsiteY4" fmla="*/ 1334530 h 212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5449" h="2126574">
                <a:moveTo>
                  <a:pt x="0" y="0"/>
                </a:moveTo>
                <a:cubicBezTo>
                  <a:pt x="10297" y="505597"/>
                  <a:pt x="20595" y="1011195"/>
                  <a:pt x="271849" y="1309817"/>
                </a:cubicBezTo>
                <a:cubicBezTo>
                  <a:pt x="523103" y="1608439"/>
                  <a:pt x="836140" y="1657865"/>
                  <a:pt x="1507524" y="1791730"/>
                </a:cubicBezTo>
                <a:cubicBezTo>
                  <a:pt x="2178908" y="1925595"/>
                  <a:pt x="3515497" y="2189206"/>
                  <a:pt x="4300151" y="2113006"/>
                </a:cubicBezTo>
                <a:cubicBezTo>
                  <a:pt x="5084805" y="2036806"/>
                  <a:pt x="5650127" y="1685668"/>
                  <a:pt x="6215449" y="1334530"/>
                </a:cubicBezTo>
              </a:path>
            </a:pathLst>
          </a:cu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53" y="3171922"/>
            <a:ext cx="927799" cy="9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ая прямоугольная выноска 47"/>
          <p:cNvSpPr/>
          <p:nvPr/>
        </p:nvSpPr>
        <p:spPr>
          <a:xfrm>
            <a:off x="446891" y="1814077"/>
            <a:ext cx="2876892" cy="703585"/>
          </a:xfrm>
          <a:prstGeom prst="wedgeRoundRectCallout">
            <a:avLst>
              <a:gd name="adj1" fmla="val 7945"/>
              <a:gd name="adj2" fmla="val 78719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Порахуйте пташок.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r="28160"/>
          <a:stretch/>
        </p:blipFill>
        <p:spPr bwMode="auto">
          <a:xfrm flipH="1">
            <a:off x="446891" y="3171922"/>
            <a:ext cx="2284399" cy="34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кругленная прямоугольная выноска 50"/>
          <p:cNvSpPr/>
          <p:nvPr/>
        </p:nvSpPr>
        <p:spPr>
          <a:xfrm>
            <a:off x="138450" y="1827972"/>
            <a:ext cx="3640509" cy="1379380"/>
          </a:xfrm>
          <a:prstGeom prst="wedgeRoundRectCallout">
            <a:avLst>
              <a:gd name="adj1" fmla="val 13036"/>
              <a:gd name="adj2" fmla="val 7261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Перераховуй всі предмети </a:t>
            </a:r>
          </a:p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по порядку. </a:t>
            </a:r>
          </a:p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Під час лічби об'єктів, кожен називай тільки раз.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093544" y="1285987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Стрелка вниз 51"/>
          <p:cNvSpPr/>
          <p:nvPr/>
        </p:nvSpPr>
        <p:spPr>
          <a:xfrm>
            <a:off x="6817437" y="1433006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Стрелка вниз 52"/>
          <p:cNvSpPr/>
          <p:nvPr/>
        </p:nvSpPr>
        <p:spPr>
          <a:xfrm>
            <a:off x="8376337" y="1635478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Стрелка вниз 53"/>
          <p:cNvSpPr/>
          <p:nvPr/>
        </p:nvSpPr>
        <p:spPr>
          <a:xfrm>
            <a:off x="5047062" y="2205426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Стрелка вниз 54"/>
          <p:cNvSpPr/>
          <p:nvPr/>
        </p:nvSpPr>
        <p:spPr>
          <a:xfrm>
            <a:off x="6343633" y="2566666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Стрелка вниз 55"/>
          <p:cNvSpPr/>
          <p:nvPr/>
        </p:nvSpPr>
        <p:spPr>
          <a:xfrm>
            <a:off x="6935592" y="2665429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Стрелка вниз 56"/>
          <p:cNvSpPr/>
          <p:nvPr/>
        </p:nvSpPr>
        <p:spPr>
          <a:xfrm>
            <a:off x="7900400" y="2640384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Скругленная прямоугольная выноска 57"/>
          <p:cNvSpPr/>
          <p:nvPr/>
        </p:nvSpPr>
        <p:spPr>
          <a:xfrm>
            <a:off x="161838" y="1832615"/>
            <a:ext cx="3640509" cy="1379380"/>
          </a:xfrm>
          <a:prstGeom prst="wedgeRoundRectCallout">
            <a:avLst>
              <a:gd name="adj1" fmla="val 13036"/>
              <a:gd name="adj2" fmla="val 7261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Останнє назване число, під час лічби, дає відповідь </a:t>
            </a:r>
          </a:p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на запитання: </a:t>
            </a:r>
          </a:p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«Скільки предметів у групі?».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031540" y="2401671"/>
            <a:ext cx="754175" cy="848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14" descr="Детский рисунок птичка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63" y="3196524"/>
            <a:ext cx="787540" cy="8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Стрелка вниз 59"/>
          <p:cNvSpPr/>
          <p:nvPr/>
        </p:nvSpPr>
        <p:spPr>
          <a:xfrm>
            <a:off x="9086529" y="2627317"/>
            <a:ext cx="598808" cy="54404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15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83453" y="455120"/>
            <a:ext cx="8732066" cy="71339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Довідничок</a:t>
            </a:r>
            <a:r>
              <a:rPr lang="uk-UA" sz="3600" b="1" dirty="0" smtClean="0">
                <a:solidFill>
                  <a:schemeClr val="bg1"/>
                </a:solidFill>
              </a:rPr>
              <a:t>. Правила лічби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91584" y="1926336"/>
            <a:ext cx="6510528" cy="371884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Можна лічити предмети, починаючи з будь-якого.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Рахуючи, не пропускай жодного предмета.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</a:rPr>
              <a:t>Не називай двічі один і той же предмет.</a:t>
            </a:r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2" descr="Восклицательный знак нарисова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3" y="455120"/>
            <a:ext cx="2117538" cy="37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5060</TotalTime>
  <Words>639</Words>
  <Application>Microsoft Office PowerPoint</Application>
  <PresentationFormat>Произвольный</PresentationFormat>
  <Paragraphs>167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506</cp:revision>
  <dcterms:created xsi:type="dcterms:W3CDTF">2018-01-05T16:38:53Z</dcterms:created>
  <dcterms:modified xsi:type="dcterms:W3CDTF">2023-09-11T19:35:28Z</dcterms:modified>
</cp:coreProperties>
</file>