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445" r:id="rId3"/>
    <p:sldId id="399" r:id="rId4"/>
    <p:sldId id="391" r:id="rId5"/>
    <p:sldId id="382" r:id="rId6"/>
    <p:sldId id="390" r:id="rId7"/>
    <p:sldId id="422" r:id="rId8"/>
    <p:sldId id="425" r:id="rId9"/>
    <p:sldId id="430" r:id="rId10"/>
    <p:sldId id="282" r:id="rId11"/>
    <p:sldId id="401" r:id="rId12"/>
    <p:sldId id="435" r:id="rId13"/>
    <p:sldId id="440" r:id="rId14"/>
    <p:sldId id="412" r:id="rId15"/>
    <p:sldId id="379" r:id="rId16"/>
    <p:sldId id="388" r:id="rId17"/>
    <p:sldId id="380" r:id="rId18"/>
    <p:sldId id="444" r:id="rId19"/>
    <p:sldId id="446" r:id="rId20"/>
    <p:sldId id="443" r:id="rId21"/>
    <p:sldId id="384" r:id="rId22"/>
    <p:sldId id="44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295FFF"/>
    <a:srgbClr val="F6F9FC"/>
    <a:srgbClr val="F3F7FB"/>
    <a:srgbClr val="FCFDFE"/>
    <a:srgbClr val="EFF5FB"/>
    <a:srgbClr val="D7E7F5"/>
    <a:srgbClr val="FF3300"/>
    <a:srgbClr val="E7F0F9"/>
    <a:srgbClr val="78B6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1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20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10.09.2023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10.09.2023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10.09.2023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10.09.2023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10" Type="http://schemas.openxmlformats.org/officeDocument/2006/relationships/image" Target="../media/image29.gif"/><Relationship Id="rId4" Type="http://schemas.openxmlformats.org/officeDocument/2006/relationships/image" Target="../media/image23.gif"/><Relationship Id="rId9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41.png"/><Relationship Id="rId4" Type="http://schemas.microsoft.com/office/2007/relationships/hdphoto" Target="../media/hdphoto11.wdp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15.wdp"/><Relationship Id="rId10" Type="http://schemas.microsoft.com/office/2007/relationships/hdphoto" Target="../media/hdphoto17.wdp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5.wdp"/><Relationship Id="rId7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Навчальний стенд &quot;Режим дня&quot;, зі стрілками. Доставка по всій Україні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73" b="12757"/>
          <a:stretch/>
        </p:blipFill>
        <p:spPr bwMode="auto">
          <a:xfrm>
            <a:off x="637328" y="741013"/>
            <a:ext cx="6340416" cy="329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43043" y="4454938"/>
            <a:ext cx="10282155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>
                <a:solidFill>
                  <a:schemeClr val="bg1"/>
                </a:solidFill>
              </a:rPr>
              <a:t>Слова, які відповідають на питання </a:t>
            </a:r>
            <a:r>
              <a:rPr lang="uk-UA" sz="3600" b="1" i="1" dirty="0">
                <a:solidFill>
                  <a:schemeClr val="bg1"/>
                </a:solidFill>
              </a:rPr>
              <a:t>що робить? </a:t>
            </a:r>
          </a:p>
          <a:p>
            <a:r>
              <a:rPr lang="uk-UA" sz="3600" b="1" dirty="0">
                <a:solidFill>
                  <a:schemeClr val="bg1"/>
                </a:solidFill>
              </a:rPr>
              <a:t>Тема для спілкування: Режим дня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06342" y="1300919"/>
            <a:ext cx="382088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Добукварний</a:t>
            </a:r>
            <a:r>
              <a:rPr lang="uk-UA" sz="2800" b="1" dirty="0">
                <a:solidFill>
                  <a:schemeClr val="bg1"/>
                </a:solidFill>
              </a:rPr>
              <a:t> 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56636" y="395979"/>
            <a:ext cx="8732066" cy="5987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Руханка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2" y="922024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54099" y="304230"/>
            <a:ext cx="10256157" cy="10455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Складання розповіді за серією малюнків про Андрійка. </a:t>
            </a:r>
          </a:p>
          <a:p>
            <a:pPr algn="ctr"/>
            <a:r>
              <a:rPr lang="uk-UA" sz="3200" b="1" dirty="0"/>
              <a:t>Що </a:t>
            </a:r>
            <a:r>
              <a:rPr lang="uk-UA" sz="3200" b="1" dirty="0" smtClean="0"/>
              <a:t>ти бачиш </a:t>
            </a:r>
            <a:r>
              <a:rPr lang="uk-UA" sz="3200" b="1" dirty="0"/>
              <a:t>на малюнку?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867" y="1785322"/>
            <a:ext cx="3213967" cy="393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09" t="9412" r="50185" b="73202"/>
          <a:stretch/>
        </p:blipFill>
        <p:spPr>
          <a:xfrm>
            <a:off x="3722005" y="1623343"/>
            <a:ext cx="3800024" cy="2256266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7755696" y="1634228"/>
            <a:ext cx="3935562" cy="16314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Настав </a:t>
            </a:r>
            <a:r>
              <a:rPr lang="uk-UA" sz="2400" b="1" dirty="0">
                <a:solidFill>
                  <a:schemeClr val="bg1"/>
                </a:solidFill>
              </a:rPr>
              <a:t>ранок. Андрійко прокинувся і  потягнувся. Разом з ним прокинувся і </a:t>
            </a:r>
            <a:r>
              <a:rPr lang="uk-UA" sz="2400" b="1" dirty="0" smtClean="0">
                <a:solidFill>
                  <a:schemeClr val="bg1"/>
                </a:solidFill>
              </a:rPr>
              <a:t>потягнувся котик</a:t>
            </a:r>
            <a:r>
              <a:rPr lang="uk-UA" sz="2400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22" t="9741" r="14584" b="74379"/>
          <a:stretch/>
        </p:blipFill>
        <p:spPr>
          <a:xfrm>
            <a:off x="3864834" y="4136050"/>
            <a:ext cx="3564892" cy="2156614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7870371" y="4014028"/>
            <a:ext cx="3907972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Андрійко встав, заправив ліжко і робить ранкову зарядку. </a:t>
            </a:r>
          </a:p>
        </p:txBody>
      </p:sp>
    </p:spTree>
    <p:extLst>
      <p:ext uri="{BB962C8B-B14F-4D97-AF65-F5344CB8AC3E}">
        <p14:creationId xmlns:p14="http://schemas.microsoft.com/office/powerpoint/2010/main" val="148708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4100" y="239487"/>
            <a:ext cx="10630267" cy="10178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Складання розповіді за серією малюнків про Андрійка. </a:t>
            </a:r>
          </a:p>
          <a:p>
            <a:pPr algn="ctr"/>
            <a:r>
              <a:rPr lang="uk-UA" sz="2800" b="1" dirty="0"/>
              <a:t>Що </a:t>
            </a:r>
            <a:r>
              <a:rPr lang="uk-UA" sz="2800" b="1" dirty="0" smtClean="0"/>
              <a:t>ти бачиш </a:t>
            </a:r>
            <a:r>
              <a:rPr lang="uk-UA" sz="2800" b="1" dirty="0"/>
              <a:t>на малюнку?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899" y="2021680"/>
            <a:ext cx="2494735" cy="305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3" t="26893" r="62339" b="57227"/>
          <a:stretch/>
        </p:blipFill>
        <p:spPr>
          <a:xfrm>
            <a:off x="2576634" y="1455664"/>
            <a:ext cx="3063939" cy="2210975"/>
          </a:xfrm>
          <a:prstGeom prst="round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5769429" y="1609870"/>
            <a:ext cx="2646485" cy="152521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Андрійко умивається</a:t>
            </a:r>
            <a:r>
              <a:rPr lang="uk-UA" sz="2400" b="1" dirty="0">
                <a:solidFill>
                  <a:schemeClr val="bg1"/>
                </a:solidFill>
              </a:rPr>
              <a:t>, чистить зуби.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652833" y="3933620"/>
            <a:ext cx="2646485" cy="154333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Хлопчик снідає. </a:t>
            </a:r>
            <a:r>
              <a:rPr lang="uk-UA" sz="2400" b="1" dirty="0">
                <a:solidFill>
                  <a:schemeClr val="bg1"/>
                </a:solidFill>
              </a:rPr>
              <a:t>Їсть яєчню і п'є чай з лимоном.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84" t="26732" r="36248" b="57925"/>
          <a:stretch/>
        </p:blipFill>
        <p:spPr>
          <a:xfrm>
            <a:off x="5655090" y="3242927"/>
            <a:ext cx="2875162" cy="2234030"/>
          </a:xfrm>
          <a:prstGeom prst="round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8704017" y="3882981"/>
            <a:ext cx="2720629" cy="159397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Після </a:t>
            </a:r>
            <a:r>
              <a:rPr lang="uk-UA" sz="2400" b="1" dirty="0">
                <a:solidFill>
                  <a:schemeClr val="bg1"/>
                </a:solidFill>
              </a:rPr>
              <a:t>сніданку Андрійко </a:t>
            </a:r>
            <a:r>
              <a:rPr lang="uk-UA" sz="2400" b="1" dirty="0" smtClean="0">
                <a:solidFill>
                  <a:schemeClr val="bg1"/>
                </a:solidFill>
              </a:rPr>
              <a:t>йде </a:t>
            </a:r>
            <a:r>
              <a:rPr lang="uk-UA" sz="2400" b="1" dirty="0">
                <a:solidFill>
                  <a:schemeClr val="bg1"/>
                </a:solidFill>
              </a:rPr>
              <a:t>до школи.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8598416" y="1399388"/>
            <a:ext cx="2919541" cy="2323526"/>
            <a:chOff x="6539023" y="1945758"/>
            <a:chExt cx="5050465" cy="3955312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70" t="25869" r="9320" b="58083"/>
            <a:stretch/>
          </p:blipFill>
          <p:spPr>
            <a:xfrm>
              <a:off x="6560288" y="1945759"/>
              <a:ext cx="5029200" cy="3955311"/>
            </a:xfrm>
            <a:prstGeom prst="roundRect">
              <a:avLst/>
            </a:prstGeom>
            <a:ln>
              <a:solidFill>
                <a:schemeClr val="accent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Прямоугольник 20"/>
            <p:cNvSpPr/>
            <p:nvPr/>
          </p:nvSpPr>
          <p:spPr>
            <a:xfrm>
              <a:off x="6539023" y="1945758"/>
              <a:ext cx="999461" cy="159489"/>
            </a:xfrm>
            <a:prstGeom prst="roundRect">
              <a:avLst/>
            </a:prstGeom>
            <a:solidFill>
              <a:srgbClr val="F6F9FC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307771" y="5557283"/>
            <a:ext cx="8635162" cy="830997"/>
          </a:xfrm>
          <a:prstGeom prst="rect">
            <a:avLst/>
          </a:prstGeom>
          <a:solidFill>
            <a:srgbClr val="FF5050"/>
          </a:solidFill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</a:rPr>
              <a:t>Як ти розпочинаєш свій день? </a:t>
            </a:r>
            <a:endParaRPr lang="uk-UA" sz="2400" dirty="0" smtClean="0">
              <a:solidFill>
                <a:schemeClr val="bg1"/>
              </a:solidFill>
            </a:endParaRPr>
          </a:p>
          <a:p>
            <a:r>
              <a:rPr lang="uk-UA" sz="2400" dirty="0" smtClean="0">
                <a:solidFill>
                  <a:schemeClr val="bg1"/>
                </a:solidFill>
              </a:rPr>
              <a:t>Робиш </a:t>
            </a:r>
            <a:r>
              <a:rPr lang="uk-UA" sz="2400" dirty="0">
                <a:solidFill>
                  <a:schemeClr val="bg1"/>
                </a:solidFill>
              </a:rPr>
              <a:t>усе так, як Андрійко, чи починаєш свій день по-іншому?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2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307882" y="300794"/>
            <a:ext cx="7280948" cy="74423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Який режим дня у </a:t>
            </a:r>
            <a:r>
              <a:rPr lang="uk-UA" sz="3600" b="1" dirty="0" smtClean="0"/>
              <a:t>тебе?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8" name="Picture 2" descr="Режим дня - Сайт kolokoldnz5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126" y="1106596"/>
            <a:ext cx="4780809" cy="5598839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Режим дн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966" y="160338"/>
            <a:ext cx="2343230" cy="256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758316"/>
            <a:ext cx="3213967" cy="393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8083100" y="2903073"/>
            <a:ext cx="3965679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dirty="0"/>
              <a:t>Чи потрібно дотримуватися режиму дня? Що це дає? </a:t>
            </a:r>
            <a:endParaRPr lang="ru-RU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74057" y="3917324"/>
            <a:ext cx="3583763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Чіткий </a:t>
            </a:r>
            <a:r>
              <a:rPr lang="uk-UA" sz="2400" dirty="0"/>
              <a:t>розпорядок дня дисциплінує, надає впевненості, формує здорові звички </a:t>
            </a:r>
            <a:r>
              <a:rPr lang="uk-UA" sz="2400" dirty="0" smtClean="0"/>
              <a:t>людини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6150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460375" y="247423"/>
            <a:ext cx="10893425" cy="11796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Чи впізнаєш ти ці букви? Назви їх. Що вони роблять?</a:t>
            </a:r>
          </a:p>
          <a:p>
            <a:pPr algn="ctr"/>
            <a:r>
              <a:rPr lang="uk-UA" sz="3600" b="1" dirty="0"/>
              <a:t> Бесіда про користь спорту для здоров'я.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021" y="2188430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Выноска-облако 18"/>
          <p:cNvSpPr/>
          <p:nvPr/>
        </p:nvSpPr>
        <p:spPr>
          <a:xfrm>
            <a:off x="2555603" y="1533182"/>
            <a:ext cx="2854596" cy="1479809"/>
          </a:xfrm>
          <a:prstGeom prst="cloudCallout">
            <a:avLst>
              <a:gd name="adj1" fmla="val 5163"/>
              <a:gd name="adj2" fmla="val 79484"/>
            </a:avLst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Выноска-облако 20"/>
          <p:cNvSpPr/>
          <p:nvPr/>
        </p:nvSpPr>
        <p:spPr>
          <a:xfrm>
            <a:off x="5977418" y="1517154"/>
            <a:ext cx="2854596" cy="1479809"/>
          </a:xfrm>
          <a:prstGeom prst="cloudCallout">
            <a:avLst>
              <a:gd name="adj1" fmla="val -2178"/>
              <a:gd name="adj2" fmla="val 82059"/>
            </a:avLst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Выноска-облако 21"/>
          <p:cNvSpPr/>
          <p:nvPr/>
        </p:nvSpPr>
        <p:spPr>
          <a:xfrm>
            <a:off x="9123577" y="1522621"/>
            <a:ext cx="2854596" cy="1479809"/>
          </a:xfrm>
          <a:prstGeom prst="cloudCallout">
            <a:avLst>
              <a:gd name="adj1" fmla="val -16859"/>
              <a:gd name="adj2" fmla="val 74335"/>
            </a:avLst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40906" y="1837958"/>
            <a:ext cx="2469293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Що робить 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буква Б?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112521" y="1837958"/>
            <a:ext cx="2464028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Що робить 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буква С?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318861" y="1853987"/>
            <a:ext cx="2464028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Що робить </a:t>
            </a:r>
          </a:p>
          <a:p>
            <a:pPr algn="ctr"/>
            <a:r>
              <a:rPr lang="uk-UA" sz="2400" b="1" dirty="0">
                <a:solidFill>
                  <a:schemeClr val="bg1"/>
                </a:solidFill>
              </a:rPr>
              <a:t>буква П?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353" y="3551194"/>
            <a:ext cx="8695535" cy="294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29343" y="334019"/>
            <a:ext cx="10755085" cy="124041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Постав питання  </a:t>
            </a:r>
            <a:r>
              <a:rPr lang="uk-UA" sz="3600" b="1" i="1" dirty="0"/>
              <a:t>хто? </a:t>
            </a:r>
            <a:r>
              <a:rPr lang="uk-UA" sz="3600" b="1" dirty="0"/>
              <a:t>або</a:t>
            </a:r>
            <a:r>
              <a:rPr lang="uk-UA" sz="3600" b="1" i="1" dirty="0"/>
              <a:t> що? який? яка? </a:t>
            </a:r>
            <a:endParaRPr lang="uk-UA" sz="3600" b="1" i="1" dirty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/>
              <a:t>Добери </a:t>
            </a:r>
            <a:r>
              <a:rPr lang="uk-UA" sz="3600" b="1" dirty="0"/>
              <a:t>інші слова на </a:t>
            </a:r>
            <a:r>
              <a:rPr lang="uk-UA" sz="3600" b="1" dirty="0" smtClean="0"/>
              <a:t>цю букву. </a:t>
            </a:r>
            <a:endParaRPr lang="uk-UA" sz="3600" b="1" dirty="0"/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Картинки про букву Б детям — учим русский алфави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574433"/>
            <a:ext cx="4543932" cy="498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Белочка клипар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953" y="3715010"/>
            <a:ext cx="2402070" cy="263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Барабан клипарт (67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013" y="1352609"/>
            <a:ext cx="2510588" cy="23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Банан клипарт (63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34" y="4704665"/>
            <a:ext cx="2438400" cy="164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Бджола з відрами кліпарт. Безкоштовне завантаження. | Creazill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307" y="1679981"/>
            <a:ext cx="2985300" cy="302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11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4" name="Picture 2" descr="Рисунки алфавит 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15551"/>
            <a:ext cx="5257226" cy="474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Pin on clipar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790">
                        <a14:foregroundMark x1="55672" y1="22517" x2="55672" y2="22517"/>
                        <a14:foregroundMark x1="5252" y1="78642" x2="5252" y2="78642"/>
                        <a14:foregroundMark x1="11765" y1="83775" x2="11765" y2="83775"/>
                        <a14:foregroundMark x1="14706" y1="86589" x2="14706" y2="86589"/>
                        <a14:foregroundMark x1="61765" y1="85762" x2="61765" y2="85762"/>
                        <a14:foregroundMark x1="43277" y1="92715" x2="43277" y2="927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88369" y="3318426"/>
            <a:ext cx="2320149" cy="29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Поросенок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000" b="77500" l="4889" r="96889">
                        <a14:foregroundMark x1="64667" y1="38833" x2="64667" y2="38833"/>
                        <a14:foregroundMark x1="80889" y1="38000" x2="80889" y2="38000"/>
                        <a14:foregroundMark x1="61111" y1="41500" x2="61111" y2="4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26" y="655667"/>
            <a:ext cx="3268918" cy="435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Черная смородина | Еда, Чернила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" b="98800" l="0" r="989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169" y="1515551"/>
            <a:ext cx="2335491" cy="197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Свечка (свеча) - Png картинки и иконки без фон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405" y="3813666"/>
            <a:ext cx="1503249" cy="240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740228" y="356426"/>
            <a:ext cx="11371559" cy="11591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Постав питання  </a:t>
            </a:r>
            <a:r>
              <a:rPr lang="uk-UA" sz="3600" b="1" i="1" dirty="0"/>
              <a:t>хто? </a:t>
            </a:r>
            <a:r>
              <a:rPr lang="uk-UA" sz="3600" b="1" dirty="0"/>
              <a:t>або</a:t>
            </a:r>
            <a:r>
              <a:rPr lang="uk-UA" sz="3600" b="1" i="1" dirty="0"/>
              <a:t> що? який? яка? яке?</a:t>
            </a:r>
            <a:endParaRPr lang="uk-UA" sz="3600" b="1" i="1" dirty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/>
              <a:t>Добери </a:t>
            </a:r>
            <a:r>
              <a:rPr lang="uk-UA" sz="3600" b="1" dirty="0"/>
              <a:t>інші слова на </a:t>
            </a:r>
            <a:r>
              <a:rPr lang="uk-UA" sz="3600" b="1" dirty="0" smtClean="0"/>
              <a:t>цю букву. </a:t>
            </a:r>
            <a:endParaRPr lang="uk-UA" sz="3600" b="1" dirty="0"/>
          </a:p>
        </p:txBody>
      </p:sp>
    </p:spTree>
    <p:extLst>
      <p:ext uri="{BB962C8B-B14F-4D97-AF65-F5344CB8AC3E}">
        <p14:creationId xmlns:p14="http://schemas.microsoft.com/office/powerpoint/2010/main" val="189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6" name="Picture 2" descr="Алфавит 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98" y="1364632"/>
            <a:ext cx="4488253" cy="483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Попугай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8676" y1="22815" x2="58676" y2="22815"/>
                        <a14:foregroundMark x1="23676" y1="68296" x2="23676" y2="68296"/>
                        <a14:foregroundMark x1="22500" y1="73037" x2="22500" y2="73037"/>
                        <a14:foregroundMark x1="35735" y1="82074" x2="35735" y2="82074"/>
                        <a14:foregroundMark x1="48235" y1="90222" x2="48235" y2="90222"/>
                        <a14:foregroundMark x1="50588" y1="91407" x2="50588" y2="91407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642" y="1640673"/>
            <a:ext cx="2827938" cy="280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Помидор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148" y="4447991"/>
            <a:ext cx="1811077" cy="177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Пальм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394" y="3124200"/>
            <a:ext cx="2577311" cy="322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паук, восемь ног, тарантул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478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127" y="1640673"/>
            <a:ext cx="3142578" cy="160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460375" y="205507"/>
            <a:ext cx="11371559" cy="11591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Постав питання  </a:t>
            </a:r>
            <a:r>
              <a:rPr lang="uk-UA" sz="3600" b="1" i="1" dirty="0"/>
              <a:t>хто? </a:t>
            </a:r>
            <a:r>
              <a:rPr lang="uk-UA" sz="3600" b="1" dirty="0"/>
              <a:t>або</a:t>
            </a:r>
            <a:r>
              <a:rPr lang="uk-UA" sz="3600" b="1" i="1" dirty="0"/>
              <a:t> що? який? яка? </a:t>
            </a:r>
            <a:endParaRPr lang="uk-UA" sz="3600" b="1" i="1" dirty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/>
              <a:t>Добери </a:t>
            </a:r>
            <a:r>
              <a:rPr lang="uk-UA" sz="3600" b="1" dirty="0"/>
              <a:t>інші слова на </a:t>
            </a:r>
            <a:r>
              <a:rPr lang="uk-UA" sz="3600" b="1" dirty="0" smtClean="0"/>
              <a:t>цю букву. </a:t>
            </a:r>
            <a:endParaRPr lang="uk-UA" sz="3600" b="1" dirty="0"/>
          </a:p>
        </p:txBody>
      </p:sp>
    </p:spTree>
    <p:extLst>
      <p:ext uri="{BB962C8B-B14F-4D97-AF65-F5344CB8AC3E}">
        <p14:creationId xmlns:p14="http://schemas.microsoft.com/office/powerpoint/2010/main" val="370585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355595" y="2057400"/>
            <a:ext cx="8398255" cy="36699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75" y="1921395"/>
            <a:ext cx="2745954" cy="33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✓ Том и Джерри скачать клипарт бесплатно - Clipart-D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66050" y="2514600"/>
            <a:ext cx="4850207" cy="276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✓ Том и Джерри скачать клипарт бесплатно - Clipart-D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46" y="3602623"/>
            <a:ext cx="2994071" cy="145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355595" y="2057400"/>
            <a:ext cx="8398255" cy="36699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✓ Том и Джерри скачать клипарт бесплатно - Clipart-D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80847" y="2473441"/>
            <a:ext cx="4850207" cy="276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✓ Том и Джерри скачать клипарт бесплатно - Clipart-D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46" y="3589359"/>
            <a:ext cx="2994071" cy="145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460374" y="326004"/>
            <a:ext cx="11293475" cy="104559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Постав </a:t>
            </a:r>
            <a:r>
              <a:rPr lang="uk-UA" sz="3600" b="1" dirty="0">
                <a:solidFill>
                  <a:schemeClr val="bg1"/>
                </a:solidFill>
              </a:rPr>
              <a:t>питання </a:t>
            </a:r>
            <a:r>
              <a:rPr lang="uk-UA" sz="3600" b="1" i="1" dirty="0">
                <a:solidFill>
                  <a:schemeClr val="bg1"/>
                </a:solidFill>
              </a:rPr>
              <a:t>хто? </a:t>
            </a:r>
            <a:r>
              <a:rPr lang="uk-UA" sz="3600" b="1" dirty="0">
                <a:solidFill>
                  <a:schemeClr val="bg1"/>
                </a:solidFill>
              </a:rPr>
              <a:t>або</a:t>
            </a:r>
            <a:r>
              <a:rPr lang="uk-UA" sz="3600" b="1" i="1" dirty="0">
                <a:solidFill>
                  <a:schemeClr val="bg1"/>
                </a:solidFill>
              </a:rPr>
              <a:t> що? який? яка? </a:t>
            </a:r>
            <a:r>
              <a:rPr lang="uk-UA" sz="3600" b="1" dirty="0">
                <a:solidFill>
                  <a:schemeClr val="bg1"/>
                </a:solidFill>
              </a:rPr>
              <a:t>до </a:t>
            </a:r>
            <a:r>
              <a:rPr lang="uk-UA" sz="3600" b="1" dirty="0" smtClean="0">
                <a:solidFill>
                  <a:schemeClr val="bg1"/>
                </a:solidFill>
              </a:rPr>
              <a:t>об'єктів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86024" y="445746"/>
            <a:ext cx="8756193" cy="7163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Поясни, </a:t>
            </a:r>
            <a:r>
              <a:rPr lang="uk-UA" sz="3600" b="1" dirty="0">
                <a:solidFill>
                  <a:schemeClr val="bg1"/>
                </a:solidFill>
              </a:rPr>
              <a:t>що на малюнку незвичне. 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75" y="1921395"/>
            <a:ext cx="2745954" cy="335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886024" y="326003"/>
            <a:ext cx="8756193" cy="7163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Поясни, </a:t>
            </a:r>
            <a:r>
              <a:rPr lang="uk-UA" sz="3600" b="1" dirty="0">
                <a:solidFill>
                  <a:schemeClr val="bg1"/>
                </a:solidFill>
              </a:rPr>
              <a:t>що </a:t>
            </a:r>
            <a:r>
              <a:rPr lang="uk-UA" sz="3600" b="1" dirty="0" smtClean="0">
                <a:solidFill>
                  <a:schemeClr val="bg1"/>
                </a:solidFill>
              </a:rPr>
              <a:t>переплутав художник. 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Уроки 2023\Читання\005 - Що робить\2023-09-10_0037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929" y="1936146"/>
            <a:ext cx="8472610" cy="2272537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57388" y="1145184"/>
            <a:ext cx="729695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Покажи стрілочкою місце кожною тварини 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1 клас\1. Навчання грамоти\Уроки 2023\Читання\005 - Що робить\2023-09-10_0042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88" y="1145184"/>
            <a:ext cx="8569151" cy="459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258290" y="326003"/>
            <a:ext cx="10011660" cy="7163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Намалюй, що ти любиш робити у вільний час. 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13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9991" y="454447"/>
            <a:ext cx="8714342" cy="7921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eaLnBrk="1" hangingPunct="1"/>
            <a:r>
              <a:rPr lang="uk-UA" altLang="ru-RU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ru-RU" altLang="ru-RU" sz="4000" b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764308"/>
            <a:ext cx="3200020" cy="391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355595" y="1764308"/>
            <a:ext cx="5735596" cy="8512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altLang="ru-RU" sz="4400" b="1" dirty="0">
                <a:solidFill>
                  <a:schemeClr val="bg1"/>
                </a:solidFill>
              </a:rPr>
              <a:t>Я хочу (що робити?)...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55595" y="2824357"/>
            <a:ext cx="5884499" cy="8512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altLang="ru-RU" sz="4400" b="1" dirty="0">
                <a:solidFill>
                  <a:schemeClr val="bg1"/>
                </a:solidFill>
              </a:rPr>
              <a:t>Я </a:t>
            </a:r>
            <a:r>
              <a:rPr lang="uk-UA" altLang="ru-RU" sz="4400" b="1" dirty="0" smtClean="0">
                <a:solidFill>
                  <a:schemeClr val="bg1"/>
                </a:solidFill>
              </a:rPr>
              <a:t>вмію </a:t>
            </a:r>
            <a:r>
              <a:rPr lang="uk-UA" altLang="ru-RU" sz="4400" b="1" dirty="0">
                <a:solidFill>
                  <a:schemeClr val="bg1"/>
                </a:solidFill>
              </a:rPr>
              <a:t>(що робити?)...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55595" y="3953103"/>
            <a:ext cx="5908777" cy="8512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altLang="ru-RU" sz="4400" b="1" dirty="0">
                <a:solidFill>
                  <a:schemeClr val="bg1"/>
                </a:solidFill>
              </a:rPr>
              <a:t>Я </a:t>
            </a:r>
            <a:r>
              <a:rPr lang="uk-UA" altLang="ru-RU" sz="4400" b="1" dirty="0" smtClean="0">
                <a:solidFill>
                  <a:schemeClr val="bg1"/>
                </a:solidFill>
              </a:rPr>
              <a:t>мрію </a:t>
            </a:r>
            <a:r>
              <a:rPr lang="uk-UA" altLang="ru-RU" sz="4400" b="1" dirty="0">
                <a:solidFill>
                  <a:schemeClr val="bg1"/>
                </a:solidFill>
              </a:rPr>
              <a:t>(що робити?)... </a:t>
            </a:r>
          </a:p>
        </p:txBody>
      </p:sp>
      <p:pic>
        <p:nvPicPr>
          <p:cNvPr id="1026" name="Picture 2" descr="D:\Картинки до тестів\Людина\Хлопець в роздумах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5" r="7150"/>
          <a:stretch/>
        </p:blipFill>
        <p:spPr bwMode="auto">
          <a:xfrm>
            <a:off x="9900000" y="1523911"/>
            <a:ext cx="2088000" cy="4102420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8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60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47924" y="399709"/>
            <a:ext cx="8732066" cy="8160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507029" y="2697433"/>
            <a:ext cx="3178692" cy="2554545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х пр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дм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т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ж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м дн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я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г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нн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нк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з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я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дк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льн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й ч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1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49190" y="505898"/>
            <a:ext cx="8767923" cy="7895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«Незакінчене речення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7790" y="1580354"/>
            <a:ext cx="6142953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Сьогодні на уроці я дізнався/дізналась про…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Найбільш цікавим було…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</a:rPr>
              <a:t>Урок запам'ятався мені тим, що </a:t>
            </a:r>
            <a:r>
              <a:rPr lang="uk-UA" sz="2800" b="1" dirty="0" smtClean="0">
                <a:solidFill>
                  <a:schemeClr val="bg1"/>
                </a:solidFill>
              </a:rPr>
              <a:t>…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306" y="1900192"/>
            <a:ext cx="3097580" cy="447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5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Картинки &quot;Эмоции&quot; для детей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18"/>
          <a:stretch/>
        </p:blipFill>
        <p:spPr bwMode="auto">
          <a:xfrm>
            <a:off x="9220657" y="1642707"/>
            <a:ext cx="222407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fsd.multiurok.ru/html/2017/06/18/s_5946a190ca826/650271_1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8"/>
          <a:stretch/>
        </p:blipFill>
        <p:spPr bwMode="auto">
          <a:xfrm>
            <a:off x="495081" y="1620603"/>
            <a:ext cx="2098269" cy="27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fsd.multiurok.ru/html/2017/06/18/s_5946a190ca826/650271_8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1"/>
          <a:stretch/>
        </p:blipFill>
        <p:spPr bwMode="auto">
          <a:xfrm>
            <a:off x="3191166" y="1642707"/>
            <a:ext cx="2099962" cy="274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fsd.multiurok.ru/html/2017/06/18/s_5946a190ca826/650271_6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20"/>
          <a:stretch/>
        </p:blipFill>
        <p:spPr bwMode="auto">
          <a:xfrm>
            <a:off x="6292026" y="1594581"/>
            <a:ext cx="2098269" cy="281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239745" y="370114"/>
            <a:ext cx="9831025" cy="7041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 «Емоційна ромашка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65" y="4781717"/>
            <a:ext cx="2735594" cy="1498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657" y="4781717"/>
            <a:ext cx="2735594" cy="1498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11" y="4781718"/>
            <a:ext cx="2735594" cy="14987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3" y="4781716"/>
            <a:ext cx="2735594" cy="14987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A66FC8B-76EF-4077-8A8A-18F32CEBD126}"/>
              </a:ext>
            </a:extLst>
          </p:cNvPr>
          <p:cNvSpPr txBox="1"/>
          <p:nvPr/>
        </p:nvSpPr>
        <p:spPr>
          <a:xfrm>
            <a:off x="6377787" y="5264601"/>
            <a:ext cx="2391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легко та просто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09950" y="5264599"/>
            <a:ext cx="2698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Було складно та не зрозуміло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9110" y="5264602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під силу всі завдання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413347" y="5264600"/>
            <a:ext cx="2350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потрібна допомога</a:t>
            </a:r>
          </a:p>
        </p:txBody>
      </p:sp>
    </p:spTree>
    <p:extLst>
      <p:ext uri="{BB962C8B-B14F-4D97-AF65-F5344CB8AC3E}">
        <p14:creationId xmlns:p14="http://schemas.microsoft.com/office/powerpoint/2010/main" val="27093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2" descr="Чеснок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377" y="4310907"/>
            <a:ext cx="2392507" cy="179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216393" y="283028"/>
            <a:ext cx="9720943" cy="109945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Постав </a:t>
            </a:r>
            <a:r>
              <a:rPr lang="uk-UA" sz="3600" b="1" dirty="0">
                <a:solidFill>
                  <a:schemeClr val="bg1"/>
                </a:solidFill>
              </a:rPr>
              <a:t>питання хто? або </a:t>
            </a:r>
            <a:r>
              <a:rPr lang="uk-UA" sz="3600" b="1" i="1" dirty="0"/>
              <a:t>що? який? яка? яке? </a:t>
            </a:r>
            <a:r>
              <a:rPr lang="uk-UA" sz="3600" b="1" dirty="0">
                <a:solidFill>
                  <a:schemeClr val="bg1"/>
                </a:solidFill>
              </a:rPr>
              <a:t>до кожного з </a:t>
            </a:r>
            <a:r>
              <a:rPr lang="uk-UA" sz="3600" b="1" dirty="0" smtClean="0">
                <a:solidFill>
                  <a:schemeClr val="bg1"/>
                </a:solidFill>
              </a:rPr>
              <a:t>об’єктів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416467" y="1583937"/>
            <a:ext cx="8127632" cy="4708727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uk-UA" sz="2000" b="1" dirty="0">
              <a:solidFill>
                <a:srgbClr val="2F3242"/>
              </a:solidFill>
            </a:endParaRPr>
          </a:p>
          <a:p>
            <a:pPr algn="ctr"/>
            <a:endParaRPr lang="ru-RU" sz="2000" b="1" dirty="0">
              <a:solidFill>
                <a:srgbClr val="2F3242"/>
              </a:solidFill>
            </a:endParaRPr>
          </a:p>
        </p:txBody>
      </p:sp>
      <p:pic>
        <p:nvPicPr>
          <p:cNvPr id="2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764308"/>
            <a:ext cx="3200020" cy="391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Клипарт тетрадь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867" y="4053076"/>
            <a:ext cx="2138692" cy="213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Зебра: изображения, стоковые фотографии и векторная графика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1"/>
          <a:stretch/>
        </p:blipFill>
        <p:spPr bwMode="auto">
          <a:xfrm>
            <a:off x="3932045" y="1977874"/>
            <a:ext cx="2144820" cy="207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Журавль, клипарты журавль, клип арт, clipart birds parrot, скачать клипарт,  бесплатные клипарты, коллекция клипартов животные, фото клипарт птиц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64" y="3582542"/>
            <a:ext cx="2605328" cy="244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Желудь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805" y="1954891"/>
            <a:ext cx="2674091" cy="16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Геометрическая черепаха — Википедия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" t="7986" r="1280" b="4119"/>
          <a:stretch/>
        </p:blipFill>
        <p:spPr bwMode="auto">
          <a:xfrm>
            <a:off x="8985377" y="2261326"/>
            <a:ext cx="2212770" cy="150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4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73110" y="445745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8393" y="1835443"/>
            <a:ext cx="3339882" cy="408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09999" y="1737658"/>
            <a:ext cx="5083629" cy="25538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3600" b="1" dirty="0">
                <a:solidFill>
                  <a:schemeClr val="bg1"/>
                </a:solidFill>
              </a:rPr>
              <a:t>Усе життя ходить,</a:t>
            </a:r>
          </a:p>
          <a:p>
            <a:pPr indent="241300" algn="ctr"/>
            <a:r>
              <a:rPr lang="uk-UA" sz="3600" b="1" dirty="0">
                <a:solidFill>
                  <a:schemeClr val="bg1"/>
                </a:solidFill>
              </a:rPr>
              <a:t>А з місця не сходить.</a:t>
            </a:r>
          </a:p>
          <a:p>
            <a:pPr indent="241300" algn="ctr"/>
            <a:r>
              <a:rPr lang="uk-UA" sz="3600" b="1" dirty="0">
                <a:solidFill>
                  <a:schemeClr val="bg1"/>
                </a:solidFill>
              </a:rPr>
              <a:t>День і ніч іде,</a:t>
            </a:r>
          </a:p>
          <a:p>
            <a:pPr indent="241300" algn="ctr"/>
            <a:r>
              <a:rPr lang="uk-UA" sz="3600" b="1" dirty="0">
                <a:solidFill>
                  <a:schemeClr val="bg1"/>
                </a:solidFill>
              </a:rPr>
              <a:t>А ніколи не дійде.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94395" y="4176457"/>
            <a:ext cx="2428329" cy="7150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3600" b="1" dirty="0">
                <a:solidFill>
                  <a:srgbClr val="FFFF00"/>
                </a:solidFill>
              </a:rPr>
              <a:t>Годинник</a:t>
            </a:r>
            <a:endParaRPr lang="ru-RU" sz="3600" b="1" dirty="0">
              <a:solidFill>
                <a:srgbClr val="FFFF00"/>
              </a:solidFill>
            </a:endParaRPr>
          </a:p>
        </p:txBody>
      </p:sp>
      <p:pic>
        <p:nvPicPr>
          <p:cNvPr id="17" name="Picture 2" descr="Картинки будильник (78 фото) 🔥 Прикольные картинки и юмо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1" b="97857" l="10000" r="90000">
                        <a14:foregroundMark x1="49286" y1="21143" x2="49286" y2="21143"/>
                        <a14:foregroundMark x1="71429" y1="20571" x2="71429" y2="20571"/>
                        <a14:foregroundMark x1="28000" y1="20286" x2="28000" y2="20286"/>
                        <a14:foregroundMark x1="68571" y1="86000" x2="68571" y2="86000"/>
                        <a14:foregroundMark x1="71143" y1="89429" x2="71143" y2="89429"/>
                        <a14:foregroundMark x1="30286" y1="85571" x2="30286" y2="85571"/>
                        <a14:foregroundMark x1="28286" y1="88286" x2="28286" y2="88286"/>
                        <a14:foregroundMark x1="26286" y1="90571" x2="26286" y2="90571"/>
                        <a14:foregroundMark x1="72714" y1="91143" x2="72714" y2="911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0" t="3143" r="15082" b="2385"/>
          <a:stretch/>
        </p:blipFill>
        <p:spPr bwMode="auto">
          <a:xfrm>
            <a:off x="9288000" y="3132000"/>
            <a:ext cx="2592000" cy="35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30724" y="1575051"/>
            <a:ext cx="5840963" cy="3371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Сьогодні на уроці ми дослідимо слова які відповідають на </a:t>
            </a:r>
            <a:r>
              <a:rPr lang="uk-UA" sz="3200" b="1" dirty="0" smtClean="0">
                <a:solidFill>
                  <a:srgbClr val="FFFF00"/>
                </a:solidFill>
              </a:rPr>
              <a:t>питання</a:t>
            </a:r>
          </a:p>
          <a:p>
            <a:pPr algn="ctr"/>
            <a:r>
              <a:rPr lang="uk-UA" sz="3200" b="1" i="1" dirty="0" smtClean="0">
                <a:solidFill>
                  <a:srgbClr val="FFFF00"/>
                </a:solidFill>
              </a:rPr>
              <a:t>що </a:t>
            </a:r>
            <a:r>
              <a:rPr lang="uk-UA" sz="3200" b="1" i="1" dirty="0">
                <a:solidFill>
                  <a:srgbClr val="FFFF00"/>
                </a:solidFill>
              </a:rPr>
              <a:t>робить?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Познайомимося з режимом дня учня/учениці.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8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921950" y="456662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591250" y="2635876"/>
            <a:ext cx="3178692" cy="2554545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у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х пр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дм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т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ж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м дн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я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г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нн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нк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з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я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дк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льн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й ч</a:t>
            </a:r>
            <a:r>
              <a:rPr lang="uk-UA" sz="3200" b="1" dirty="0">
                <a:solidFill>
                  <a:srgbClr val="FF5050"/>
                </a:solidFill>
                <a:latin typeface="Calibri" panose="020F0502020204030204" pitchFamily="34" charset="0"/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с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9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2257" y="410167"/>
            <a:ext cx="10896600" cy="8413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Постав </a:t>
            </a:r>
            <a:r>
              <a:rPr lang="uk-UA" sz="2800" b="1" dirty="0">
                <a:solidFill>
                  <a:schemeClr val="bg1"/>
                </a:solidFill>
              </a:rPr>
              <a:t>питання </a:t>
            </a:r>
            <a:r>
              <a:rPr lang="uk-UA" sz="2800" b="1" i="1" dirty="0">
                <a:solidFill>
                  <a:schemeClr val="bg1"/>
                </a:solidFill>
              </a:rPr>
              <a:t>що? хто? </a:t>
            </a:r>
            <a:r>
              <a:rPr lang="uk-UA" sz="2800" b="1" i="1" dirty="0" smtClean="0">
                <a:solidFill>
                  <a:schemeClr val="bg1"/>
                </a:solidFill>
              </a:rPr>
              <a:t>Добери </a:t>
            </a:r>
            <a:r>
              <a:rPr lang="uk-UA" sz="2800" b="1" i="1" dirty="0">
                <a:solidFill>
                  <a:schemeClr val="bg1"/>
                </a:solidFill>
              </a:rPr>
              <a:t>до кожного малюнка слова, </a:t>
            </a:r>
          </a:p>
          <a:p>
            <a:pPr algn="ctr"/>
            <a:r>
              <a:rPr lang="uk-UA" sz="2800" b="1" i="1" dirty="0">
                <a:solidFill>
                  <a:schemeClr val="bg1"/>
                </a:solidFill>
              </a:rPr>
              <a:t>які відповідають на питання який? яка? </a:t>
            </a:r>
            <a:r>
              <a:rPr lang="uk-UA" sz="2800" b="1" i="1" dirty="0" smtClean="0">
                <a:solidFill>
                  <a:schemeClr val="bg1"/>
                </a:solidFill>
              </a:rPr>
              <a:t>  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1023313" y="5126111"/>
            <a:ext cx="3335952" cy="838200"/>
          </a:xfrm>
          <a:prstGeom prst="wedgeRectCallout">
            <a:avLst>
              <a:gd name="adj1" fmla="val -32598"/>
              <a:gd name="adj2" fmla="val 897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Що?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Який?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4569940" y="5131064"/>
            <a:ext cx="3335952" cy="838200"/>
          </a:xfrm>
          <a:prstGeom prst="wedgeRectCallout">
            <a:avLst>
              <a:gd name="adj1" fmla="val -32598"/>
              <a:gd name="adj2" fmla="val 897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Що?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Яка?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8310497" y="5076333"/>
            <a:ext cx="3335952" cy="838200"/>
          </a:xfrm>
          <a:prstGeom prst="wedgeRectCallout">
            <a:avLst>
              <a:gd name="adj1" fmla="val -32598"/>
              <a:gd name="adj2" fmla="val 897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Хто?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Який?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10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080" name="Picture 8" descr="машина, автомобиль, автомобильный клипарт png |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630" r="9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74393" y="1571362"/>
            <a:ext cx="4099518" cy="356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216 PNG, Лошади на прозрачном фоне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23" l="0" r="99858">
                        <a14:foregroundMark x1="13352" y1="94151" x2="13352" y2="94151"/>
                        <a14:foregroundMark x1="16477" y1="90000" x2="16477" y2="90000"/>
                        <a14:foregroundMark x1="16761" y1="85283" x2="16761" y2="85283"/>
                        <a14:foregroundMark x1="15341" y1="92642" x2="16193" y2="92642"/>
                        <a14:foregroundMark x1="35938" y1="84151" x2="35938" y2="84151"/>
                        <a14:foregroundMark x1="37784" y1="84151" x2="37784" y2="83019"/>
                        <a14:foregroundMark x1="37358" y1="79623" x2="37358" y2="79623"/>
                        <a14:foregroundMark x1="35085" y1="77736" x2="35085" y2="77736"/>
                        <a14:foregroundMark x1="33949" y1="74906" x2="33949" y2="74906"/>
                        <a14:foregroundMark x1="14205" y1="90377" x2="14205" y2="90377"/>
                        <a14:foregroundMark x1="57670" y1="86226" x2="57670" y2="86226"/>
                        <a14:foregroundMark x1="57102" y1="88491" x2="57102" y2="88491"/>
                        <a14:foregroundMark x1="56818" y1="90755" x2="56818" y2="90755"/>
                        <a14:foregroundMark x1="55398" y1="93019" x2="55398" y2="93019"/>
                        <a14:foregroundMark x1="82670" y1="84906" x2="82670" y2="84906"/>
                        <a14:foregroundMark x1="14915" y1="87736" x2="14915" y2="87736"/>
                        <a14:foregroundMark x1="16903" y1="87736" x2="16903" y2="8773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785" y="2020374"/>
            <a:ext cx="3542282" cy="26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Download Plane Download Png HQ PNG Image | FreePNGIm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6" t="17365" r="-6066" b="16334"/>
          <a:stretch/>
        </p:blipFill>
        <p:spPr bwMode="auto">
          <a:xfrm rot="1157142">
            <a:off x="833525" y="2633050"/>
            <a:ext cx="4180834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84630" y="1870284"/>
            <a:ext cx="11463660" cy="2997239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99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Download Plane Download Png HQ PNG Image | FreePNGIm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225" t="17330" r="-1846" b="16973"/>
          <a:stretch/>
        </p:blipFill>
        <p:spPr bwMode="auto">
          <a:xfrm rot="1157142">
            <a:off x="2264385" y="1709431"/>
            <a:ext cx="4741875" cy="299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95600" y="326003"/>
            <a:ext cx="7587522" cy="8413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Постав </a:t>
            </a:r>
            <a:r>
              <a:rPr lang="uk-UA" sz="3600" b="1" dirty="0">
                <a:solidFill>
                  <a:schemeClr val="bg1"/>
                </a:solidFill>
              </a:rPr>
              <a:t>питання: </a:t>
            </a:r>
            <a:r>
              <a:rPr lang="uk-UA" sz="3600" b="1" i="1" dirty="0">
                <a:solidFill>
                  <a:schemeClr val="bg1"/>
                </a:solidFill>
              </a:rPr>
              <a:t>що робить?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28416" y="1507119"/>
            <a:ext cx="2679746" cy="98728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Що робить?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Летить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10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7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4" y="7937"/>
            <a:ext cx="2753158" cy="336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машина, автомобиль, автомобильный клипарт png | PNGW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630" r="9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78" b="23729"/>
          <a:stretch/>
        </p:blipFill>
        <p:spPr bwMode="auto">
          <a:xfrm flipH="1">
            <a:off x="912407" y="4181290"/>
            <a:ext cx="4187330" cy="193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8588829" y="5027702"/>
            <a:ext cx="2701741" cy="10904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Що робить?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біжить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5" name="Picture 10" descr="216 PNG, Лошади на прозрачном фоне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23" l="0" r="99858">
                        <a14:foregroundMark x1="13352" y1="94151" x2="13352" y2="94151"/>
                        <a14:foregroundMark x1="16477" y1="90000" x2="16477" y2="90000"/>
                        <a14:foregroundMark x1="16761" y1="85283" x2="16761" y2="85283"/>
                        <a14:foregroundMark x1="15341" y1="92642" x2="16193" y2="92642"/>
                        <a14:foregroundMark x1="35938" y1="84151" x2="35938" y2="84151"/>
                        <a14:foregroundMark x1="37784" y1="84151" x2="37784" y2="83019"/>
                        <a14:foregroundMark x1="37358" y1="79623" x2="37358" y2="79623"/>
                        <a14:foregroundMark x1="35085" y1="77736" x2="35085" y2="77736"/>
                        <a14:foregroundMark x1="33949" y1="74906" x2="33949" y2="74906"/>
                        <a14:foregroundMark x1="14205" y1="90377" x2="14205" y2="90377"/>
                        <a14:foregroundMark x1="57670" y1="86226" x2="57670" y2="86226"/>
                        <a14:foregroundMark x1="57102" y1="88491" x2="57102" y2="88491"/>
                        <a14:foregroundMark x1="56818" y1="90755" x2="56818" y2="90755"/>
                        <a14:foregroundMark x1="55398" y1="93019" x2="55398" y2="93019"/>
                        <a14:foregroundMark x1="82670" y1="84906" x2="82670" y2="84906"/>
                        <a14:foregroundMark x1="14915" y1="87736" x2="14915" y2="87736"/>
                        <a14:foregroundMark x1="16903" y1="87736" x2="16903" y2="8773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99" y="2195858"/>
            <a:ext cx="3486099" cy="262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4833256" y="5066278"/>
            <a:ext cx="2701741" cy="12573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Що робить?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їде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5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Background Infantil / Children's Background / Fundo de Vídeo / Fundo - 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95" y="1562292"/>
            <a:ext cx="8409552" cy="473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62743" y="445744"/>
            <a:ext cx="9666513" cy="7021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Розглянь </a:t>
            </a:r>
            <a:r>
              <a:rPr lang="uk-UA" sz="3600" b="1" dirty="0">
                <a:solidFill>
                  <a:schemeClr val="bg1"/>
                </a:solidFill>
              </a:rPr>
              <a:t>малюнок. </a:t>
            </a:r>
            <a:r>
              <a:rPr lang="uk-UA" sz="3600" b="1" dirty="0" smtClean="0">
                <a:solidFill>
                  <a:schemeClr val="bg1"/>
                </a:solidFill>
              </a:rPr>
              <a:t>Розкажи, </a:t>
            </a:r>
            <a:r>
              <a:rPr lang="uk-UA" sz="3600" b="1" dirty="0">
                <a:solidFill>
                  <a:schemeClr val="bg1"/>
                </a:solidFill>
              </a:rPr>
              <a:t>хто що робить.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10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Упражнения на турнике - BiLa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" t="-3200" r="5239" b="-8350"/>
          <a:stretch/>
        </p:blipFill>
        <p:spPr bwMode="auto">
          <a:xfrm>
            <a:off x="4795077" y="3004711"/>
            <a:ext cx="3712684" cy="33952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чели детский рисунок (2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909" l="0" r="99674">
                        <a14:backgroundMark x1="47065" y1="73376" x2="47065" y2="73376"/>
                        <a14:backgroundMark x1="25761" y1="67887" x2="25761" y2="67887"/>
                        <a14:backgroundMark x1="61522" y1="43275" x2="61522" y2="43275"/>
                        <a14:backgroundMark x1="35326" y1="823" x2="35326" y2="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761" y="2871266"/>
            <a:ext cx="2699271" cy="320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8393" y="1835443"/>
            <a:ext cx="3339882" cy="408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9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12968" y="5727328"/>
            <a:ext cx="1167068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10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2" t="49223" r="18438" b="16438"/>
          <a:stretch/>
        </p:blipFill>
        <p:spPr>
          <a:xfrm>
            <a:off x="3680596" y="1439435"/>
            <a:ext cx="7465897" cy="4987657"/>
          </a:xfrm>
          <a:prstGeom prst="round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Прямая со стрелкой 8"/>
          <p:cNvCxnSpPr/>
          <p:nvPr/>
        </p:nvCxnSpPr>
        <p:spPr>
          <a:xfrm>
            <a:off x="6269691" y="3933264"/>
            <a:ext cx="2088777" cy="11743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7275369" y="3169024"/>
            <a:ext cx="1367118" cy="15419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75" y="1634378"/>
            <a:ext cx="3350912" cy="409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513115" y="172214"/>
            <a:ext cx="8870686" cy="107669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Хто це? Що це? Склади </a:t>
            </a:r>
            <a:r>
              <a:rPr lang="uk-UA" sz="3600" b="1" dirty="0" smtClean="0">
                <a:solidFill>
                  <a:schemeClr val="bg1"/>
                </a:solidFill>
              </a:rPr>
              <a:t>речення, 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хто </a:t>
            </a:r>
            <a:r>
              <a:rPr lang="uk-UA" sz="3600" b="1" dirty="0">
                <a:solidFill>
                  <a:schemeClr val="bg1"/>
                </a:solidFill>
              </a:rPr>
              <a:t>чим буде займатись.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1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34504</TotalTime>
  <Words>539</Words>
  <Application>Microsoft Office PowerPoint</Application>
  <PresentationFormat>Произвольный</PresentationFormat>
  <Paragraphs>132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2014</cp:revision>
  <dcterms:created xsi:type="dcterms:W3CDTF">2018-01-05T16:38:53Z</dcterms:created>
  <dcterms:modified xsi:type="dcterms:W3CDTF">2023-09-10T18:04:09Z</dcterms:modified>
</cp:coreProperties>
</file>