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1469" r:id="rId3"/>
    <p:sldId id="1478" r:id="rId4"/>
    <p:sldId id="1477" r:id="rId5"/>
    <p:sldId id="1454" r:id="rId6"/>
    <p:sldId id="1451" r:id="rId7"/>
    <p:sldId id="1452" r:id="rId8"/>
    <p:sldId id="1431" r:id="rId9"/>
    <p:sldId id="1475" r:id="rId10"/>
    <p:sldId id="1479" r:id="rId11"/>
    <p:sldId id="1476" r:id="rId12"/>
    <p:sldId id="1472" r:id="rId13"/>
    <p:sldId id="1458" r:id="rId14"/>
    <p:sldId id="1488" r:id="rId15"/>
    <p:sldId id="1473" r:id="rId16"/>
    <p:sldId id="1416" r:id="rId17"/>
    <p:sldId id="1474" r:id="rId18"/>
    <p:sldId id="1482" r:id="rId19"/>
    <p:sldId id="1480" r:id="rId20"/>
    <p:sldId id="1481" r:id="rId21"/>
    <p:sldId id="1487" r:id="rId22"/>
    <p:sldId id="1483" r:id="rId23"/>
    <p:sldId id="148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8E9"/>
    <a:srgbClr val="EFC7DF"/>
    <a:srgbClr val="D25BA2"/>
    <a:srgbClr val="FFFFFF"/>
    <a:srgbClr val="00B0F0"/>
    <a:srgbClr val="FFFFB1"/>
    <a:srgbClr val="00A94F"/>
    <a:srgbClr val="FF00FF"/>
    <a:srgbClr val="EF463E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microsoft.com/office/2007/relationships/hdphoto" Target="../media/hdphoto11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15.wdp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16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90352" y="1847765"/>
            <a:ext cx="1299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</a:rPr>
              <a:t>Метр — 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</a:rPr>
              <a:t>одиниця довжини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129" y="709247"/>
            <a:ext cx="3311281" cy="3431127"/>
          </a:xfrm>
          <a:prstGeom prst="roundRect">
            <a:avLst/>
          </a:prstGeom>
          <a:ln>
            <a:solidFill>
              <a:srgbClr val="7030A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896549" y="1338713"/>
            <a:ext cx="6076252" cy="1940957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  <a:ea typeface="Calibri" panose="020F0502020204030204" pitchFamily="34" charset="0"/>
              </a:rPr>
              <a:t>Порівняння предметів </a:t>
            </a:r>
          </a:p>
          <a:p>
            <a:pPr algn="ctr"/>
            <a:r>
              <a:rPr lang="uk-UA" sz="3600" b="1" dirty="0">
                <a:solidFill>
                  <a:srgbClr val="7030A0"/>
                </a:solidFill>
                <a:ea typeface="Calibri" panose="020F0502020204030204" pitchFamily="34" charset="0"/>
              </a:rPr>
              <a:t>за довжиною, шириною, </a:t>
            </a:r>
          </a:p>
          <a:p>
            <a:pPr algn="ctr"/>
            <a:r>
              <a:rPr lang="uk-UA" sz="3600" b="1" dirty="0">
                <a:solidFill>
                  <a:srgbClr val="7030A0"/>
                </a:solidFill>
                <a:ea typeface="Calibri" panose="020F0502020204030204" pitchFamily="34" charset="0"/>
              </a:rPr>
              <a:t>висотою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0418" y="3624904"/>
            <a:ext cx="34508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Урок 6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8"/>
            <a:ext cx="7932890" cy="6593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>
                <a:solidFill>
                  <a:schemeClr val="bg1"/>
                </a:solidFill>
              </a:rPr>
              <a:t>Здогадайся про кого мова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1472111"/>
            <a:ext cx="7628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Ой цвіте на Україні красне літо.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В'яжуть стрічку й квіточку в стіжок,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Ой збирають чорноброві в гаю квіти, </a:t>
            </a:r>
          </a:p>
          <a:p>
            <a:r>
              <a:rPr lang="uk-UA" sz="3200" b="1" dirty="0">
                <a:solidFill>
                  <a:schemeClr val="tx2">
                    <a:lumMod val="50000"/>
                  </a:schemeClr>
                </a:solidFill>
              </a:rPr>
              <a:t>Щоб до танцю вбратись в оберіг …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51672" y="4456976"/>
            <a:ext cx="2730500" cy="939800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</a:rPr>
              <a:t>Вінок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9" y="494529"/>
            <a:ext cx="2414329" cy="24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ень української писемності та мов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8247" y="3177107"/>
            <a:ext cx="2639135" cy="33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3673" y="1255818"/>
            <a:ext cx="9518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Стрічка якого кольору у віночку найдовша;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найкоротша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; найвужча?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Стрічки яких кольорів однакової ширини?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4674" y="272143"/>
            <a:ext cx="10303297" cy="88174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</a:rPr>
              <a:t>предметів за довжиною, шириною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88"/>
          <a:stretch/>
        </p:blipFill>
        <p:spPr>
          <a:xfrm>
            <a:off x="3428024" y="2975376"/>
            <a:ext cx="7255834" cy="3389376"/>
          </a:xfrm>
          <a:prstGeom prst="rect">
            <a:avLst/>
          </a:prstGeom>
        </p:spPr>
      </p:pic>
      <p:pic>
        <p:nvPicPr>
          <p:cNvPr id="3076" name="Picture 4" descr="Идеи на тему «Казачата» (81) | лошадиное искусство, конское искусство,  рисунки лошад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4539">
            <a:off x="1864234" y="3262443"/>
            <a:ext cx="2930329" cy="266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лево 8"/>
          <p:cNvSpPr/>
          <p:nvPr/>
        </p:nvSpPr>
        <p:spPr>
          <a:xfrm rot="18636288">
            <a:off x="9695555" y="3468037"/>
            <a:ext cx="1725872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найдовша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027933">
            <a:off x="7614130" y="5781822"/>
            <a:ext cx="1809674" cy="785103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найвужча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Стрелка влево 18"/>
          <p:cNvSpPr/>
          <p:nvPr/>
        </p:nvSpPr>
        <p:spPr>
          <a:xfrm rot="1674360" flipH="1">
            <a:off x="2804251" y="1997197"/>
            <a:ext cx="1618105" cy="775134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найкоротша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9443753" y="4382502"/>
            <a:ext cx="423148" cy="658368"/>
          </a:xfrm>
          <a:custGeom>
            <a:avLst/>
            <a:gdLst>
              <a:gd name="connsiteX0" fmla="*/ 0 w 426720"/>
              <a:gd name="connsiteY0" fmla="*/ 219456 h 658368"/>
              <a:gd name="connsiteX1" fmla="*/ 182880 w 426720"/>
              <a:gd name="connsiteY1" fmla="*/ 658368 h 658368"/>
              <a:gd name="connsiteX2" fmla="*/ 426720 w 42672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658368">
                <a:moveTo>
                  <a:pt x="0" y="219456"/>
                </a:moveTo>
                <a:lnTo>
                  <a:pt x="182880" y="658368"/>
                </a:lnTo>
                <a:lnTo>
                  <a:pt x="426720" y="0"/>
                </a:lnTo>
              </a:path>
            </a:pathLst>
          </a:custGeom>
          <a:noFill/>
          <a:ln w="76200">
            <a:solidFill>
              <a:srgbClr val="7FCCE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7257618" y="5040870"/>
            <a:ext cx="423148" cy="658368"/>
          </a:xfrm>
          <a:custGeom>
            <a:avLst/>
            <a:gdLst>
              <a:gd name="connsiteX0" fmla="*/ 0 w 426720"/>
              <a:gd name="connsiteY0" fmla="*/ 219456 h 658368"/>
              <a:gd name="connsiteX1" fmla="*/ 182880 w 426720"/>
              <a:gd name="connsiteY1" fmla="*/ 658368 h 658368"/>
              <a:gd name="connsiteX2" fmla="*/ 426720 w 42672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658368">
                <a:moveTo>
                  <a:pt x="0" y="219456"/>
                </a:moveTo>
                <a:lnTo>
                  <a:pt x="182880" y="658368"/>
                </a:lnTo>
                <a:lnTo>
                  <a:pt x="426720" y="0"/>
                </a:lnTo>
              </a:path>
            </a:pathLst>
          </a:custGeom>
          <a:noFill/>
          <a:ln w="76200">
            <a:solidFill>
              <a:srgbClr val="0DB1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575957" y="2278294"/>
            <a:ext cx="423148" cy="658368"/>
          </a:xfrm>
          <a:custGeom>
            <a:avLst/>
            <a:gdLst>
              <a:gd name="connsiteX0" fmla="*/ 0 w 426720"/>
              <a:gd name="connsiteY0" fmla="*/ 219456 h 658368"/>
              <a:gd name="connsiteX1" fmla="*/ 182880 w 426720"/>
              <a:gd name="connsiteY1" fmla="*/ 658368 h 658368"/>
              <a:gd name="connsiteX2" fmla="*/ 426720 w 42672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658368">
                <a:moveTo>
                  <a:pt x="0" y="219456"/>
                </a:moveTo>
                <a:lnTo>
                  <a:pt x="182880" y="658368"/>
                </a:lnTo>
                <a:lnTo>
                  <a:pt x="426720" y="0"/>
                </a:lnTo>
              </a:path>
            </a:pathLst>
          </a:custGeom>
          <a:noFill/>
          <a:ln w="76200">
            <a:solidFill>
              <a:srgbClr val="EF46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272878" y="2830189"/>
            <a:ext cx="423148" cy="658368"/>
          </a:xfrm>
          <a:custGeom>
            <a:avLst/>
            <a:gdLst>
              <a:gd name="connsiteX0" fmla="*/ 0 w 426720"/>
              <a:gd name="connsiteY0" fmla="*/ 219456 h 658368"/>
              <a:gd name="connsiteX1" fmla="*/ 182880 w 426720"/>
              <a:gd name="connsiteY1" fmla="*/ 658368 h 658368"/>
              <a:gd name="connsiteX2" fmla="*/ 426720 w 42672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658368">
                <a:moveTo>
                  <a:pt x="0" y="219456"/>
                </a:moveTo>
                <a:lnTo>
                  <a:pt x="182880" y="658368"/>
                </a:lnTo>
                <a:lnTo>
                  <a:pt x="426720" y="0"/>
                </a:lnTo>
              </a:path>
            </a:pathLst>
          </a:custGeom>
          <a:noFill/>
          <a:ln w="76200">
            <a:solidFill>
              <a:srgbClr val="FFD7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8424496" y="3763703"/>
            <a:ext cx="423148" cy="658368"/>
          </a:xfrm>
          <a:custGeom>
            <a:avLst/>
            <a:gdLst>
              <a:gd name="connsiteX0" fmla="*/ 0 w 426720"/>
              <a:gd name="connsiteY0" fmla="*/ 219456 h 658368"/>
              <a:gd name="connsiteX1" fmla="*/ 182880 w 426720"/>
              <a:gd name="connsiteY1" fmla="*/ 658368 h 658368"/>
              <a:gd name="connsiteX2" fmla="*/ 426720 w 426720"/>
              <a:gd name="connsiteY2" fmla="*/ 0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658368">
                <a:moveTo>
                  <a:pt x="0" y="219456"/>
                </a:moveTo>
                <a:lnTo>
                  <a:pt x="182880" y="658368"/>
                </a:lnTo>
                <a:lnTo>
                  <a:pt x="426720" y="0"/>
                </a:lnTo>
              </a:path>
            </a:pathLst>
          </a:custGeom>
          <a:noFill/>
          <a:ln w="76200">
            <a:solidFill>
              <a:srgbClr val="D25BA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лево 27"/>
          <p:cNvSpPr/>
          <p:nvPr/>
        </p:nvSpPr>
        <p:spPr>
          <a:xfrm rot="19383639">
            <a:off x="8213497" y="2160986"/>
            <a:ext cx="1628010" cy="1368713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Однакова ширина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Правая круглая скобка 33"/>
          <p:cNvSpPr/>
          <p:nvPr/>
        </p:nvSpPr>
        <p:spPr>
          <a:xfrm rot="17021544">
            <a:off x="8317772" y="2803629"/>
            <a:ext cx="396426" cy="1540541"/>
          </a:xfrm>
          <a:prstGeom prst="rightBracket">
            <a:avLst/>
          </a:prstGeom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7607292" y="3450882"/>
            <a:ext cx="24740" cy="296481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027502" y="3923845"/>
            <a:ext cx="237788" cy="156411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6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12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7983" y="1304424"/>
            <a:ext cx="8584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Який будинок найвищий; найнижчий?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Чи є будинки, однакової висоти? Вкажи їх.</a:t>
            </a:r>
          </a:p>
        </p:txBody>
      </p:sp>
      <p:pic>
        <p:nvPicPr>
          <p:cNvPr id="5124" name="Picture 4" descr="Комплект небоскребов значков Здания и современные дома города, плоская  иллюстрация Иллюстрация вектора - иллюстрации насчитывающей афоризмов,  иконы: 10737219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73410" r="68896" b="4074"/>
          <a:stretch/>
        </p:blipFill>
        <p:spPr bwMode="auto">
          <a:xfrm>
            <a:off x="4258612" y="4254492"/>
            <a:ext cx="1271692" cy="188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омплект небоскребов значков Здания и современные дома города, плоская  иллюстрация Иллюстрация вектора - иллюстрации насчитывающей афоризмов,  иконы: 10737219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4340" r="72086" b="50916"/>
          <a:stretch/>
        </p:blipFill>
        <p:spPr bwMode="auto">
          <a:xfrm>
            <a:off x="2079981" y="3469012"/>
            <a:ext cx="1681327" cy="27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омплект небоскребов значков Здания и современные дома города, плоская  иллюстрация Иллюстрация вектора - иллюстрации насчитывающей афоризмов,  иконы: 10737219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11" t="24052" r="6359" b="50342"/>
          <a:stretch/>
        </p:blipFill>
        <p:spPr bwMode="auto">
          <a:xfrm>
            <a:off x="8222006" y="2243329"/>
            <a:ext cx="1993308" cy="41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омплект небоскребов значков Здания и современные дома города, плоская  иллюстрация Иллюстрация вектора - иллюстрации насчитывающей афоризмов,  иконы: 10737219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4340" r="72086" b="50916"/>
          <a:stretch/>
        </p:blipFill>
        <p:spPr bwMode="auto">
          <a:xfrm>
            <a:off x="6073335" y="3469012"/>
            <a:ext cx="1681327" cy="27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лево 16"/>
          <p:cNvSpPr/>
          <p:nvPr/>
        </p:nvSpPr>
        <p:spPr>
          <a:xfrm rot="19743314">
            <a:off x="9980008" y="2257166"/>
            <a:ext cx="1725872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найвищий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9957800">
            <a:off x="5034426" y="4680539"/>
            <a:ext cx="1725872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найнижчий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0" name="Стрелка влево 19"/>
          <p:cNvSpPr/>
          <p:nvPr/>
        </p:nvSpPr>
        <p:spPr>
          <a:xfrm rot="2963712" flipH="1">
            <a:off x="2341210" y="2315998"/>
            <a:ext cx="1831713" cy="1254443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однакова висота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301913" y="6185404"/>
            <a:ext cx="1009227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222006" y="2243329"/>
            <a:ext cx="0" cy="3895017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754661" y="2243329"/>
            <a:ext cx="257176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052342" y="4508801"/>
            <a:ext cx="5470" cy="1629545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774471" y="4496609"/>
            <a:ext cx="1853292" cy="121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434905" y="3662766"/>
            <a:ext cx="653527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2025528" y="3662766"/>
            <a:ext cx="2634" cy="2475580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806269" y="3686295"/>
            <a:ext cx="2634" cy="2475580"/>
          </a:xfrm>
          <a:prstGeom prst="straightConnector1">
            <a:avLst/>
          </a:prstGeom>
          <a:ln w="3810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812504" y="272142"/>
            <a:ext cx="8732066" cy="9035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</a:rPr>
              <a:t>предметів за висотою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8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56913" y="399638"/>
            <a:ext cx="8732066" cy="6440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«Хто довший? Хто коротший?»</a:t>
            </a:r>
          </a:p>
        </p:txBody>
      </p:sp>
      <p:pic>
        <p:nvPicPr>
          <p:cNvPr id="4098" name="Picture 2" descr="Крокодил клипарт крокодил, клипарты животные, clipart reptile, скачать  клипарт, бесплатные клипарты, коллекция клипартов животные, фото клипарт  рептил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689" y="2036393"/>
            <a:ext cx="6677527" cy="22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Такс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9300" y="2269820"/>
            <a:ext cx="2855443" cy="18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Муравей Иллюстрации и стоковые работы. 15 145 Муравей иллюстрации и  векторная графика в формате EPS от тысяч дизайнеров стоковых клипартов на  условиях «роялти-фри»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4"/>
          <a:stretch/>
        </p:blipFill>
        <p:spPr bwMode="auto">
          <a:xfrm>
            <a:off x="7174052" y="3666277"/>
            <a:ext cx="666205" cy="5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Ящерица клипарт, клипарты животные, clipart reptile, скачать клипарт,  бесплатные клипарты, коллекция клипартов животные, фото клипарт рептил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3068" y="5081688"/>
            <a:ext cx="1802675" cy="9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Змія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83" y="4627740"/>
            <a:ext cx="3015038" cy="13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Значение слова ЧЕРВЯК - что это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90" y="5148390"/>
            <a:ext cx="886341" cy="8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19913546" flipH="1">
            <a:off x="3667090" y="1388814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довший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8667655" flipH="1">
            <a:off x="6958049" y="2342595"/>
            <a:ext cx="2012106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коротший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271872" y="4314176"/>
            <a:ext cx="6251074" cy="9616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141034" y="4311429"/>
            <a:ext cx="732240" cy="274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582" y="293605"/>
            <a:ext cx="8732066" cy="6182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416" b="7173"/>
          <a:stretch/>
        </p:blipFill>
        <p:spPr>
          <a:xfrm>
            <a:off x="1621086" y="1066800"/>
            <a:ext cx="894346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69053" y="279896"/>
            <a:ext cx="8732066" cy="6196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3925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6923" y="1042225"/>
            <a:ext cx="86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Визнач, де об'єктів більше. Постав позначку       .      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11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38" y="899594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996418" y="1767049"/>
            <a:ext cx="8581293" cy="4587917"/>
          </a:xfrm>
          <a:prstGeom prst="roundRect">
            <a:avLst/>
          </a:prstGeom>
          <a:noFill/>
          <a:ln w="57150">
            <a:solidFill>
              <a:srgbClr val="FFD7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stCxn id="5" idx="0"/>
            <a:endCxn id="5" idx="2"/>
          </p:cNvCxnSpPr>
          <p:nvPr/>
        </p:nvCxnSpPr>
        <p:spPr>
          <a:xfrm>
            <a:off x="7287065" y="1767049"/>
            <a:ext cx="0" cy="4587917"/>
          </a:xfrm>
          <a:prstGeom prst="line">
            <a:avLst/>
          </a:prstGeom>
          <a:ln w="57150">
            <a:solidFill>
              <a:srgbClr val="FFD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5" idx="1"/>
            <a:endCxn id="5" idx="3"/>
          </p:cNvCxnSpPr>
          <p:nvPr/>
        </p:nvCxnSpPr>
        <p:spPr>
          <a:xfrm>
            <a:off x="2996418" y="4061008"/>
            <a:ext cx="8581293" cy="0"/>
          </a:xfrm>
          <a:prstGeom prst="line">
            <a:avLst/>
          </a:prstGeom>
          <a:ln w="57150">
            <a:solidFill>
              <a:srgbClr val="FFD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685647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35139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85647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35139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12179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55664" y="3451148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12179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161671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Карандаш клипарт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5" r="24725"/>
          <a:stretch/>
        </p:blipFill>
        <p:spPr bwMode="auto">
          <a:xfrm rot="5400000">
            <a:off x="3967585" y="1535197"/>
            <a:ext cx="348031" cy="14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арандаш клипарт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5" r="24725"/>
          <a:stretch/>
        </p:blipFill>
        <p:spPr bwMode="auto">
          <a:xfrm rot="5400000">
            <a:off x="3967585" y="1957079"/>
            <a:ext cx="348031" cy="14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Точилк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065" y="1890334"/>
            <a:ext cx="626151" cy="5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Точилк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065" y="2362234"/>
            <a:ext cx="626151" cy="5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Точилк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065" y="2834134"/>
            <a:ext cx="626151" cy="5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ЛИПАРТ-ЖИВОТНЫЕ,ПТИЦЫ,РЫБЫ ... | Записи в рубрике КЛИПАРТ-ЖИВОТНЫЕ,ПТИЦЫ,РЫБЫ  ... | Дневник rosinka7304 :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942" y="2004512"/>
            <a:ext cx="803558" cy="5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Векторный рисунок аквариум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8" b="95101" l="1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25" y="1900946"/>
            <a:ext cx="1018281" cy="7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Векторный рисунок аквариум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8" b="95101" l="1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25" y="2597845"/>
            <a:ext cx="1018281" cy="7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Векторный рисунок аквариум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25" y="3270939"/>
            <a:ext cx="1018281" cy="7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Золотой Key — стоковая векторная графика и другие изображения на тему Ключ  -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99" y="4228544"/>
            <a:ext cx="1056864" cy="4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Золотой Key — стоковая векторная графика и другие изображения на тему Ключ  -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99" y="4690527"/>
            <a:ext cx="1056864" cy="4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Золотой Key — стоковая векторная графика и другие изображения на тему Ключ  - i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99" y="5152510"/>
            <a:ext cx="1056864" cy="4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Замки PNG фото скачать бесплатно и без регистрации, замок PNG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0515" y="4159887"/>
            <a:ext cx="512948" cy="7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Замки PNG фото скачать бесплатно и без регистрации, замок PNG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50515" y="4826511"/>
            <a:ext cx="512948" cy="7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✓ Ручка #17 скачать клипарт бесплатно - Clipart-D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420">
            <a:off x="7824646" y="4380710"/>
            <a:ext cx="1115841" cy="9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✓ Ручка #17 скачать клипарт бесплатно - Clipart-D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420">
            <a:off x="8288006" y="4380709"/>
            <a:ext cx="1115841" cy="9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Клипарт тетрадь (68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0278"/>
          <a:stretch/>
        </p:blipFill>
        <p:spPr bwMode="auto">
          <a:xfrm flipH="1">
            <a:off x="9836431" y="4143923"/>
            <a:ext cx="1150876" cy="15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53" y="3285954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116" y="3258710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224" y="5487303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5" y="5517298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7210" y="1503890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81236" y="410525"/>
            <a:ext cx="8732066" cy="6317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772"/>
          <a:stretch/>
        </p:blipFill>
        <p:spPr>
          <a:xfrm>
            <a:off x="3466596" y="3673780"/>
            <a:ext cx="8388814" cy="2727020"/>
          </a:xfrm>
          <a:prstGeom prst="round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30959" y="1042225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Допиши за зразком.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2702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42" y="1115978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931920" y="4141470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5821680" y="4141470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821680" y="4141470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686222" y="4141470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9550763" y="4141470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3938670" y="5271135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821680" y="5271135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7686222" y="5271381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9552349" y="5271135"/>
            <a:ext cx="1889760" cy="746760"/>
          </a:xfrm>
          <a:custGeom>
            <a:avLst/>
            <a:gdLst>
              <a:gd name="connsiteX0" fmla="*/ 3810 w 1889760"/>
              <a:gd name="connsiteY0" fmla="*/ 746760 h 746760"/>
              <a:gd name="connsiteX1" fmla="*/ 0 w 1889760"/>
              <a:gd name="connsiteY1" fmla="*/ 3810 h 746760"/>
              <a:gd name="connsiteX2" fmla="*/ 384810 w 1889760"/>
              <a:gd name="connsiteY2" fmla="*/ 3810 h 746760"/>
              <a:gd name="connsiteX3" fmla="*/ 384810 w 1889760"/>
              <a:gd name="connsiteY3" fmla="*/ 377190 h 746760"/>
              <a:gd name="connsiteX4" fmla="*/ 762000 w 1889760"/>
              <a:gd name="connsiteY4" fmla="*/ 373380 h 746760"/>
              <a:gd name="connsiteX5" fmla="*/ 758190 w 1889760"/>
              <a:gd name="connsiteY5" fmla="*/ 0 h 746760"/>
              <a:gd name="connsiteX6" fmla="*/ 1135380 w 1889760"/>
              <a:gd name="connsiteY6" fmla="*/ 3810 h 746760"/>
              <a:gd name="connsiteX7" fmla="*/ 1135380 w 1889760"/>
              <a:gd name="connsiteY7" fmla="*/ 746760 h 746760"/>
              <a:gd name="connsiteX8" fmla="*/ 1889760 w 1889760"/>
              <a:gd name="connsiteY8" fmla="*/ 74295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46760">
                <a:moveTo>
                  <a:pt x="3810" y="746760"/>
                </a:moveTo>
                <a:lnTo>
                  <a:pt x="0" y="3810"/>
                </a:lnTo>
                <a:lnTo>
                  <a:pt x="384810" y="3810"/>
                </a:lnTo>
                <a:lnTo>
                  <a:pt x="384810" y="377190"/>
                </a:lnTo>
                <a:lnTo>
                  <a:pt x="762000" y="373380"/>
                </a:lnTo>
                <a:lnTo>
                  <a:pt x="758190" y="0"/>
                </a:lnTo>
                <a:lnTo>
                  <a:pt x="1135380" y="3810"/>
                </a:lnTo>
                <a:lnTo>
                  <a:pt x="1135380" y="746760"/>
                </a:lnTo>
                <a:lnTo>
                  <a:pt x="1889760" y="74295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28343" y="336536"/>
            <a:ext cx="8732066" cy="6649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0996" y="917329"/>
            <a:ext cx="8461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Після проходження через «чарівну арку» фігури змінюють або колір, або форму.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Зафарбуй фігури, які «пройшли» через першу арку.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Намалюй фігури, які «пройшли» через другу арку.</a:t>
            </a:r>
          </a:p>
        </p:txBody>
      </p:sp>
      <p:pic>
        <p:nvPicPr>
          <p:cNvPr id="10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" y="807755"/>
            <a:ext cx="1264412" cy="15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78" y="3102507"/>
            <a:ext cx="3689975" cy="2480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95" y="3313523"/>
            <a:ext cx="3567448" cy="226913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339054" y="3466375"/>
            <a:ext cx="274668" cy="695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339054" y="3709751"/>
            <a:ext cx="274668" cy="695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339054" y="3946175"/>
            <a:ext cx="274668" cy="695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505421" y="3647170"/>
            <a:ext cx="279014" cy="973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505421" y="4062715"/>
            <a:ext cx="279014" cy="973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400332" y="5539587"/>
            <a:ext cx="699683" cy="608403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55490" y="2792798"/>
            <a:ext cx="699683" cy="60840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6468427">
            <a:off x="3567085" y="5491148"/>
            <a:ext cx="635975" cy="1032475"/>
          </a:xfrm>
          <a:prstGeom prst="triangl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255173" y="5039367"/>
            <a:ext cx="824687" cy="735953"/>
          </a:xfrm>
          <a:prstGeom prst="ellipse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432381" y="3691436"/>
            <a:ext cx="824687" cy="735953"/>
          </a:xfrm>
          <a:prstGeom prst="ellipse">
            <a:avLst/>
          </a:prstGeom>
          <a:solidFill>
            <a:srgbClr val="EF463E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6468427">
            <a:off x="2639853" y="3002241"/>
            <a:ext cx="635975" cy="1032475"/>
          </a:xfrm>
          <a:prstGeom prst="triangle">
            <a:avLst/>
          </a:prstGeom>
          <a:solidFill>
            <a:srgbClr val="00B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802919" y="3807187"/>
            <a:ext cx="699683" cy="608403"/>
          </a:xfrm>
          <a:prstGeom prst="rect">
            <a:avLst/>
          </a:prstGeom>
          <a:solidFill>
            <a:srgbClr val="9933FF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6468427">
            <a:off x="10484930" y="2967099"/>
            <a:ext cx="635975" cy="1032475"/>
          </a:xfrm>
          <a:prstGeom prst="triangle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Коте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35" y="2594639"/>
            <a:ext cx="1841757" cy="18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Равнобедренный треугольник 33"/>
          <p:cNvSpPr/>
          <p:nvPr/>
        </p:nvSpPr>
        <p:spPr>
          <a:xfrm rot="6468427">
            <a:off x="9811929" y="5432325"/>
            <a:ext cx="635975" cy="1032475"/>
          </a:xfrm>
          <a:prstGeom prst="triangle">
            <a:avLst/>
          </a:prstGeom>
          <a:solidFill>
            <a:srgbClr val="9933FF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8517391" y="5412037"/>
            <a:ext cx="824687" cy="73595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400332" y="5539586"/>
            <a:ext cx="699683" cy="608403"/>
          </a:xfrm>
          <a:prstGeom prst="rect">
            <a:avLst/>
          </a:prstGeom>
          <a:solidFill>
            <a:srgbClr val="EF463E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6468427">
            <a:off x="3566474" y="5491147"/>
            <a:ext cx="635975" cy="1032475"/>
          </a:xfrm>
          <a:prstGeom prst="triangle">
            <a:avLst/>
          </a:prstGeom>
          <a:solidFill>
            <a:srgbClr val="00B0F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268303" y="5039367"/>
            <a:ext cx="824687" cy="735953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43972" y="4415590"/>
            <a:ext cx="62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11926" y="4228053"/>
            <a:ext cx="62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22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39"/>
          <a:stretch/>
        </p:blipFill>
        <p:spPr bwMode="auto">
          <a:xfrm rot="5400000">
            <a:off x="6015433" y="-239140"/>
            <a:ext cx="984486" cy="52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r="24894"/>
          <a:stretch/>
        </p:blipFill>
        <p:spPr bwMode="auto">
          <a:xfrm rot="5400000">
            <a:off x="5062536" y="2036495"/>
            <a:ext cx="808412" cy="32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r="52356"/>
          <a:stretch/>
        </p:blipFill>
        <p:spPr bwMode="auto">
          <a:xfrm rot="5400000">
            <a:off x="6630821" y="1725156"/>
            <a:ext cx="1146357" cy="66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79319" y="3395272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2815208" y="376555"/>
            <a:ext cx="8512610" cy="10009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матеріалу. Порівняння за довжиною</a:t>
            </a: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283642" y="1497244"/>
            <a:ext cx="2907524" cy="1427217"/>
          </a:xfrm>
          <a:prstGeom prst="wedgeRoundRectCallout">
            <a:avLst>
              <a:gd name="adj1" fmla="val -47719"/>
              <a:gd name="adj2" fmla="val 7367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Який олівець розміщений між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двома іншими?</a:t>
            </a:r>
          </a:p>
        </p:txBody>
      </p:sp>
      <p:sp>
        <p:nvSpPr>
          <p:cNvPr id="51" name="Стрелка вправо 50"/>
          <p:cNvSpPr/>
          <p:nvPr/>
        </p:nvSpPr>
        <p:spPr>
          <a:xfrm flipH="1">
            <a:off x="7467499" y="3183832"/>
            <a:ext cx="2551711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найкоротший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1429" y="160338"/>
            <a:ext cx="8512610" cy="117488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матеріалу. Порівняння за висотою</a:t>
            </a:r>
          </a:p>
        </p:txBody>
      </p:sp>
      <p:sp>
        <p:nvSpPr>
          <p:cNvPr id="41986" name="AutoShape 2" descr="Как правильно сидеть за партой? | Все о детях, все для родител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1" y="3776263"/>
            <a:ext cx="2121457" cy="2037853"/>
          </a:xfrm>
          <a:prstGeom prst="rect">
            <a:avLst/>
          </a:prstGeom>
        </p:spPr>
      </p:pic>
      <p:pic>
        <p:nvPicPr>
          <p:cNvPr id="12294" name="Picture 6" descr="Картинки по запросу &quot;клипарт лестниц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25" y="2540823"/>
            <a:ext cx="1533513" cy="30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&quot;клипарт светофор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0" t="14458" r="36998" b="826"/>
          <a:stretch/>
        </p:blipFill>
        <p:spPr bwMode="auto">
          <a:xfrm>
            <a:off x="2813597" y="1539984"/>
            <a:ext cx="1283796" cy="468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Картинки по запросу &quot;клипарт табурет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80" y="4135215"/>
            <a:ext cx="1152459" cy="157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Картинки по запросу &quot;клипарт кран строительный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2706" r="9841" b="2231"/>
          <a:stretch/>
        </p:blipFill>
        <p:spPr bwMode="auto">
          <a:xfrm>
            <a:off x="7879695" y="1198895"/>
            <a:ext cx="3750550" cy="46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1117168" y="5914905"/>
            <a:ext cx="4633151" cy="600830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Знайди два найвищі предмета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.  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6867815" y="5914905"/>
            <a:ext cx="4496899" cy="600830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Знайди два найнижчі предмета. 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4136149" y="1664610"/>
            <a:ext cx="0" cy="394323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11630245" y="1198895"/>
            <a:ext cx="0" cy="440895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475878" y="3880394"/>
            <a:ext cx="0" cy="1727456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971135" y="4259611"/>
            <a:ext cx="0" cy="1349359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60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51247" y="248543"/>
            <a:ext cx="8732066" cy="72306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4632" y="1735992"/>
            <a:ext cx="354183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400" b="1" dirty="0" smtClean="0">
                <a:solidFill>
                  <a:schemeClr val="bg1"/>
                </a:solidFill>
              </a:rPr>
              <a:t> об’ємну фігуру, яка співпадає з твоїм настроєм зараз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6023" y="1415619"/>
            <a:ext cx="4179049" cy="19687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chemeClr val="bg1"/>
                </a:solidFill>
              </a:rPr>
              <a:t>Уже дзвінок нам дав сигнал: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Працювати час настав.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Тож і ми часу не гаймо.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Роботу швидше починаймо.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80" y="3906757"/>
            <a:ext cx="2383865" cy="2459888"/>
          </a:xfrm>
          <a:prstGeom prst="rect">
            <a:avLst/>
          </a:prstGeom>
        </p:spPr>
      </p:pic>
      <p:pic>
        <p:nvPicPr>
          <p:cNvPr id="1026" name="Picture 2" descr="D:\Картинки до тестів\Емоції Геметричні\Геом ті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13" y="1144507"/>
            <a:ext cx="5194300" cy="552450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Как правильно сидеть за партой? | Все о детях, все для родител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 descr="Картинки по запросу &quot;клипарт автобу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3866164"/>
            <a:ext cx="4932910" cy="28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ртинки по запросу &quot;клипарт фур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08" y="1191208"/>
            <a:ext cx="6522291" cy="27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283641" y="1497244"/>
            <a:ext cx="3150103" cy="847795"/>
          </a:xfrm>
          <a:prstGeom prst="wedgeRoundRectCallout">
            <a:avLst>
              <a:gd name="adj1" fmla="val -47719"/>
              <a:gd name="adj2" fmla="val 7367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 транспорт найдовший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83641" y="2775852"/>
            <a:ext cx="3150103" cy="847795"/>
          </a:xfrm>
          <a:prstGeom prst="wedgeRoundRectCallout">
            <a:avLst>
              <a:gd name="adj1" fmla="val -48133"/>
              <a:gd name="adj2" fmla="val 70590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 транспорт найкоротший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4843217" y="4036121"/>
            <a:ext cx="6251074" cy="96164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495082" y="6524577"/>
            <a:ext cx="3401702" cy="1113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268973" y="283029"/>
            <a:ext cx="8512610" cy="10123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матеріалу. Порівняння за довжиною</a:t>
            </a:r>
          </a:p>
        </p:txBody>
      </p:sp>
      <p:pic>
        <p:nvPicPr>
          <p:cNvPr id="5122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05" y="4725956"/>
            <a:ext cx="3571379" cy="171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0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Как правильно сидеть за партой? | Все о детях, все для родител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182368" y="5665526"/>
            <a:ext cx="8245587" cy="680846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Знайди, який бутерброд приготували для кожної тварини.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2" name="Picture 2" descr="Картинки по запросу &quot;клипарт бутерброт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92" y="4606200"/>
            <a:ext cx="1733382" cy="73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Картинки по запросу &quot;клипарт бутербро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62" y="3848799"/>
            <a:ext cx="2032182" cy="173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&quot;клипарт бутерброт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66" y="4331780"/>
            <a:ext cx="2090642" cy="12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Картинки по запросу &quot;клипарт лев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647" y="1261007"/>
            <a:ext cx="3037728" cy="26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&quot;клипарт тигр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82" y="1164666"/>
            <a:ext cx="3284617" cy="25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Картинки по запросу &quot;клипарт волк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7" y="1346302"/>
            <a:ext cx="2932801" cy="22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>
            <a:stCxn id="15370" idx="2"/>
          </p:cNvCxnSpPr>
          <p:nvPr/>
        </p:nvCxnSpPr>
        <p:spPr>
          <a:xfrm flipH="1">
            <a:off x="3257068" y="3952244"/>
            <a:ext cx="7055443" cy="239489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15362" idx="0"/>
          </p:cNvCxnSpPr>
          <p:nvPr/>
        </p:nvCxnSpPr>
        <p:spPr>
          <a:xfrm>
            <a:off x="2411959" y="3483649"/>
            <a:ext cx="3729724" cy="112255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485648" y="3483649"/>
            <a:ext cx="2863033" cy="84813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265085" y="252162"/>
            <a:ext cx="8512610" cy="100884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матеріалу. Порівняння за товщиною</a:t>
            </a:r>
          </a:p>
        </p:txBody>
      </p:sp>
    </p:spTree>
    <p:extLst>
      <p:ext uri="{BB962C8B-B14F-4D97-AF65-F5344CB8AC3E}">
        <p14:creationId xmlns:p14="http://schemas.microsoft.com/office/powerpoint/2010/main" val="19490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49809" y="407443"/>
            <a:ext cx="8732066" cy="12580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Оціни свою роботу на </a:t>
            </a:r>
            <a:r>
              <a:rPr lang="uk-UA" sz="36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конструктором «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" name="Picture 4" descr="Pin en gan ziz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773" y="2288237"/>
            <a:ext cx="2703100" cy="2909271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&gt;Learning From LEGO: Sustainable Growth Is Harder Than You Think&lt;/b&gt; |  Inc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82" y="2072802"/>
            <a:ext cx="7567680" cy="425682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7605" y="402613"/>
            <a:ext cx="8732066" cy="67629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«Пори </a:t>
            </a:r>
            <a:r>
              <a:rPr lang="uk-UA" sz="3600" b="1">
                <a:solidFill>
                  <a:schemeClr val="bg1"/>
                </a:solidFill>
              </a:rPr>
              <a:t>року»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0221" y="4932581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0221" y="5855074"/>
            <a:ext cx="6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988" r="50199" b="1550"/>
          <a:stretch/>
        </p:blipFill>
        <p:spPr>
          <a:xfrm>
            <a:off x="4319013" y="1348281"/>
            <a:ext cx="1587500" cy="41889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3787501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5237" b="357"/>
          <a:stretch/>
        </p:blipFill>
        <p:spPr>
          <a:xfrm>
            <a:off x="1606888" y="1322881"/>
            <a:ext cx="1584277" cy="42397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198" t="563" r="24989" b="-329"/>
          <a:stretch/>
        </p:blipFill>
        <p:spPr>
          <a:xfrm>
            <a:off x="7032751" y="1343082"/>
            <a:ext cx="1587500" cy="424491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210" t="-562" r="-23" b="3007"/>
          <a:stretch/>
        </p:blipFill>
        <p:spPr>
          <a:xfrm>
            <a:off x="9744503" y="1322881"/>
            <a:ext cx="1587500" cy="415083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 rot="20165057">
            <a:off x="710989" y="1370215"/>
            <a:ext cx="14830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0165057">
            <a:off x="3345619" y="1352668"/>
            <a:ext cx="13163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20165057">
            <a:off x="6027173" y="1336424"/>
            <a:ext cx="13965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Осінь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20165057">
            <a:off x="8786265" y="1340972"/>
            <a:ext cx="1338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i="1" u="sng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endParaRPr lang="ru-RU" sz="4000" b="1" i="1" u="sng" cap="none" spc="0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138466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6477179" y="5240512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166857" y="5245101"/>
            <a:ext cx="2617360" cy="15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066148" y="5799125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3774295" y="5799125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77179" y="5968138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26954" y="5768321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1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4791" y="382805"/>
            <a:ext cx="8732066" cy="57252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Лічба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6" y="994737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91" y="1151494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60" y="1151494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87" y="1249467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21" y="3524582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33" y="3524582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&quot;клипарт слон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19" y="3524582"/>
            <a:ext cx="2513312" cy="305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0774" y="395954"/>
            <a:ext cx="8732066" cy="62730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Лічба. </a:t>
            </a:r>
            <a:r>
              <a:rPr lang="uk-UA" sz="3600" b="1">
                <a:solidFill>
                  <a:schemeClr val="bg1"/>
                </a:solidFill>
              </a:rPr>
              <a:t>Від 1 до 8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512" l="10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47" y="1196218"/>
            <a:ext cx="2446673" cy="2581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2140667" y="1946009"/>
            <a:ext cx="1741969" cy="10020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7234020">
            <a:off x="603083" y="2115733"/>
            <a:ext cx="1593679" cy="8051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3637210" y="1946011"/>
            <a:ext cx="1741969" cy="10020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4060113" y="1898874"/>
            <a:ext cx="1593679" cy="8051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413614">
            <a:off x="5947995" y="1869898"/>
            <a:ext cx="1593679" cy="8051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5247064" y="1946012"/>
            <a:ext cx="1741969" cy="10020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5669968" y="1898875"/>
            <a:ext cx="1593679" cy="8051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812650" y="4524862"/>
            <a:ext cx="1741969" cy="10020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5997452">
            <a:off x="1261731" y="4439854"/>
            <a:ext cx="1741969" cy="10020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393548">
            <a:off x="1083319" y="5557184"/>
            <a:ext cx="1593679" cy="8051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2774227" y="4524858"/>
            <a:ext cx="1741969" cy="10020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3283656" y="4561611"/>
            <a:ext cx="1593679" cy="80518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3634890" y="4525778"/>
            <a:ext cx="1593679" cy="8051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20032021">
            <a:off x="3723874" y="5283646"/>
            <a:ext cx="1741969" cy="10020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413614">
            <a:off x="6240798" y="4612699"/>
            <a:ext cx="1593679" cy="8051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5539867" y="4688813"/>
            <a:ext cx="1741969" cy="10020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5962771" y="4641676"/>
            <a:ext cx="1593679" cy="8051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21375124">
            <a:off x="6072196" y="5442821"/>
            <a:ext cx="1741969" cy="100208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9879467">
            <a:off x="6495099" y="5395684"/>
            <a:ext cx="1593679" cy="8051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413614">
            <a:off x="8540689" y="4612699"/>
            <a:ext cx="1593679" cy="8051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7293318">
            <a:off x="7839758" y="4688813"/>
            <a:ext cx="1741969" cy="100208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15797661">
            <a:off x="8262662" y="4641676"/>
            <a:ext cx="1593679" cy="8051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21273556">
            <a:off x="9595040" y="4811443"/>
            <a:ext cx="1593679" cy="80518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92685" l="0" r="98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6" t="44241" r="358" b="7677"/>
          <a:stretch/>
        </p:blipFill>
        <p:spPr>
          <a:xfrm rot="1553260">
            <a:off x="9379434" y="5355900"/>
            <a:ext cx="1741969" cy="100208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96" l="0" r="99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59" b="56364"/>
          <a:stretch/>
        </p:blipFill>
        <p:spPr>
          <a:xfrm rot="57603">
            <a:off x="9660465" y="4564956"/>
            <a:ext cx="1593679" cy="805188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792184" y="1388835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2266723" y="1351603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907113" y="1351602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514078" y="1258597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906960" y="3919489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955185" y="3900151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5658803" y="3959770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8087094" y="4010539"/>
            <a:ext cx="666269" cy="572763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668" y="646058"/>
            <a:ext cx="3612871" cy="39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77060" y="398345"/>
            <a:ext cx="8732066" cy="63579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Лічба. Геометричні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98636" y="5516698"/>
            <a:ext cx="3356848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Скільки?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4078755" y="5516698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Які фігури ви знаєте?</a:t>
            </a:r>
          </a:p>
        </p:txBody>
      </p:sp>
      <p:sp>
        <p:nvSpPr>
          <p:cNvPr id="5" name="Овал 4"/>
          <p:cNvSpPr/>
          <p:nvPr/>
        </p:nvSpPr>
        <p:spPr>
          <a:xfrm>
            <a:off x="893805" y="1743456"/>
            <a:ext cx="1434867" cy="1202484"/>
          </a:xfrm>
          <a:prstGeom prst="ellipse">
            <a:avLst/>
          </a:prstGeom>
          <a:solidFill>
            <a:srgbClr val="FFFFB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56568" y="3546658"/>
            <a:ext cx="1307041" cy="1118064"/>
          </a:xfrm>
          <a:prstGeom prst="rect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376730" y="2029467"/>
            <a:ext cx="1809892" cy="895930"/>
          </a:xfrm>
          <a:prstGeom prst="rect">
            <a:avLst/>
          </a:prstGeom>
          <a:solidFill>
            <a:srgbClr val="FFFFB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124181" y="1807333"/>
            <a:ext cx="1347603" cy="1118064"/>
          </a:xfrm>
          <a:prstGeom prst="triangle">
            <a:avLst/>
          </a:prstGeom>
          <a:solidFill>
            <a:srgbClr val="00A94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8205775" y="3286793"/>
            <a:ext cx="1361362" cy="1442663"/>
          </a:xfrm>
          <a:prstGeom prst="rtTriangle">
            <a:avLst/>
          </a:prstGeom>
          <a:solidFill>
            <a:srgbClr val="00A94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432227" y="3531842"/>
            <a:ext cx="1293055" cy="1160229"/>
          </a:xfrm>
          <a:prstGeom prst="ellipse">
            <a:avLst/>
          </a:prstGeom>
          <a:gradFill flip="none" rotWithShape="1">
            <a:gsLst>
              <a:gs pos="0">
                <a:srgbClr val="00C664">
                  <a:shade val="30000"/>
                  <a:satMod val="115000"/>
                </a:srgbClr>
              </a:gs>
              <a:gs pos="50000">
                <a:srgbClr val="00C664">
                  <a:shade val="67500"/>
                  <a:satMod val="115000"/>
                </a:srgbClr>
              </a:gs>
              <a:gs pos="100000">
                <a:srgbClr val="00C664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234680" y="1737929"/>
            <a:ext cx="1307041" cy="1118064"/>
          </a:xfrm>
          <a:prstGeom prst="rect">
            <a:avLst/>
          </a:prstGeom>
          <a:solidFill>
            <a:srgbClr val="FFFFB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5687234" y="3531842"/>
            <a:ext cx="1787060" cy="1118064"/>
          </a:xfrm>
          <a:prstGeom prst="triangle">
            <a:avLst/>
          </a:prstGeom>
          <a:solidFill>
            <a:srgbClr val="FFFFB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036849" y="1740994"/>
            <a:ext cx="1347603" cy="1118064"/>
          </a:xfrm>
          <a:prstGeom prst="triangle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8155883" y="5516698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 які групи можна об'єднати фігури?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234680" y="3763993"/>
            <a:ext cx="1408738" cy="965463"/>
          </a:xfrm>
          <a:prstGeom prst="rect">
            <a:avLst/>
          </a:prstGeom>
          <a:solidFill>
            <a:srgbClr val="FF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7" y="1542779"/>
            <a:ext cx="11557345" cy="3488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1" y="1542778"/>
            <a:ext cx="11807317" cy="380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5" grpId="0" animBg="1"/>
      <p:bldP spid="6" grpId="0" animBg="1"/>
      <p:bldP spid="21" grpId="0" animBg="1"/>
      <p:bldP spid="7" grpId="0" animBg="1"/>
      <p:bldP spid="9" grpId="0" animBg="1"/>
      <p:bldP spid="24" grpId="0" animBg="1"/>
      <p:bldP spid="22" grpId="0" animBg="1"/>
      <p:bldP spid="25" grpId="0" animBg="1"/>
      <p:bldP spid="27" grpId="0" animBg="1"/>
      <p:bldP spid="2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✓ Хомяк #вектор скачать клипарт бесплатно - Clipart-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56" y="3386215"/>
            <a:ext cx="2930130" cy="29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71824" y="476893"/>
            <a:ext cx="8732066" cy="6661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Здогадайся про кого мова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1824" y="142531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Я влаштовуюся вправно: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І у мене є комора.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Де комора? 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За щокою!</a:t>
            </a:r>
          </a:p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Ось я хитренький який!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14876" y="5083574"/>
            <a:ext cx="2730500" cy="939800"/>
          </a:xfrm>
          <a:prstGeom prst="roundRect">
            <a:avLst/>
          </a:prstGeom>
          <a:noFill/>
          <a:ln w="57150">
            <a:solidFill>
              <a:srgbClr val="00C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</a:rPr>
              <a:t>Хом'як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8" y="300933"/>
            <a:ext cx="1778238" cy="17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BanPlayz (banplayz) - Profile | Pinter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4656"/>
          <a:stretch/>
        </p:blipFill>
        <p:spPr bwMode="auto">
          <a:xfrm>
            <a:off x="-1" y="1207180"/>
            <a:ext cx="12148457" cy="56106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риключения Хомы — смотреть онлайн, трейлеры, даты премьер — Кинопоис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0758" r="-1"/>
          <a:stretch/>
        </p:blipFill>
        <p:spPr bwMode="auto">
          <a:xfrm>
            <a:off x="3854913" y="1737360"/>
            <a:ext cx="4407066" cy="276932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06419" y="304800"/>
            <a:ext cx="8732066" cy="97971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діяльності. Вправа «Ховрах та хом'як»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Peabody &amp; Sherman - Facebook Sticker Reposito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6" t="39154" r="28436" b="38159"/>
          <a:stretch/>
        </p:blipFill>
        <p:spPr bwMode="auto">
          <a:xfrm>
            <a:off x="139776" y="3737369"/>
            <a:ext cx="2129867" cy="27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eabody &amp; Sherman - Facebook Sticker Reposito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6" t="60624" r="24356" b="19209"/>
          <a:stretch/>
        </p:blipFill>
        <p:spPr bwMode="auto">
          <a:xfrm flipH="1">
            <a:off x="9350100" y="3901550"/>
            <a:ext cx="2246812" cy="24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2703652" y="5421054"/>
            <a:ext cx="6709588" cy="1184674"/>
          </a:xfrm>
          <a:prstGeom prst="wedgeRoundRectCallout">
            <a:avLst>
              <a:gd name="adj1" fmla="val -53760"/>
              <a:gd name="adj2" fmla="val -7143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Пригадали мультфільм?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03652" y="5450155"/>
            <a:ext cx="6709588" cy="1184674"/>
          </a:xfrm>
          <a:prstGeom prst="wedgeRoundRectCallout">
            <a:avLst>
              <a:gd name="adj1" fmla="val -53760"/>
              <a:gd name="adj2" fmla="val -7143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Ховрах та хом'як – це тварини.</a:t>
            </a:r>
          </a:p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Що у них спільного?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2703652" y="5450155"/>
            <a:ext cx="6709588" cy="1184674"/>
          </a:xfrm>
          <a:prstGeom prst="wedgeRoundRectCallout">
            <a:avLst>
              <a:gd name="adj1" fmla="val -53760"/>
              <a:gd name="adj2" fmla="val -7143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Дикі тварини,</a:t>
            </a:r>
          </a:p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полюбляють зерно, тіло вкрито хутром.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719433" y="5462437"/>
            <a:ext cx="6709588" cy="1184674"/>
          </a:xfrm>
          <a:prstGeom prst="wedgeRoundRectCallout">
            <a:avLst>
              <a:gd name="adj1" fmla="val -53760"/>
              <a:gd name="adj2" fmla="val -7143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Чим вони відрізняються?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Один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високий, 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інший – низький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Ховрах тонкий (худий), а хом'як товстий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47190" y="476894"/>
            <a:ext cx="8732066" cy="655219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9913" y="2026677"/>
            <a:ext cx="5241820" cy="3234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</a:t>
            </a:r>
            <a:r>
              <a:rPr lang="ru-RU" sz="2800" b="1" dirty="0">
                <a:solidFill>
                  <a:schemeClr val="bg1"/>
                </a:solidFill>
              </a:rPr>
              <a:t>годні н</a:t>
            </a:r>
            <a:r>
              <a:rPr lang="uk-UA" sz="2800" b="1" dirty="0">
                <a:solidFill>
                  <a:schemeClr val="bg1"/>
                </a:solidFill>
              </a:rPr>
              <a:t>а уроці ми будемо порівнювати предмети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uk-UA" sz="2800" b="1" dirty="0">
                <a:solidFill>
                  <a:schemeClr val="bg1"/>
                </a:solidFill>
              </a:rPr>
              <a:t>ознаками, пов'язані </a:t>
            </a:r>
            <a:r>
              <a:rPr lang="ru-RU" sz="2800" b="1" dirty="0">
                <a:solidFill>
                  <a:schemeClr val="bg1"/>
                </a:solidFill>
              </a:rPr>
              <a:t>з такими </a:t>
            </a:r>
            <a:r>
              <a:rPr lang="uk-UA" sz="2800" b="1" dirty="0">
                <a:solidFill>
                  <a:schemeClr val="bg1"/>
                </a:solidFill>
              </a:rPr>
              <a:t>величинами: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висота</a:t>
            </a:r>
            <a:r>
              <a:rPr lang="uk-UA" sz="3600" b="1" dirty="0">
                <a:solidFill>
                  <a:schemeClr val="bg1"/>
                </a:solidFill>
              </a:rPr>
              <a:t>, довжина</a:t>
            </a:r>
            <a:r>
              <a:rPr lang="ru-RU" sz="3600" b="1" dirty="0">
                <a:solidFill>
                  <a:schemeClr val="bg1"/>
                </a:solidFill>
              </a:rPr>
              <a:t>, ширина.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74741" y="283029"/>
            <a:ext cx="8732066" cy="10341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підручником.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</a:rPr>
              <a:t>предметів за довжиною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4053" y="1414133"/>
            <a:ext cx="8474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тваринок на малюнку?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У кого з них довші вуха? У кого довший хвіст?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птахів? У кого довші лапи? У кого довший дзьоб?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500" y="2739921"/>
            <a:ext cx="1842330" cy="3278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66" y="3547527"/>
            <a:ext cx="1632450" cy="2477163"/>
          </a:xfrm>
          <a:prstGeom prst="rect">
            <a:avLst/>
          </a:prstGeom>
        </p:spPr>
      </p:pic>
      <p:pic>
        <p:nvPicPr>
          <p:cNvPr id="2052" name="Picture 4" descr="Аист рисунок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6809" y="2693658"/>
            <a:ext cx="3430525" cy="34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утенок | Началочка | Утки, Утенок, Животны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962" flipH="1">
            <a:off x="10299182" y="4366611"/>
            <a:ext cx="1250958" cy="15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34251" y="6018817"/>
            <a:ext cx="136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лисичка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7987" y="6018817"/>
            <a:ext cx="136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зайчик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лево 18"/>
          <p:cNvSpPr/>
          <p:nvPr/>
        </p:nvSpPr>
        <p:spPr>
          <a:xfrm rot="18636288">
            <a:off x="5083151" y="2940153"/>
            <a:ext cx="1725872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довші вуха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елка влево 19"/>
          <p:cNvSpPr/>
          <p:nvPr/>
        </p:nvSpPr>
        <p:spPr>
          <a:xfrm rot="18636288">
            <a:off x="2801523" y="3227956"/>
            <a:ext cx="2076000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довший хвіст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72408" y="5954615"/>
            <a:ext cx="136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каченя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1325" y="5945711"/>
            <a:ext cx="1365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лелека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Стрелка влево 22"/>
          <p:cNvSpPr/>
          <p:nvPr/>
        </p:nvSpPr>
        <p:spPr>
          <a:xfrm rot="18636288">
            <a:off x="8228843" y="4379616"/>
            <a:ext cx="1725872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довші лапи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лево 24"/>
          <p:cNvSpPr/>
          <p:nvPr/>
        </p:nvSpPr>
        <p:spPr>
          <a:xfrm rot="19652414">
            <a:off x="9702107" y="2549347"/>
            <a:ext cx="2076058" cy="82696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довший дзьоб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8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9" grpId="0" animBg="1"/>
      <p:bldP spid="20" grpId="0" animBg="1"/>
      <p:bldP spid="21" grpId="0"/>
      <p:bldP spid="22" grpId="0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5710</TotalTime>
  <Words>529</Words>
  <Application>Microsoft Office PowerPoint</Application>
  <PresentationFormat>Произвольный</PresentationFormat>
  <Paragraphs>135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552</cp:revision>
  <dcterms:created xsi:type="dcterms:W3CDTF">2018-01-05T16:38:53Z</dcterms:created>
  <dcterms:modified xsi:type="dcterms:W3CDTF">2023-09-12T07:05:35Z</dcterms:modified>
</cp:coreProperties>
</file>