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387" r:id="rId4"/>
    <p:sldId id="358" r:id="rId5"/>
    <p:sldId id="360" r:id="rId6"/>
    <p:sldId id="508" r:id="rId7"/>
    <p:sldId id="476" r:id="rId8"/>
    <p:sldId id="509" r:id="rId9"/>
    <p:sldId id="511" r:id="rId10"/>
    <p:sldId id="512" r:id="rId11"/>
    <p:sldId id="523" r:id="rId12"/>
    <p:sldId id="514" r:id="rId13"/>
    <p:sldId id="516" r:id="rId14"/>
    <p:sldId id="518" r:id="rId15"/>
    <p:sldId id="449" r:id="rId16"/>
    <p:sldId id="456" r:id="rId17"/>
    <p:sldId id="50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CFCFE"/>
    <a:srgbClr val="78B64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97" autoAdjust="0"/>
    <p:restoredTop sz="94660"/>
  </p:normalViewPr>
  <p:slideViewPr>
    <p:cSldViewPr snapToGrid="0">
      <p:cViewPr>
        <p:scale>
          <a:sx n="77" d="100"/>
          <a:sy n="77" d="100"/>
        </p:scale>
        <p:origin x="-5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58358" y="4851211"/>
            <a:ext cx="8733442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Письмо прямих ліній (вертикальної і горизонтальної)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5304" y="1034143"/>
            <a:ext cx="5186507" cy="3490680"/>
          </a:xfrm>
          <a:prstGeom prst="round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71327" y="1171995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Урок 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076685" y="4753164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016394" y="322526"/>
            <a:ext cx="10054517" cy="10929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які лінії </a:t>
            </a:r>
            <a:r>
              <a:rPr lang="uk-UA" sz="3600" b="1" dirty="0" smtClean="0">
                <a:solidFill>
                  <a:schemeClr val="bg1"/>
                </a:solidFill>
              </a:rPr>
              <a:t>ти </a:t>
            </a:r>
            <a:r>
              <a:rPr lang="uk-UA" sz="3600" b="1" dirty="0" smtClean="0">
                <a:solidFill>
                  <a:schemeClr val="bg1"/>
                </a:solidFill>
              </a:rPr>
              <a:t>напишеш </a:t>
            </a:r>
            <a:r>
              <a:rPr lang="uk-UA" sz="3600" b="1" dirty="0">
                <a:solidFill>
                  <a:schemeClr val="bg1"/>
                </a:solidFill>
              </a:rPr>
              <a:t>в другому рядку?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Де вони написані (посередині рядка)?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31172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44103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50283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60648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33835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30798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30256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 flipV="1">
            <a:off x="4076685" y="4745515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076685" y="4610168"/>
            <a:ext cx="352048" cy="20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979441" y="4731158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936748" y="4744622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849161" y="4744622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786325" y="4744622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784723" y="4744622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9790789" y="4736727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979440" y="4744622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5920451" y="4744622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6845917" y="4753164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7783081" y="4753164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8781479" y="4744622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9790788" y="4743777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0674501" y="4732437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10671257" y="4743777"/>
            <a:ext cx="59016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03" b="6179"/>
          <a:stretch/>
        </p:blipFill>
        <p:spPr>
          <a:xfrm>
            <a:off x="1750671" y="556653"/>
            <a:ext cx="8761483" cy="57576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1093" y="411806"/>
            <a:ext cx="8732066" cy="7158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r>
              <a:rPr lang="uk-UA" sz="4000" b="1" dirty="0" smtClean="0">
                <a:solidFill>
                  <a:schemeClr val="bg1"/>
                </a:solidFill>
              </a:rPr>
              <a:t> «То не є проблема»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 flipV="1">
            <a:off x="4062174" y="4434886"/>
            <a:ext cx="1" cy="62054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905735" y="308919"/>
            <a:ext cx="10275836" cy="1180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які лінії </a:t>
            </a:r>
            <a:r>
              <a:rPr lang="uk-UA" sz="3600" b="1" dirty="0" smtClean="0">
                <a:solidFill>
                  <a:schemeClr val="bg1"/>
                </a:solidFill>
              </a:rPr>
              <a:t>ти напишеш </a:t>
            </a:r>
            <a:r>
              <a:rPr lang="uk-UA" sz="3600" b="1" dirty="0">
                <a:solidFill>
                  <a:schemeClr val="bg1"/>
                </a:solidFill>
              </a:rPr>
              <a:t>в третьому рядку?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Зверни </a:t>
            </a:r>
            <a:r>
              <a:rPr lang="uk-UA" sz="3600" b="1" dirty="0">
                <a:solidFill>
                  <a:schemeClr val="bg1"/>
                </a:solidFill>
              </a:rPr>
              <a:t>увагу на їх чергування.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31172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44103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50283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60648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33835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30798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30256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>
            <a:off x="3937883" y="4433031"/>
            <a:ext cx="1868" cy="3523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064301" y="4762766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686058" y="4451608"/>
            <a:ext cx="3709" cy="6038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076937" y="4652621"/>
            <a:ext cx="341489" cy="30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793572" y="4451608"/>
            <a:ext cx="1868" cy="3523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064450" y="4451786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4063330" y="4759675"/>
            <a:ext cx="621965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688646" y="4449797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5305320" y="4441117"/>
            <a:ext cx="1" cy="62054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307447" y="4768997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928852" y="4469792"/>
            <a:ext cx="4061" cy="59627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6559413" y="4433488"/>
            <a:ext cx="1" cy="62054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561540" y="4761368"/>
            <a:ext cx="586922" cy="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183297" y="4450210"/>
            <a:ext cx="3709" cy="6038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7813506" y="4429012"/>
            <a:ext cx="8619" cy="164545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437389" y="4445734"/>
            <a:ext cx="3709" cy="6038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 flipV="1">
            <a:off x="9068311" y="4429860"/>
            <a:ext cx="762" cy="164460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9692194" y="4446582"/>
            <a:ext cx="3709" cy="6038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10325742" y="4421350"/>
            <a:ext cx="1" cy="164006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10949626" y="4438072"/>
            <a:ext cx="3709" cy="6038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309983" y="4449409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5308863" y="4757298"/>
            <a:ext cx="621965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934179" y="4447420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565629" y="4429259"/>
            <a:ext cx="2049" cy="6247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6564959" y="4759754"/>
            <a:ext cx="621965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7190275" y="4449876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7801395" y="4421150"/>
            <a:ext cx="17100" cy="16533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442378" y="4439503"/>
            <a:ext cx="2049" cy="607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9069591" y="4418734"/>
            <a:ext cx="2049" cy="16426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9688859" y="4421350"/>
            <a:ext cx="8735" cy="6327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10310824" y="4414170"/>
            <a:ext cx="12869" cy="16472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0940664" y="4413687"/>
            <a:ext cx="8735" cy="6327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7649688" y="4425775"/>
            <a:ext cx="1868" cy="3523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H="1" flipV="1">
            <a:off x="8279171" y="4635358"/>
            <a:ext cx="12933" cy="3896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1406" y="308919"/>
            <a:ext cx="10837870" cy="1112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які лінії </a:t>
            </a:r>
            <a:r>
              <a:rPr lang="uk-UA" sz="3600" b="1" dirty="0" smtClean="0">
                <a:solidFill>
                  <a:schemeClr val="bg1"/>
                </a:solidFill>
              </a:rPr>
              <a:t>напишеш </a:t>
            </a:r>
            <a:r>
              <a:rPr lang="uk-UA" sz="3600" b="1" dirty="0">
                <a:solidFill>
                  <a:schemeClr val="bg1"/>
                </a:solidFill>
              </a:rPr>
              <a:t>в четвертому рядку?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Зверни </a:t>
            </a:r>
            <a:r>
              <a:rPr lang="uk-UA" sz="3600" b="1" dirty="0">
                <a:solidFill>
                  <a:schemeClr val="bg1"/>
                </a:solidFill>
              </a:rPr>
              <a:t>увагу на їх </a:t>
            </a:r>
            <a:r>
              <a:rPr lang="uk-UA" sz="3600" b="1" dirty="0" smtClean="0">
                <a:solidFill>
                  <a:schemeClr val="bg1"/>
                </a:solidFill>
              </a:rPr>
              <a:t>чергування (коротка і дві довгі).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31172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44103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50283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60648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33835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30798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30256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236475" y="4422630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075685" y="4441654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36478" y="4434886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707427" y="3407706"/>
            <a:ext cx="6232" cy="162220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182766" y="4433335"/>
            <a:ext cx="20529" cy="16507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704022" y="3390125"/>
            <a:ext cx="15083" cy="165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192658" y="4427809"/>
            <a:ext cx="16083" cy="1646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667815" y="4432232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667818" y="4444488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138767" y="3417308"/>
            <a:ext cx="6232" cy="162220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614106" y="4442937"/>
            <a:ext cx="20529" cy="16507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135362" y="3399727"/>
            <a:ext cx="15083" cy="165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623998" y="4437411"/>
            <a:ext cx="16083" cy="1646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7119096" y="4427053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7119099" y="4439309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590048" y="3412129"/>
            <a:ext cx="6232" cy="162220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8065387" y="4437758"/>
            <a:ext cx="20529" cy="16507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586643" y="3394548"/>
            <a:ext cx="15083" cy="165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075279" y="4432232"/>
            <a:ext cx="16083" cy="1646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89116" y="4403426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8589119" y="4415682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9060068" y="3388502"/>
            <a:ext cx="6232" cy="162220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9535407" y="4414131"/>
            <a:ext cx="20529" cy="16507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9056663" y="3370921"/>
            <a:ext cx="15083" cy="165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9545299" y="4408605"/>
            <a:ext cx="16083" cy="1646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0058625" y="4403426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10058628" y="4415682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10529577" y="3388502"/>
            <a:ext cx="6232" cy="162220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11004916" y="4414131"/>
            <a:ext cx="20529" cy="16507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10526172" y="3370921"/>
            <a:ext cx="15083" cy="1651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11014808" y="4408605"/>
            <a:ext cx="16083" cy="1646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4541398" y="3399727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H="1">
            <a:off x="5042984" y="4423455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275" r="2095" b="1158"/>
          <a:stretch/>
        </p:blipFill>
        <p:spPr>
          <a:xfrm rot="10800000">
            <a:off x="4168272" y="1420266"/>
            <a:ext cx="3535157" cy="525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19427" y="1781175"/>
            <a:ext cx="2964914" cy="2755597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9818" y="391651"/>
            <a:ext cx="8732066" cy="918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внизу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015766" y="3633136"/>
            <a:ext cx="2875505" cy="26595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22001" y="391651"/>
            <a:ext cx="9427697" cy="1214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Чим займаються діти? Наведи кубики горизонтальними і вертикальними лініями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0" t="63011" r="24066" b="15449"/>
          <a:stretch/>
        </p:blipFill>
        <p:spPr>
          <a:xfrm>
            <a:off x="1569818" y="1702372"/>
            <a:ext cx="7516673" cy="386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569816" y="5936079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Зафарбуй </a:t>
            </a:r>
            <a:r>
              <a:rPr lang="uk-UA" sz="3200" b="1" dirty="0">
                <a:solidFill>
                  <a:schemeClr val="bg1"/>
                </a:solidFill>
              </a:rPr>
              <a:t>піраміду і дітей, які її збудували.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" t="2124" r="1525" b="2633"/>
          <a:stretch/>
        </p:blipFill>
        <p:spPr>
          <a:xfrm>
            <a:off x="1599652" y="1695700"/>
            <a:ext cx="7486839" cy="386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9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96313" y="345989"/>
            <a:ext cx="9428945" cy="10997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Словникова </a:t>
            </a:r>
            <a:r>
              <a:rPr lang="uk-UA" sz="2800" b="1" dirty="0"/>
              <a:t>робота. </a:t>
            </a:r>
            <a:r>
              <a:rPr lang="uk-UA" sz="2800" b="1" dirty="0" smtClean="0"/>
              <a:t>Пригадай, </a:t>
            </a:r>
            <a:r>
              <a:rPr lang="uk-UA" sz="2800" b="1" dirty="0"/>
              <a:t>які лінії сьогодні писали</a:t>
            </a:r>
          </a:p>
          <a:p>
            <a:pPr algn="ctr"/>
            <a:r>
              <a:rPr lang="uk-UA" sz="2800" b="1" dirty="0"/>
              <a:t> (прямі вертикальні і горизонтальні).  </a:t>
            </a:r>
            <a:endParaRPr lang="ru-RU" sz="28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70713" y="2687268"/>
            <a:ext cx="4527932" cy="267765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2082" y="494528"/>
            <a:ext cx="8732066" cy="852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«Незакінчене речення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2082" y="2027742"/>
            <a:ext cx="694994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Сьогодні на уроці я навчився/навчилась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Найбільш цікавим 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Урок запам'ятався мені тим, що 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06" y="1900192"/>
            <a:ext cx="3097580" cy="44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6" y="1662925"/>
            <a:ext cx="2155995" cy="2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85286" y="1662925"/>
            <a:ext cx="2034036" cy="2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532920" y="1662925"/>
            <a:ext cx="2052082" cy="2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524572" y="1662925"/>
            <a:ext cx="1999239" cy="2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495080" y="485888"/>
            <a:ext cx="10949655" cy="749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800" b="1" dirty="0">
                <a:solidFill>
                  <a:schemeClr val="bg1"/>
                </a:solidFill>
              </a:rPr>
              <a:t>LEGO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14349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9761" y="462160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99518" y="2016466"/>
            <a:ext cx="4822635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Дзвенить струмочком рідна мова,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Усі слова знайомі в ній,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Але писати кожне слово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 мові правильно зумій.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35983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87268"/>
            <a:ext cx="4527932" cy="267765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3509" y="380432"/>
            <a:ext cx="8756193" cy="7625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27117" y="1819497"/>
            <a:ext cx="4928839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FF00"/>
                </a:solidFill>
              </a:rPr>
              <a:t>Сьогодні на уроці ми продовжимо вчитися орієнтуватися на сторінках зошита; складати речення за малюнками; познайомимося з поняттями </a:t>
            </a:r>
            <a:r>
              <a:rPr lang="uk-UA" sz="2800" b="1" i="1" dirty="0">
                <a:solidFill>
                  <a:schemeClr val="bg1"/>
                </a:solidFill>
              </a:rPr>
              <a:t>прямі лінії, вертикальні, горизонтальні.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8" y="1582497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005614" y="3663412"/>
            <a:ext cx="2964914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276" r="2095" b="1092"/>
          <a:stretch/>
        </p:blipFill>
        <p:spPr>
          <a:xfrm rot="10800000">
            <a:off x="3929740" y="1078889"/>
            <a:ext cx="3813895" cy="567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73560" y="195708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3989" y="204425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6495" y="3435316"/>
            <a:ext cx="2875505" cy="26595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3" t="7451" r="16573" b="67451"/>
          <a:stretch/>
        </p:blipFill>
        <p:spPr>
          <a:xfrm>
            <a:off x="1023060" y="1729484"/>
            <a:ext cx="7996573" cy="378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13989" y="204425"/>
            <a:ext cx="8732066" cy="13777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розповідь за малюнком.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>
                <a:solidFill>
                  <a:schemeClr val="bg1"/>
                </a:solidFill>
              </a:rPr>
              <a:t>імена дітям.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Розкажи, </a:t>
            </a:r>
            <a:r>
              <a:rPr lang="uk-UA" sz="2400" b="1" dirty="0">
                <a:solidFill>
                  <a:schemeClr val="bg1"/>
                </a:solidFill>
              </a:rPr>
              <a:t>чим займається дівчинка, що робить хлопчик.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 </a:t>
            </a:r>
            <a:r>
              <a:rPr lang="uk-UA" sz="2400" b="1" dirty="0">
                <a:solidFill>
                  <a:schemeClr val="bg1"/>
                </a:solidFill>
              </a:rPr>
              <a:t>предмети, зображені на спортивному майданчику.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0654" y="5719170"/>
            <a:ext cx="8732066" cy="751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лінії, які тягнуться зверху вниз – </a:t>
            </a:r>
            <a:r>
              <a:rPr lang="uk-UA" sz="2400" b="1" dirty="0">
                <a:solidFill>
                  <a:schemeClr val="bg1"/>
                </a:solidFill>
              </a:rPr>
              <a:t>вертикальні; </a:t>
            </a:r>
            <a:r>
              <a:rPr lang="uk-UA" sz="2000" b="1" dirty="0">
                <a:solidFill>
                  <a:schemeClr val="bg1"/>
                </a:solidFill>
              </a:rPr>
              <a:t>зліва направо – </a:t>
            </a:r>
            <a:r>
              <a:rPr lang="uk-UA" sz="2400" b="1" dirty="0">
                <a:solidFill>
                  <a:schemeClr val="bg1"/>
                </a:solidFill>
              </a:rPr>
              <a:t>горизонтальні. Вертикальні і горизонтальні лінії – прямі лінії.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" t="1299" r="1338" b="2682"/>
          <a:stretch/>
        </p:blipFill>
        <p:spPr>
          <a:xfrm>
            <a:off x="1023059" y="1729484"/>
            <a:ext cx="7965533" cy="376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470654" y="5739685"/>
            <a:ext cx="8732066" cy="751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Допоможи </a:t>
            </a:r>
            <a:r>
              <a:rPr lang="uk-UA" sz="2400" b="1" dirty="0">
                <a:solidFill>
                  <a:schemeClr val="bg1"/>
                </a:solidFill>
              </a:rPr>
              <a:t>дівчинці розфарбувати </a:t>
            </a:r>
            <a:r>
              <a:rPr lang="uk-UA" sz="2400" b="1" dirty="0" smtClean="0">
                <a:solidFill>
                  <a:schemeClr val="bg1"/>
                </a:solidFill>
              </a:rPr>
              <a:t>малюнок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276" r="2095" b="1092"/>
          <a:stretch/>
        </p:blipFill>
        <p:spPr>
          <a:xfrm rot="10800000">
            <a:off x="4001488" y="1210961"/>
            <a:ext cx="3673611" cy="546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19427" y="178117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29415" y="391650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015766" y="3633136"/>
            <a:ext cx="2875505" cy="26595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01487" y="3109243"/>
            <a:ext cx="3573205" cy="1561611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8983" y="402219"/>
            <a:ext cx="11257185" cy="9570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знань про сітку зошита: робочий рядок; верхня рядкова;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нижня рядкова; підрядкова; надрядкова; поле на сторінці зошита.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3177" y="417562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Нижня рядкова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2955" y="308186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Верхня рядкова лінія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65716" y="3670909"/>
            <a:ext cx="186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03" y="3147147"/>
            <a:ext cx="1396697" cy="10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808585" y="6008916"/>
            <a:ext cx="114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Поле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65716" y="5230589"/>
            <a:ext cx="20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Підрядкова лінія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65716" y="2044496"/>
            <a:ext cx="2166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Надрядкова лінія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21654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21112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9" grpId="0"/>
      <p:bldP spid="13" grpId="0" animBg="1"/>
      <p:bldP spid="18" grpId="0"/>
      <p:bldP spid="24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786" y="328079"/>
            <a:ext cx="11396010" cy="8581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Види ліній – прямі лінії: вертикальні та горизонтальні.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68011" y="1694837"/>
            <a:ext cx="0" cy="15728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351373" y="2158106"/>
            <a:ext cx="4904422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002060"/>
                </a:solidFill>
              </a:rPr>
              <a:t>- вертикальна лінія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991232" y="3912196"/>
            <a:ext cx="2153559" cy="896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351373" y="3517557"/>
            <a:ext cx="5004486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002060"/>
                </a:solidFill>
              </a:rPr>
              <a:t>- горизонтальна лінія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 rot="16200000">
            <a:off x="6841133" y="460666"/>
            <a:ext cx="1198609" cy="8119599"/>
          </a:xfrm>
          <a:prstGeom prst="leftBrace">
            <a:avLst/>
          </a:prstGeom>
          <a:ln w="3810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942283" y="5575835"/>
            <a:ext cx="3467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95FFF"/>
                </a:solidFill>
              </a:rPr>
              <a:t>ПРЯМІ ЛІНІЇ</a:t>
            </a:r>
            <a:endParaRPr lang="ru-RU" sz="3600" b="1" dirty="0">
              <a:solidFill>
                <a:srgbClr val="295FFF"/>
              </a:solidFill>
            </a:endParaRP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7050" y="303364"/>
            <a:ext cx="11052226" cy="11750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які лінії </a:t>
            </a:r>
            <a:r>
              <a:rPr lang="uk-UA" sz="3600" b="1" dirty="0" smtClean="0">
                <a:solidFill>
                  <a:schemeClr val="bg1"/>
                </a:solidFill>
              </a:rPr>
              <a:t>ти напишеш </a:t>
            </a:r>
            <a:r>
              <a:rPr lang="uk-UA" sz="3600" b="1" dirty="0">
                <a:solidFill>
                  <a:schemeClr val="bg1"/>
                </a:solidFill>
              </a:rPr>
              <a:t>в першому рядку?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вони (вертикальні короткі та довгі)?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31172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44103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50283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60648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33835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30798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30256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236475" y="4422630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027367" y="4432314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236478" y="4434886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700813" y="4436437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182766" y="4433335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641576" y="4433335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096976" y="4448422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994067" y="4421350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548102" y="4432314"/>
            <a:ext cx="12845" cy="5934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7436083" y="3400938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7218638" y="3400883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702445" y="4415337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173443" y="4427809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642385" y="4416493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088152" y="4416493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554524" y="4427809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002437" y="4409094"/>
            <a:ext cx="6425" cy="6327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429657" y="3402630"/>
            <a:ext cx="19259" cy="16189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918530" y="3406420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400977" y="3394170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8884583" y="3414151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368189" y="3414151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851795" y="3414151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0353222" y="3407706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0849257" y="3394170"/>
            <a:ext cx="18545" cy="16206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913084" y="3398484"/>
            <a:ext cx="30710" cy="16341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400977" y="3400883"/>
            <a:ext cx="13588" cy="16139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884049" y="3378684"/>
            <a:ext cx="18546" cy="166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9377036" y="3373866"/>
            <a:ext cx="18546" cy="166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9842096" y="3346794"/>
            <a:ext cx="18546" cy="166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0353221" y="3360330"/>
            <a:ext cx="18546" cy="166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839983" y="3370482"/>
            <a:ext cx="18546" cy="166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33501</TotalTime>
  <Words>396</Words>
  <Application>Microsoft Office PowerPoint</Application>
  <PresentationFormat>Произвольный</PresentationFormat>
  <Paragraphs>84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2021</cp:revision>
  <dcterms:created xsi:type="dcterms:W3CDTF">2018-01-05T16:38:53Z</dcterms:created>
  <dcterms:modified xsi:type="dcterms:W3CDTF">2023-09-11T19:00:02Z</dcterms:modified>
</cp:coreProperties>
</file>