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1472" r:id="rId3"/>
    <p:sldId id="1482" r:id="rId4"/>
    <p:sldId id="1460" r:id="rId5"/>
    <p:sldId id="1458" r:id="rId6"/>
    <p:sldId id="1431" r:id="rId7"/>
    <p:sldId id="1461" r:id="rId8"/>
    <p:sldId id="1479" r:id="rId9"/>
    <p:sldId id="1474" r:id="rId10"/>
    <p:sldId id="1475" r:id="rId11"/>
    <p:sldId id="1488" r:id="rId12"/>
    <p:sldId id="1468" r:id="rId13"/>
    <p:sldId id="1455" r:id="rId14"/>
    <p:sldId id="1486" r:id="rId15"/>
    <p:sldId id="1487" r:id="rId16"/>
    <p:sldId id="1476" r:id="rId17"/>
    <p:sldId id="1480" r:id="rId18"/>
    <p:sldId id="1477" r:id="rId19"/>
    <p:sldId id="1481" r:id="rId20"/>
    <p:sldId id="1478" r:id="rId21"/>
    <p:sldId id="1485" r:id="rId22"/>
    <p:sldId id="1484" r:id="rId23"/>
    <p:sldId id="147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FF99"/>
    <a:srgbClr val="FFFF00"/>
    <a:srgbClr val="00B0F0"/>
    <a:srgbClr val="FF0066"/>
    <a:srgbClr val="87F13F"/>
    <a:srgbClr val="FF3300"/>
    <a:srgbClr val="FFD91E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7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5.png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5.png"/><Relationship Id="rId7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8.png"/><Relationship Id="rId7" Type="http://schemas.microsoft.com/office/2007/relationships/hdphoto" Target="../media/hdphoto17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2.wdp"/><Relationship Id="rId4" Type="http://schemas.openxmlformats.org/officeDocument/2006/relationships/image" Target="../media/image87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91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12" Type="http://schemas.openxmlformats.org/officeDocument/2006/relationships/image" Target="../media/image10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0.jpeg"/><Relationship Id="rId5" Type="http://schemas.openxmlformats.org/officeDocument/2006/relationships/image" Target="../media/image95.png"/><Relationship Id="rId10" Type="http://schemas.microsoft.com/office/2007/relationships/hdphoto" Target="../media/hdphoto23.wdp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1.wdp"/><Relationship Id="rId18" Type="http://schemas.openxmlformats.org/officeDocument/2006/relationships/image" Target="../media/image35.png"/><Relationship Id="rId26" Type="http://schemas.microsoft.com/office/2007/relationships/hdphoto" Target="../media/hdphoto14.wdp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2" Type="http://schemas.openxmlformats.org/officeDocument/2006/relationships/image" Target="../media/image22.png"/><Relationship Id="rId16" Type="http://schemas.openxmlformats.org/officeDocument/2006/relationships/image" Target="../media/image33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39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290352" y="1847765"/>
            <a:ext cx="1299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bg1"/>
                </a:solidFill>
              </a:rPr>
              <a:t>Метр — </a:t>
            </a:r>
            <a:endParaRPr lang="ru-RU" sz="14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одиниця </a:t>
            </a:r>
            <a:r>
              <a:rPr lang="ru-RU" sz="1400" i="1" dirty="0">
                <a:solidFill>
                  <a:schemeClr val="bg1"/>
                </a:solidFill>
              </a:rPr>
              <a:t>довжини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493" y="650967"/>
            <a:ext cx="3491855" cy="3516490"/>
          </a:xfrm>
          <a:prstGeom prst="round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820349" y="1042307"/>
            <a:ext cx="6076252" cy="2349579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4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Пара предметів. </a:t>
            </a:r>
          </a:p>
          <a:p>
            <a:pPr algn="ctr">
              <a:spcAft>
                <a:spcPts val="0"/>
              </a:spcAft>
            </a:pPr>
            <a:r>
              <a:rPr lang="uk-UA" sz="44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Об'ємні фігури (куб, куля, конус)</a:t>
            </a:r>
            <a:endParaRPr lang="ru-RU" sz="1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9275" y="3679332"/>
            <a:ext cx="34508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Урок </a:t>
            </a:r>
            <a:r>
              <a:rPr lang="en-US" sz="3200" b="1" dirty="0" smtClean="0">
                <a:solidFill>
                  <a:srgbClr val="7030A0"/>
                </a:solidFill>
              </a:rPr>
              <a:t>7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09846" y="422211"/>
            <a:ext cx="8732066" cy="6990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Пара </a:t>
            </a:r>
            <a:r>
              <a:rPr lang="uk-UA" sz="3600" b="1" dirty="0" smtClean="0">
                <a:solidFill>
                  <a:schemeClr val="bg1"/>
                </a:solidFill>
              </a:rPr>
              <a:t>предметів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56797" y="1153763"/>
            <a:ext cx="5461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Який предмет із посуду не має пари?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4098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52" r="49158" b="62801"/>
          <a:stretch/>
        </p:blipFill>
        <p:spPr bwMode="auto">
          <a:xfrm>
            <a:off x="3701338" y="4423279"/>
            <a:ext cx="2674541" cy="158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46681" r="49655" b="32072"/>
          <a:stretch/>
        </p:blipFill>
        <p:spPr bwMode="auto">
          <a:xfrm>
            <a:off x="6343495" y="4365097"/>
            <a:ext cx="2674541" cy="158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67" t="47735" r="-9" b="31018"/>
          <a:stretch/>
        </p:blipFill>
        <p:spPr bwMode="auto">
          <a:xfrm>
            <a:off x="1157797" y="4430726"/>
            <a:ext cx="2674541" cy="158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77411" r="49655" b="1342"/>
          <a:stretch/>
        </p:blipFill>
        <p:spPr bwMode="auto">
          <a:xfrm>
            <a:off x="9111001" y="4249334"/>
            <a:ext cx="2674541" cy="158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5904"/>
          <a:stretch/>
        </p:blipFill>
        <p:spPr>
          <a:xfrm>
            <a:off x="595684" y="2220959"/>
            <a:ext cx="2027631" cy="1415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44" b="48119"/>
          <a:stretch/>
        </p:blipFill>
        <p:spPr>
          <a:xfrm>
            <a:off x="7441476" y="2135587"/>
            <a:ext cx="1867668" cy="15213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62" t="50870" r="-662" b="4018"/>
          <a:stretch/>
        </p:blipFill>
        <p:spPr>
          <a:xfrm>
            <a:off x="9629482" y="2267431"/>
            <a:ext cx="1973125" cy="13228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288" t="23788" r="1288" b="52116"/>
          <a:stretch/>
        </p:blipFill>
        <p:spPr>
          <a:xfrm>
            <a:off x="2745538" y="2241140"/>
            <a:ext cx="2027631" cy="14158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932" t="48687" r="1932" b="27217"/>
          <a:stretch/>
        </p:blipFill>
        <p:spPr>
          <a:xfrm>
            <a:off x="5093507" y="2271555"/>
            <a:ext cx="2027631" cy="141583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stCxn id="4" idx="2"/>
          </p:cNvCxnSpPr>
          <p:nvPr/>
        </p:nvCxnSpPr>
        <p:spPr>
          <a:xfrm>
            <a:off x="1609500" y="3636790"/>
            <a:ext cx="6071265" cy="948273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400332" y="3664418"/>
            <a:ext cx="1289084" cy="920645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20" idx="2"/>
          </p:cNvCxnSpPr>
          <p:nvPr/>
        </p:nvCxnSpPr>
        <p:spPr>
          <a:xfrm>
            <a:off x="6107323" y="3687386"/>
            <a:ext cx="4127085" cy="897677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5053558" y="3601507"/>
            <a:ext cx="3234967" cy="1041738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9479995" y="1615428"/>
            <a:ext cx="2376574" cy="2304397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6582" y="293605"/>
            <a:ext cx="8732066" cy="6182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416" b="7173"/>
          <a:stretch/>
        </p:blipFill>
        <p:spPr>
          <a:xfrm>
            <a:off x="1621086" y="1066800"/>
            <a:ext cx="8943464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426030" y="337085"/>
            <a:ext cx="9313232" cy="7514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Робота з геометричними фігурами. Складання пар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5813842" y="1606157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755392" y="1557234"/>
            <a:ext cx="1184505" cy="971315"/>
          </a:xfrm>
          <a:prstGeom prst="rect">
            <a:avLst/>
          </a:prstGeom>
          <a:solidFill>
            <a:srgbClr val="87F13F"/>
          </a:solidFill>
          <a:ln w="38100">
            <a:solidFill>
              <a:srgbClr val="87F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>
            <a:off x="4796117" y="3370328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059054" y="3440347"/>
            <a:ext cx="1184505" cy="971315"/>
          </a:xfrm>
          <a:prstGeom prst="rect">
            <a:avLst/>
          </a:prstGeom>
          <a:solidFill>
            <a:srgbClr val="87F13F"/>
          </a:solidFill>
          <a:ln w="38100">
            <a:solidFill>
              <a:srgbClr val="87F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>
            <a:off x="1600502" y="1557234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9165905" y="3206998"/>
            <a:ext cx="1184505" cy="971315"/>
          </a:xfrm>
          <a:prstGeom prst="rect">
            <a:avLst/>
          </a:prstGeom>
          <a:solidFill>
            <a:srgbClr val="87F13F"/>
          </a:solidFill>
          <a:ln w="38100">
            <a:solidFill>
              <a:srgbClr val="87F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>
            <a:off x="10254496" y="1525759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806561" y="1792628"/>
            <a:ext cx="1184505" cy="971315"/>
          </a:xfrm>
          <a:prstGeom prst="rect">
            <a:avLst/>
          </a:prstGeom>
          <a:solidFill>
            <a:srgbClr val="87F13F"/>
          </a:solidFill>
          <a:ln w="38100">
            <a:solidFill>
              <a:srgbClr val="87F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7914472" y="3412360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274890" y="2991849"/>
            <a:ext cx="1184505" cy="971315"/>
          </a:xfrm>
          <a:prstGeom prst="rect">
            <a:avLst/>
          </a:prstGeom>
          <a:solidFill>
            <a:srgbClr val="87F13F"/>
          </a:solidFill>
          <a:ln w="38100">
            <a:solidFill>
              <a:srgbClr val="87F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>
            <a:off x="2089189" y="3372031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03972" y="3178051"/>
            <a:ext cx="1184505" cy="971315"/>
          </a:xfrm>
          <a:prstGeom prst="rect">
            <a:avLst/>
          </a:prstGeom>
          <a:solidFill>
            <a:srgbClr val="87F13F"/>
          </a:solidFill>
          <a:ln w="38100">
            <a:solidFill>
              <a:srgbClr val="87F13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10540391" y="3377260"/>
            <a:ext cx="1118773" cy="1058345"/>
          </a:xfrm>
          <a:prstGeom prst="triangle">
            <a:avLst/>
          </a:prstGeom>
          <a:solidFill>
            <a:srgbClr val="FF99FF"/>
          </a:solidFill>
          <a:ln w="38100">
            <a:solidFill>
              <a:srgbClr val="FF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ая прямоугольная выноска 54"/>
          <p:cNvSpPr/>
          <p:nvPr/>
        </p:nvSpPr>
        <p:spPr>
          <a:xfrm>
            <a:off x="2089189" y="5171792"/>
            <a:ext cx="7967535" cy="957647"/>
          </a:xfrm>
          <a:prstGeom prst="wedgeRoundRectCallout">
            <a:avLst>
              <a:gd name="adj1" fmla="val -45480"/>
              <a:gd name="adj2" fmla="val 7779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Чи можна сказати, не перелічуючи, чого більше: трикутників чи квадратів?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6" name="Picture 34" descr="Mr Peabody And Sherman Quo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215" y="5021509"/>
            <a:ext cx="1715868" cy="17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ая прямоугольная выноска 57"/>
          <p:cNvSpPr/>
          <p:nvPr/>
        </p:nvSpPr>
        <p:spPr>
          <a:xfrm>
            <a:off x="2108743" y="5171792"/>
            <a:ext cx="7967535" cy="957647"/>
          </a:xfrm>
          <a:prstGeom prst="wedgeRoundRectCallout">
            <a:avLst>
              <a:gd name="adj1" fmla="val -45480"/>
              <a:gd name="adj2" fmla="val 7779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Для цього треба утворити пари.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Скругленная прямоугольная выноска 58"/>
          <p:cNvSpPr/>
          <p:nvPr/>
        </p:nvSpPr>
        <p:spPr>
          <a:xfrm>
            <a:off x="2108743" y="5150972"/>
            <a:ext cx="7967535" cy="957647"/>
          </a:xfrm>
          <a:prstGeom prst="wedgeRoundRectCallout">
            <a:avLst>
              <a:gd name="adj1" fmla="val -45480"/>
              <a:gd name="adj2" fmla="val 7779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Отже, квадратів менше.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" name="Picture 2" descr="Peabody &amp; Sherman - Facebook Sticker Reposi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60000" r="23186" b="18356"/>
          <a:stretch/>
        </p:blipFill>
        <p:spPr bwMode="auto">
          <a:xfrm>
            <a:off x="10546695" y="4984349"/>
            <a:ext cx="1653148" cy="18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79620" y="5171792"/>
            <a:ext cx="1167831" cy="1565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Picture 2" descr="Peabody &amp; Sherman - Facebook Sticker Reposi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 t="19734" r="25779" b="59960"/>
          <a:stretch/>
        </p:blipFill>
        <p:spPr bwMode="auto">
          <a:xfrm>
            <a:off x="10692942" y="4929724"/>
            <a:ext cx="1502852" cy="189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10776795" y="4929725"/>
            <a:ext cx="1167831" cy="1732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Picture 2" descr="Peabody &amp; Sherman - Facebook Sticker Reposi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1" t="41407" r="51325" b="37617"/>
          <a:stretch/>
        </p:blipFill>
        <p:spPr bwMode="auto">
          <a:xfrm>
            <a:off x="10804473" y="4904827"/>
            <a:ext cx="1392733" cy="20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88" y="1368967"/>
            <a:ext cx="11385168" cy="33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802034" y="1268592"/>
            <a:ext cx="8578090" cy="393992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14329" y="1857383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332602" y="412380"/>
            <a:ext cx="9663793" cy="6544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Робота з геометричними фігурами. Складання пар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497042" y="2896140"/>
            <a:ext cx="1032950" cy="920600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980567" y="4217729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349156" y="2911110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328398" y="1843099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912477" y="1953160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078124" y="4011353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9787660" y="2883363"/>
            <a:ext cx="1032950" cy="920600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479674" y="1930220"/>
            <a:ext cx="1032950" cy="920600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852759" y="4097403"/>
            <a:ext cx="1032950" cy="920600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940736" y="3090753"/>
            <a:ext cx="1032950" cy="920600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9572669" y="3889970"/>
            <a:ext cx="1032950" cy="920600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987270" y="2943914"/>
            <a:ext cx="1032950" cy="920600"/>
          </a:xfrm>
          <a:prstGeom prst="ellipse">
            <a:avLst/>
          </a:prstGeom>
          <a:solidFill>
            <a:srgbClr val="FF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Парта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7" y="3223780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8" descr="Пибоди и Шерм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7" y="2225803"/>
            <a:ext cx="1049193" cy="16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Парта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13" y="3180079"/>
            <a:ext cx="2198477" cy="21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4" descr="шерма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0" y="2071088"/>
            <a:ext cx="1477985" cy="174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7"/>
          <a:srcRect l="1167" t="3286" r="1601" b="7182"/>
          <a:stretch/>
        </p:blipFill>
        <p:spPr>
          <a:xfrm>
            <a:off x="2802034" y="1284518"/>
            <a:ext cx="8604000" cy="3924000"/>
          </a:xfrm>
          <a:prstGeom prst="roundRect">
            <a:avLst/>
          </a:prstGeom>
        </p:spPr>
      </p:pic>
      <p:sp>
        <p:nvSpPr>
          <p:cNvPr id="44" name="Скругленная прямоугольная выноска 43"/>
          <p:cNvSpPr/>
          <p:nvPr/>
        </p:nvSpPr>
        <p:spPr>
          <a:xfrm>
            <a:off x="4147156" y="5363932"/>
            <a:ext cx="6458463" cy="957647"/>
          </a:xfrm>
          <a:prstGeom prst="wedgeRoundRectCallout">
            <a:avLst>
              <a:gd name="adj1" fmla="val -45480"/>
              <a:gd name="adj2" fmla="val 7779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Порахуй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сині і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червоні кружки. </a:t>
            </a:r>
            <a:endParaRPr lang="uk-UA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Склади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пари «синій – червоний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».</a:t>
            </a:r>
            <a:endParaRPr lang="uk-UA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3610832" y="5380164"/>
            <a:ext cx="7967535" cy="957647"/>
          </a:xfrm>
          <a:prstGeom prst="wedgeRoundRectCallout">
            <a:avLst>
              <a:gd name="adj1" fmla="val -45480"/>
              <a:gd name="adj2" fmla="val 77792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Чи вистачило червоних кружків для складання пар?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Зроби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висновок, яких фігур більше? Менше?</a:t>
            </a:r>
          </a:p>
        </p:txBody>
      </p:sp>
    </p:spTree>
    <p:extLst>
      <p:ext uri="{BB962C8B-B14F-4D97-AF65-F5344CB8AC3E}">
        <p14:creationId xmlns:p14="http://schemas.microsoft.com/office/powerpoint/2010/main" val="13184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Рамка планшет PNG - AVATAN PLU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2823" r="3906" b="9695"/>
          <a:stretch/>
        </p:blipFill>
        <p:spPr bwMode="auto">
          <a:xfrm>
            <a:off x="4168488" y="913494"/>
            <a:ext cx="7024555" cy="432749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45691" y="259980"/>
            <a:ext cx="8732066" cy="6535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Актуалізація знань про об'ємні 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r="27663"/>
          <a:stretch/>
        </p:blipFill>
        <p:spPr bwMode="auto">
          <a:xfrm flipH="1">
            <a:off x="539405" y="2085542"/>
            <a:ext cx="2651760" cy="39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3599469" y="5577982"/>
            <a:ext cx="7847043" cy="957647"/>
          </a:xfrm>
          <a:prstGeom prst="wedgeRoundRectCallout">
            <a:avLst>
              <a:gd name="adj1" fmla="val -47011"/>
              <a:gd name="adj2" fmla="val -86184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Предмети, що нас оточують, мають таку властивість, як форма. Яку форму має класна дошка, вікно, годинник?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60" name="Picture 1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09" y="1920797"/>
            <a:ext cx="1770801" cy="115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упить пластиковое окно в Томске с монтажом от 15000 тыс - цены, фото,  отзыв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69" y="1835622"/>
            <a:ext cx="1627403" cy="132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Часы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60" y="1790313"/>
            <a:ext cx="1365669" cy="13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32262" y="3454410"/>
            <a:ext cx="1552694" cy="957948"/>
          </a:xfrm>
          <a:prstGeom prst="rect">
            <a:avLst/>
          </a:prstGeom>
          <a:solidFill>
            <a:srgbClr val="87F13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464819" y="3454410"/>
            <a:ext cx="1140137" cy="957948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220862" y="3454410"/>
            <a:ext cx="1124863" cy="10745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633087" y="5595238"/>
            <a:ext cx="7847043" cy="957647"/>
          </a:xfrm>
          <a:prstGeom prst="wedgeRoundRectCallout">
            <a:avLst>
              <a:gd name="adj1" fmla="val -47011"/>
              <a:gd name="adj2" fmla="val -86184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Покажи,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на які плоскі геометричні фігури схожі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редмети, зображені на малюнках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90564" y="1457509"/>
            <a:ext cx="5930537" cy="3252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72" name="Picture 24" descr="Тарелк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54" y="1581297"/>
            <a:ext cx="1462910" cy="14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ROZETKA | Отзывы о Разделочная доска Sherwood 19*31 см: обсуждение, фото,  видео. Купить Разделочная доска Sherwood 19*31 см в Киев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11033" r="11254" b="6925"/>
          <a:stretch/>
        </p:blipFill>
        <p:spPr bwMode="auto">
          <a:xfrm>
            <a:off x="7159769" y="1624146"/>
            <a:ext cx="1040998" cy="169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Набор иллюстрации сыр, изолированных на белом | Премиум векторы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6" t="47485" r="2709"/>
          <a:stretch/>
        </p:blipFill>
        <p:spPr bwMode="auto">
          <a:xfrm>
            <a:off x="9284853" y="1745414"/>
            <a:ext cx="1060872" cy="133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5098251" y="3398355"/>
            <a:ext cx="1164035" cy="1130653"/>
          </a:xfrm>
          <a:prstGeom prst="ellipse">
            <a:avLst/>
          </a:prstGeom>
          <a:solidFill>
            <a:srgbClr val="FF00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456883" y="3422744"/>
            <a:ext cx="673256" cy="1081873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>
            <a:off x="9019847" y="3422744"/>
            <a:ext cx="1124863" cy="1021189"/>
          </a:xfrm>
          <a:prstGeom prst="triangle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10" grpId="0" animBg="1"/>
      <p:bldP spid="21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Рамка планшет PNG - AVATAN PLU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2823" r="3906" b="9695"/>
          <a:stretch/>
        </p:blipFill>
        <p:spPr bwMode="auto">
          <a:xfrm>
            <a:off x="4168488" y="913494"/>
            <a:ext cx="7024555" cy="432749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7128" y="413285"/>
            <a:ext cx="8732066" cy="60997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Актуалізація знань про об'ємні 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r="27663"/>
          <a:stretch/>
        </p:blipFill>
        <p:spPr bwMode="auto">
          <a:xfrm flipH="1">
            <a:off x="419662" y="1511815"/>
            <a:ext cx="2651760" cy="39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3599469" y="5577982"/>
            <a:ext cx="7847043" cy="692189"/>
          </a:xfrm>
          <a:prstGeom prst="wedgeRoundRectCallout">
            <a:avLst>
              <a:gd name="adj1" fmla="val -47011"/>
              <a:gd name="adj2" fmla="val -86184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На яку геометричну фігуру схожа каструля?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≡ Кастрюли из нержавеющей стали в Черкассах купить в Эпицентре • Цена в  Украи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77" y="1543099"/>
            <a:ext cx="3081026" cy="27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239403" y="2739547"/>
            <a:ext cx="2079063" cy="1676108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10939" y="1443467"/>
            <a:ext cx="5735289" cy="3230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ROZETKA | Кастрюля Kohen Profi-Cristal с крышкой 2.2 л (KN65216). Цена,  купить Кастрюля Kohen Profi-Cristal с крышкой 2.2 л (KN65216) в Киеве,  Харькове, Днепре, Одессе, Запорожье, Львове. Кастрюля Kohen Profi-Cristal с  крышк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29" y="1715016"/>
            <a:ext cx="5162108" cy="27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ая прямоугольная выноска 24"/>
          <p:cNvSpPr/>
          <p:nvPr/>
        </p:nvSpPr>
        <p:spPr>
          <a:xfrm>
            <a:off x="3599469" y="5577982"/>
            <a:ext cx="7847043" cy="692189"/>
          </a:xfrm>
          <a:prstGeom prst="wedgeRoundRectCallout">
            <a:avLst>
              <a:gd name="adj1" fmla="val -47011"/>
              <a:gd name="adj2" fmla="val -86184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А так?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8367089" y="2739547"/>
            <a:ext cx="1992547" cy="1791091"/>
          </a:xfrm>
          <a:prstGeom prst="ellipse">
            <a:avLst/>
          </a:prstGeom>
          <a:solidFill>
            <a:srgbClr val="FF9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3600987" y="5445252"/>
            <a:ext cx="7847043" cy="957647"/>
          </a:xfrm>
          <a:prstGeom prst="wedgeRoundRectCallout">
            <a:avLst>
              <a:gd name="adj1" fmla="val -50063"/>
              <a:gd name="adj2" fmla="val -63450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Чому не можна дібрати одну плоску геометричну фігуру для порівняння з цим предметом?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3600987" y="5445251"/>
            <a:ext cx="7847043" cy="957647"/>
          </a:xfrm>
          <a:prstGeom prst="wedgeRoundRectCallout">
            <a:avLst>
              <a:gd name="adj1" fmla="val -50063"/>
              <a:gd name="adj2" fmla="val -64586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Предмети навколишнього світу 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об'ємні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9160" y="1511815"/>
            <a:ext cx="6005654" cy="3130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Векторное изображение Футбольный мяч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94" y="3181286"/>
            <a:ext cx="1224535" cy="123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Упаковка PNG Images Transparent Free Download | PNGM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06" y="1543099"/>
            <a:ext cx="2494671" cy="18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Пенал и пенал для текстиля, футляр, застежка-молния, игра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556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548">
            <a:off x="7583644" y="2900822"/>
            <a:ext cx="1986787" cy="19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✓ Клипарт мороженное #25 скачать клипарт бесплатно - Clipart-D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686" y="1621110"/>
            <a:ext cx="1135650" cy="20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3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2286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2769" y="179860"/>
            <a:ext cx="8732066" cy="7563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К</a:t>
            </a:r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уб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куля, конус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42616" y="1013151"/>
            <a:ext cx="8183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До кожного предмета добери фігуру, форму якої він має.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64800" y="1591300"/>
            <a:ext cx="3149933" cy="957647"/>
          </a:xfrm>
          <a:prstGeom prst="wedgeRoundRectCallout">
            <a:avLst>
              <a:gd name="adj1" fmla="val 8144"/>
              <a:gd name="adj2" fmla="val 96600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Запам'ятай назви фігур.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27412" y="2548947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уб 3"/>
          <p:cNvSpPr/>
          <p:nvPr/>
        </p:nvSpPr>
        <p:spPr>
          <a:xfrm>
            <a:off x="3841101" y="2181486"/>
            <a:ext cx="1502229" cy="1418060"/>
          </a:xfrm>
          <a:prstGeom prst="cube">
            <a:avLst/>
          </a:prstGeom>
          <a:solidFill>
            <a:srgbClr val="FFD91E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Фигуры в объеме – 4. Объем фигур — Фигуры В Пространстве — Таловская  средняя шко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7" y="2181486"/>
            <a:ext cx="1618776" cy="164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3d геометрическая фигура - зеленый пирамида конус плакаты на стену •  плакаты осторожность, ответ, вопрос | myloview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56060" b="54404"/>
          <a:stretch/>
        </p:blipFill>
        <p:spPr bwMode="auto">
          <a:xfrm>
            <a:off x="9239954" y="2051085"/>
            <a:ext cx="1929762" cy="18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Презентация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53" y="4467498"/>
            <a:ext cx="1256797" cy="19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Клипарт апельсин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50" y="4467498"/>
            <a:ext cx="1783432" cy="187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убик Рубика PNG клипарт изображения (картинки) с альфа каналом и  прозрачным фоном. Скачать бесплатно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01" y="4717738"/>
            <a:ext cx="1682217" cy="16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18"/>
          <p:cNvSpPr/>
          <p:nvPr/>
        </p:nvSpPr>
        <p:spPr>
          <a:xfrm rot="19168488" flipH="1">
            <a:off x="5228302" y="1715221"/>
            <a:ext cx="1488914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9168488" flipH="1">
            <a:off x="7886328" y="1682099"/>
            <a:ext cx="1488914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9168488" flipH="1">
            <a:off x="10269954" y="1706573"/>
            <a:ext cx="1488914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Конус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643154" y="3599546"/>
            <a:ext cx="3596800" cy="1220648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5271311" y="3542412"/>
            <a:ext cx="2166124" cy="120309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8001328" y="3662790"/>
            <a:ext cx="2166124" cy="120309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59489" y="373947"/>
            <a:ext cx="8732066" cy="66827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74389"/>
            <a:ext cx="1054100" cy="128361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608" y="1042225"/>
            <a:ext cx="86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Визнач, де об'єктів більше. Постав позначку       .      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pic>
        <p:nvPicPr>
          <p:cNvPr id="11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38" y="899594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996418" y="1767049"/>
            <a:ext cx="8581293" cy="4587917"/>
          </a:xfrm>
          <a:prstGeom prst="roundRect">
            <a:avLst/>
          </a:prstGeom>
          <a:noFill/>
          <a:ln w="57150">
            <a:solidFill>
              <a:srgbClr val="FFD7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>
            <a:stCxn id="5" idx="0"/>
            <a:endCxn id="5" idx="2"/>
          </p:cNvCxnSpPr>
          <p:nvPr/>
        </p:nvCxnSpPr>
        <p:spPr>
          <a:xfrm>
            <a:off x="7287065" y="1767049"/>
            <a:ext cx="0" cy="4587917"/>
          </a:xfrm>
          <a:prstGeom prst="line">
            <a:avLst/>
          </a:prstGeom>
          <a:ln w="57150">
            <a:solidFill>
              <a:srgbClr val="FFD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5" idx="1"/>
            <a:endCxn id="5" idx="3"/>
          </p:cNvCxnSpPr>
          <p:nvPr/>
        </p:nvCxnSpPr>
        <p:spPr>
          <a:xfrm>
            <a:off x="2996418" y="4061008"/>
            <a:ext cx="8581293" cy="0"/>
          </a:xfrm>
          <a:prstGeom prst="line">
            <a:avLst/>
          </a:prstGeom>
          <a:ln w="57150">
            <a:solidFill>
              <a:srgbClr val="FFD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3685647" y="3451150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35139" y="3451150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85647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35139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12179" y="3451150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161670" y="3463095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12179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161671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Карандаш клипарт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5" r="24725"/>
          <a:stretch/>
        </p:blipFill>
        <p:spPr bwMode="auto">
          <a:xfrm rot="5400000">
            <a:off x="3967585" y="1535197"/>
            <a:ext cx="348031" cy="14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арандаш клипарт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5" r="24725"/>
          <a:stretch/>
        </p:blipFill>
        <p:spPr bwMode="auto">
          <a:xfrm rot="5400000">
            <a:off x="3967585" y="1957079"/>
            <a:ext cx="348031" cy="14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19" y="3312005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74" y="3312004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224" y="5487303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02" y="5531218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Карандаш клипарт (56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5" r="24725"/>
          <a:stretch/>
        </p:blipFill>
        <p:spPr bwMode="auto">
          <a:xfrm rot="5400000">
            <a:off x="3967585" y="2362540"/>
            <a:ext cx="348031" cy="14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essin de La trousse scolaire colorie par Membre non inscrit le 24 de  Juillet de 2015 à Coloritou.co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4" t="19674" r="7963" b="12405"/>
          <a:stretch/>
        </p:blipFill>
        <p:spPr bwMode="auto">
          <a:xfrm rot="20803783">
            <a:off x="5208530" y="2188914"/>
            <a:ext cx="1559950" cy="99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Vw Beetle Фольксваген Машина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75" y="4432853"/>
            <a:ext cx="1953984" cy="9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олесо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50" y="4324912"/>
            <a:ext cx="537928" cy="5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Колесо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69" y="4965243"/>
            <a:ext cx="537928" cy="5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синя квітка - векторний кліпарт - artalbum.org.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47" y="2196056"/>
            <a:ext cx="394896" cy="8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синя квітка - векторний кліпарт - artalbum.org.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43" y="2196056"/>
            <a:ext cx="394896" cy="8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синя квітка - векторний кліпарт - artalbum.org.u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12" y="2196056"/>
            <a:ext cx="394896" cy="8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Ваз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96" y="2185097"/>
            <a:ext cx="846776" cy="10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Ваз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81" y="2196056"/>
            <a:ext cx="846776" cy="10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🖌 Кисть эмодзи — Значение, Скопироват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226">
            <a:off x="7642002" y="4359763"/>
            <a:ext cx="1027153" cy="10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🖌 Кисть эмодзи — Значение, Скопироват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226">
            <a:off x="8311299" y="4332309"/>
            <a:ext cx="1027153" cy="10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Альбом для рисования Mizar+ 12л. Мурчик с ожерельем из рябины (Ц348010У)  купить | ELMIR - цена, отзывы, характеристик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167" y="4377847"/>
            <a:ext cx="1518209" cy="1028423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61093" y="269010"/>
            <a:ext cx="8732066" cy="63058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585" y="1021532"/>
            <a:ext cx="867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Визнач, де об'єктів більше. Постав позначку       .      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pic>
        <p:nvPicPr>
          <p:cNvPr id="12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38" y="899594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996418" y="1767049"/>
            <a:ext cx="8581293" cy="4587917"/>
          </a:xfrm>
          <a:prstGeom prst="roundRect">
            <a:avLst/>
          </a:prstGeom>
          <a:noFill/>
          <a:ln w="57150">
            <a:solidFill>
              <a:srgbClr val="FFD73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>
            <a:stCxn id="16" idx="0"/>
            <a:endCxn id="16" idx="2"/>
          </p:cNvCxnSpPr>
          <p:nvPr/>
        </p:nvCxnSpPr>
        <p:spPr>
          <a:xfrm>
            <a:off x="7287065" y="1767049"/>
            <a:ext cx="0" cy="4587917"/>
          </a:xfrm>
          <a:prstGeom prst="line">
            <a:avLst/>
          </a:prstGeom>
          <a:ln w="57150">
            <a:solidFill>
              <a:srgbClr val="FFD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3791709" y="5682013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01299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18241" y="5654243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161671" y="5665604"/>
            <a:ext cx="580767" cy="44740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336" y="5512449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Галоч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45" y="5533070"/>
            <a:ext cx="497647" cy="4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50946" r="49655" b="35480"/>
          <a:stretch/>
        </p:blipFill>
        <p:spPr bwMode="auto">
          <a:xfrm>
            <a:off x="3179880" y="2060711"/>
            <a:ext cx="169530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5904"/>
          <a:stretch/>
        </p:blipFill>
        <p:spPr>
          <a:xfrm>
            <a:off x="5410397" y="2402473"/>
            <a:ext cx="1251121" cy="873619"/>
          </a:xfrm>
          <a:prstGeom prst="rect">
            <a:avLst/>
          </a:prstGeom>
        </p:spPr>
      </p:pic>
      <p:pic>
        <p:nvPicPr>
          <p:cNvPr id="29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50946" r="49655" b="35480"/>
          <a:stretch/>
        </p:blipFill>
        <p:spPr bwMode="auto">
          <a:xfrm>
            <a:off x="3191165" y="2767965"/>
            <a:ext cx="169530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50946" r="49655" b="35480"/>
          <a:stretch/>
        </p:blipFill>
        <p:spPr bwMode="auto">
          <a:xfrm>
            <a:off x="3191165" y="3479363"/>
            <a:ext cx="169530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50946" r="49655" b="35480"/>
          <a:stretch/>
        </p:blipFill>
        <p:spPr bwMode="auto">
          <a:xfrm>
            <a:off x="3229512" y="4167562"/>
            <a:ext cx="169530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Проект &quot;Посуда&quot; - дошкольное образование, планирова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50946" r="49655" b="35480"/>
          <a:stretch/>
        </p:blipFill>
        <p:spPr bwMode="auto">
          <a:xfrm>
            <a:off x="3229512" y="4855761"/>
            <a:ext cx="1695306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5904"/>
          <a:stretch/>
        </p:blipFill>
        <p:spPr>
          <a:xfrm>
            <a:off x="5410397" y="3238041"/>
            <a:ext cx="1251121" cy="8736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75904"/>
          <a:stretch/>
        </p:blipFill>
        <p:spPr>
          <a:xfrm>
            <a:off x="5410397" y="4137973"/>
            <a:ext cx="1251121" cy="873619"/>
          </a:xfrm>
          <a:prstGeom prst="rect">
            <a:avLst/>
          </a:prstGeom>
        </p:spPr>
      </p:pic>
      <p:pic>
        <p:nvPicPr>
          <p:cNvPr id="7170" name="Picture 2" descr="Кегли Векторные клипарты. 5 470 Кегли клипарты и векторные рисунки в  формате EPS от тысяч иллюстраторов на условиях «роялти-фри»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5557" r="34878" b="9143"/>
          <a:stretch/>
        </p:blipFill>
        <p:spPr bwMode="auto">
          <a:xfrm>
            <a:off x="7474194" y="2984252"/>
            <a:ext cx="883668" cy="241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Кегли Векторные клипарты. 5 470 Кегли клипарты и векторные рисунки в  формате EPS от тысяч иллюстраторов на условиях «роялти-фри»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5557" r="34878" b="9143"/>
          <a:stretch/>
        </p:blipFill>
        <p:spPr bwMode="auto">
          <a:xfrm>
            <a:off x="8431749" y="2984252"/>
            <a:ext cx="883668" cy="241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Боулинг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55" y="2112291"/>
            <a:ext cx="1033584" cy="10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Боулинг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1" y="3103938"/>
            <a:ext cx="1033584" cy="10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Боулинг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399" y="4152880"/>
            <a:ext cx="1033584" cy="103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423741" y="2231727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10122" y="467882"/>
            <a:ext cx="8732066" cy="64809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82485"/>
          <a:stretch/>
        </p:blipFill>
        <p:spPr>
          <a:xfrm>
            <a:off x="3466596" y="3673780"/>
            <a:ext cx="8388814" cy="2361260"/>
          </a:xfrm>
          <a:prstGeom prst="round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466596" y="1252947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Напиши за зразком.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36126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326045" y="4148380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944024" y="4316370"/>
            <a:ext cx="370310" cy="13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10" y="4023927"/>
            <a:ext cx="739950" cy="612403"/>
          </a:xfrm>
          <a:prstGeom prst="rect">
            <a:avLst/>
          </a:prstGeom>
        </p:spPr>
      </p:pic>
      <p:sp>
        <p:nvSpPr>
          <p:cNvPr id="55" name="Овал 54"/>
          <p:cNvSpPr/>
          <p:nvPr/>
        </p:nvSpPr>
        <p:spPr>
          <a:xfrm>
            <a:off x="6197048" y="4148380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815027" y="4316370"/>
            <a:ext cx="370310" cy="13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13" y="4023927"/>
            <a:ext cx="739950" cy="612403"/>
          </a:xfrm>
          <a:prstGeom prst="rect">
            <a:avLst/>
          </a:prstGeom>
        </p:spPr>
      </p:pic>
      <p:sp>
        <p:nvSpPr>
          <p:cNvPr id="59" name="Овал 58"/>
          <p:cNvSpPr/>
          <p:nvPr/>
        </p:nvSpPr>
        <p:spPr>
          <a:xfrm>
            <a:off x="8079762" y="4148380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7686030" y="4316370"/>
            <a:ext cx="370310" cy="13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83" y="4023927"/>
            <a:ext cx="739950" cy="612403"/>
          </a:xfrm>
          <a:prstGeom prst="rect">
            <a:avLst/>
          </a:prstGeom>
        </p:spPr>
      </p:pic>
      <p:sp>
        <p:nvSpPr>
          <p:cNvPr id="74" name="Овал 73"/>
          <p:cNvSpPr/>
          <p:nvPr/>
        </p:nvSpPr>
        <p:spPr>
          <a:xfrm>
            <a:off x="9939054" y="4148380"/>
            <a:ext cx="353554" cy="341586"/>
          </a:xfrm>
          <a:prstGeom prst="ellipse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9557033" y="4316370"/>
            <a:ext cx="370310" cy="13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19" y="4023927"/>
            <a:ext cx="739950" cy="612403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4696064" y="4516860"/>
            <a:ext cx="744386" cy="372193"/>
          </a:xfrm>
          <a:custGeom>
            <a:avLst/>
            <a:gdLst>
              <a:gd name="connsiteX0" fmla="*/ 0 w 744386"/>
              <a:gd name="connsiteY0" fmla="*/ 372193 h 372193"/>
              <a:gd name="connsiteX1" fmla="*/ 0 w 744386"/>
              <a:gd name="connsiteY1" fmla="*/ 372193 h 372193"/>
              <a:gd name="connsiteX2" fmla="*/ 363003 w 744386"/>
              <a:gd name="connsiteY2" fmla="*/ 0 h 372193"/>
              <a:gd name="connsiteX3" fmla="*/ 744386 w 744386"/>
              <a:gd name="connsiteY3" fmla="*/ 367598 h 372193"/>
              <a:gd name="connsiteX4" fmla="*/ 744386 w 744386"/>
              <a:gd name="connsiteY4" fmla="*/ 367598 h 37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386" h="372193">
                <a:moveTo>
                  <a:pt x="0" y="372193"/>
                </a:moveTo>
                <a:lnTo>
                  <a:pt x="0" y="372193"/>
                </a:lnTo>
                <a:lnTo>
                  <a:pt x="363003" y="0"/>
                </a:lnTo>
                <a:lnTo>
                  <a:pt x="744386" y="367598"/>
                </a:lnTo>
                <a:lnTo>
                  <a:pt x="744386" y="367598"/>
                </a:lnTo>
              </a:path>
            </a:pathLst>
          </a:cu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 77"/>
          <p:cNvSpPr/>
          <p:nvPr/>
        </p:nvSpPr>
        <p:spPr>
          <a:xfrm>
            <a:off x="6577970" y="4516860"/>
            <a:ext cx="744386" cy="372193"/>
          </a:xfrm>
          <a:custGeom>
            <a:avLst/>
            <a:gdLst>
              <a:gd name="connsiteX0" fmla="*/ 0 w 744386"/>
              <a:gd name="connsiteY0" fmla="*/ 372193 h 372193"/>
              <a:gd name="connsiteX1" fmla="*/ 0 w 744386"/>
              <a:gd name="connsiteY1" fmla="*/ 372193 h 372193"/>
              <a:gd name="connsiteX2" fmla="*/ 363003 w 744386"/>
              <a:gd name="connsiteY2" fmla="*/ 0 h 372193"/>
              <a:gd name="connsiteX3" fmla="*/ 744386 w 744386"/>
              <a:gd name="connsiteY3" fmla="*/ 367598 h 372193"/>
              <a:gd name="connsiteX4" fmla="*/ 744386 w 744386"/>
              <a:gd name="connsiteY4" fmla="*/ 367598 h 37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386" h="372193">
                <a:moveTo>
                  <a:pt x="0" y="372193"/>
                </a:moveTo>
                <a:lnTo>
                  <a:pt x="0" y="372193"/>
                </a:lnTo>
                <a:lnTo>
                  <a:pt x="363003" y="0"/>
                </a:lnTo>
                <a:lnTo>
                  <a:pt x="744386" y="367598"/>
                </a:lnTo>
                <a:lnTo>
                  <a:pt x="744386" y="367598"/>
                </a:lnTo>
              </a:path>
            </a:pathLst>
          </a:cu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8446942" y="4516860"/>
            <a:ext cx="744386" cy="372193"/>
          </a:xfrm>
          <a:custGeom>
            <a:avLst/>
            <a:gdLst>
              <a:gd name="connsiteX0" fmla="*/ 0 w 744386"/>
              <a:gd name="connsiteY0" fmla="*/ 372193 h 372193"/>
              <a:gd name="connsiteX1" fmla="*/ 0 w 744386"/>
              <a:gd name="connsiteY1" fmla="*/ 372193 h 372193"/>
              <a:gd name="connsiteX2" fmla="*/ 363003 w 744386"/>
              <a:gd name="connsiteY2" fmla="*/ 0 h 372193"/>
              <a:gd name="connsiteX3" fmla="*/ 744386 w 744386"/>
              <a:gd name="connsiteY3" fmla="*/ 367598 h 372193"/>
              <a:gd name="connsiteX4" fmla="*/ 744386 w 744386"/>
              <a:gd name="connsiteY4" fmla="*/ 367598 h 37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386" h="372193">
                <a:moveTo>
                  <a:pt x="0" y="372193"/>
                </a:moveTo>
                <a:lnTo>
                  <a:pt x="0" y="372193"/>
                </a:lnTo>
                <a:lnTo>
                  <a:pt x="363003" y="0"/>
                </a:lnTo>
                <a:lnTo>
                  <a:pt x="744386" y="367598"/>
                </a:lnTo>
                <a:lnTo>
                  <a:pt x="744386" y="367598"/>
                </a:lnTo>
              </a:path>
            </a:pathLst>
          </a:cu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 79"/>
          <p:cNvSpPr/>
          <p:nvPr/>
        </p:nvSpPr>
        <p:spPr>
          <a:xfrm>
            <a:off x="10333260" y="4516860"/>
            <a:ext cx="744386" cy="372193"/>
          </a:xfrm>
          <a:custGeom>
            <a:avLst/>
            <a:gdLst>
              <a:gd name="connsiteX0" fmla="*/ 0 w 744386"/>
              <a:gd name="connsiteY0" fmla="*/ 372193 h 372193"/>
              <a:gd name="connsiteX1" fmla="*/ 0 w 744386"/>
              <a:gd name="connsiteY1" fmla="*/ 372193 h 372193"/>
              <a:gd name="connsiteX2" fmla="*/ 363003 w 744386"/>
              <a:gd name="connsiteY2" fmla="*/ 0 h 372193"/>
              <a:gd name="connsiteX3" fmla="*/ 744386 w 744386"/>
              <a:gd name="connsiteY3" fmla="*/ 367598 h 372193"/>
              <a:gd name="connsiteX4" fmla="*/ 744386 w 744386"/>
              <a:gd name="connsiteY4" fmla="*/ 367598 h 37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386" h="372193">
                <a:moveTo>
                  <a:pt x="0" y="372193"/>
                </a:moveTo>
                <a:lnTo>
                  <a:pt x="0" y="372193"/>
                </a:lnTo>
                <a:lnTo>
                  <a:pt x="363003" y="0"/>
                </a:lnTo>
                <a:lnTo>
                  <a:pt x="744386" y="367598"/>
                </a:lnTo>
                <a:lnTo>
                  <a:pt x="744386" y="367598"/>
                </a:lnTo>
              </a:path>
            </a:pathLst>
          </a:cu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8037497" y="5640060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094204" y="2526132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74498" y="2369340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7869" y="2298262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55798" y="5613829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20" r="72840" b="50734"/>
          <a:stretch/>
        </p:blipFill>
        <p:spPr bwMode="auto">
          <a:xfrm>
            <a:off x="5406143" y="3051866"/>
            <a:ext cx="2016079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49" y="959506"/>
            <a:ext cx="1243924" cy="13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394" y="3525031"/>
            <a:ext cx="1817654" cy="19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64898" y="5729249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руки, ноги не рухаються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289" y="2415210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чі дивляться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7369" y="2330273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отик мовчить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55634" y="2656141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уха слухають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4704" y="5613016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г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олова працює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503272" y="2936107"/>
            <a:ext cx="1918950" cy="33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359930" y="2950900"/>
            <a:ext cx="2140945" cy="36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>
            <a:off x="5528457" y="3035499"/>
            <a:ext cx="1847381" cy="342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>
            <a:off x="5234036" y="2952847"/>
            <a:ext cx="2142313" cy="34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>
            <a:off x="5082179" y="2952847"/>
            <a:ext cx="2418696" cy="33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423" y="1565477"/>
            <a:ext cx="1195781" cy="15124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2913770" y="1522103"/>
            <a:ext cx="1973668" cy="11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33177" y="6074681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34" y="3230661"/>
            <a:ext cx="2142020" cy="21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66" y="3323124"/>
            <a:ext cx="3074336" cy="20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939159" y="160338"/>
            <a:ext cx="8732066" cy="6711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Правила </a:t>
            </a:r>
            <a:r>
              <a:rPr lang="uk-UA" sz="3600" b="1" dirty="0" smtClean="0">
                <a:solidFill>
                  <a:schemeClr val="bg1"/>
                </a:solidFill>
              </a:rPr>
              <a:t>уроку «Дай мені 5» 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66410" y="391683"/>
            <a:ext cx="8732066" cy="61111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4762" y="1002793"/>
            <a:ext cx="8617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Зафарбуй стільки клітинок, скільки іграшок на малюнку.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Обведи кожну машинку.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153565" y="2102637"/>
            <a:ext cx="2441993" cy="3340677"/>
          </a:xfrm>
          <a:prstGeom prst="rect">
            <a:avLst/>
          </a:prstGeom>
        </p:spPr>
      </p:pic>
      <p:pic>
        <p:nvPicPr>
          <p:cNvPr id="11" name="Picture 8" descr="Vw Beetle Фольксваген Машина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60" y="2560407"/>
            <a:ext cx="1558777" cy="77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редметы растровый клипарт png высокого разреше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7" y="2413890"/>
            <a:ext cx="1072380" cy="8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Плюшевый миш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64" y="1969477"/>
            <a:ext cx="1366116" cy="17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Очень милый панда Клипарт | +1 566 198 клипарт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549" y="3460236"/>
            <a:ext cx="1893895" cy="18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6" t="29567" r="3896" b="37155"/>
          <a:stretch/>
        </p:blipFill>
        <p:spPr bwMode="auto">
          <a:xfrm>
            <a:off x="3243592" y="4226356"/>
            <a:ext cx="1582407" cy="11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6" t="958" r="4986" b="69233"/>
          <a:stretch/>
        </p:blipFill>
        <p:spPr bwMode="auto">
          <a:xfrm flipH="1">
            <a:off x="4346208" y="2226301"/>
            <a:ext cx="1987667" cy="12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Милый маленький зайчик мультфильм | Премиум векторы | Мультфильмы, Детские  рисунки, Милая иллюстрац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30" y="1833790"/>
            <a:ext cx="1220718" cy="147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6" t="69072" r="35717" b="9"/>
          <a:stretch/>
        </p:blipFill>
        <p:spPr bwMode="auto">
          <a:xfrm>
            <a:off x="7632117" y="3987697"/>
            <a:ext cx="2097039" cy="14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Изображения Игрушки фон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36489" r="34732" b="33702"/>
          <a:stretch/>
        </p:blipFill>
        <p:spPr bwMode="auto">
          <a:xfrm>
            <a:off x="5171931" y="4054101"/>
            <a:ext cx="2072048" cy="132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t="11725" r="69667" b="85458"/>
          <a:stretch/>
        </p:blipFill>
        <p:spPr>
          <a:xfrm>
            <a:off x="2595558" y="5810349"/>
            <a:ext cx="9492104" cy="502180"/>
          </a:xfrm>
          <a:prstGeom prst="round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2951" y="5829120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15634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107396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099158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090920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072997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9076371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0065831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1055292" y="5814358"/>
            <a:ext cx="465290" cy="464638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135264" y="4091712"/>
            <a:ext cx="1660470" cy="1502016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547485" y="2167400"/>
            <a:ext cx="1660470" cy="1502016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8258613" y="2270959"/>
            <a:ext cx="1660470" cy="1502016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0079745" y="2110275"/>
            <a:ext cx="1660470" cy="1502016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3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6443" y="371194"/>
            <a:ext cx="8732066" cy="6126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67947" y="1754552"/>
            <a:ext cx="10314304" cy="4541115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01737" y="1789611"/>
            <a:ext cx="65680" cy="446470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зайчик картинка - Создать мем - Meme-arsena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164" y="2599508"/>
            <a:ext cx="2775121" cy="277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Морковь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63" y="2313594"/>
            <a:ext cx="1422316" cy="1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31.png | Капуста, Овощи, Рисунки 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91" y="4389120"/>
            <a:ext cx="1359260" cy="12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31.png | Капуста, Овощи, Рисунки 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693" y="4389120"/>
            <a:ext cx="1359260" cy="12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31.png | Капуста, Овощи, Рисунки 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86" y="4314418"/>
            <a:ext cx="1359260" cy="12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31.png | Капуста, Овощи, Рисунки 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192" y="4371590"/>
            <a:ext cx="1359260" cy="12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31.png | Капуста, Овощи, Рисунки 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80" y="4314418"/>
            <a:ext cx="1359260" cy="125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Овал 67"/>
          <p:cNvSpPr/>
          <p:nvPr/>
        </p:nvSpPr>
        <p:spPr>
          <a:xfrm rot="21447565">
            <a:off x="4400558" y="2065902"/>
            <a:ext cx="1358074" cy="3597636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Picture 4" descr="Морковь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973">
            <a:off x="5421318" y="1952770"/>
            <a:ext cx="1422316" cy="1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Морковь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522">
            <a:off x="6825903" y="2469984"/>
            <a:ext cx="1422316" cy="1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Морковь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973">
            <a:off x="7886171" y="1952771"/>
            <a:ext cx="1422316" cy="1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Морковь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522">
            <a:off x="9106951" y="1998665"/>
            <a:ext cx="1422316" cy="1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Морковь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522">
            <a:off x="10037335" y="1876998"/>
            <a:ext cx="1422316" cy="142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Овал 72"/>
          <p:cNvSpPr/>
          <p:nvPr/>
        </p:nvSpPr>
        <p:spPr>
          <a:xfrm rot="21447565">
            <a:off x="5612680" y="2027191"/>
            <a:ext cx="1358074" cy="3597636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 rot="21447565">
            <a:off x="7049767" y="2424924"/>
            <a:ext cx="1358074" cy="3597636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 rot="21225863">
            <a:off x="8288901" y="1983988"/>
            <a:ext cx="1358074" cy="3597636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 rot="21447565">
            <a:off x="10199180" y="2057915"/>
            <a:ext cx="1358074" cy="3597636"/>
          </a:xfrm>
          <a:prstGeom prst="ellipse">
            <a:avLst/>
          </a:prstGeom>
          <a:noFill/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3300419" y="1076896"/>
            <a:ext cx="844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Склади </a:t>
            </a:r>
            <a:r>
              <a:rPr lang="uk-UA" sz="2400" b="1" dirty="0" smtClean="0">
                <a:solidFill>
                  <a:srgbClr val="7030A0"/>
                </a:solidFill>
              </a:rPr>
              <a:t>пари «морквина – капустина»</a:t>
            </a:r>
            <a:r>
              <a:rPr lang="ru-RU" sz="2400" b="1" dirty="0" smtClean="0">
                <a:solidFill>
                  <a:srgbClr val="7030A0"/>
                </a:solidFill>
              </a:rPr>
              <a:t>. </a:t>
            </a:r>
            <a:r>
              <a:rPr lang="uk-UA" sz="2400" b="1" dirty="0" smtClean="0">
                <a:solidFill>
                  <a:srgbClr val="7030A0"/>
                </a:solidFill>
              </a:rPr>
              <a:t>Чого більше? 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56781" y="2301789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stCxn id="3" idx="0"/>
          </p:cNvCxnSpPr>
          <p:nvPr/>
        </p:nvCxnSpPr>
        <p:spPr>
          <a:xfrm>
            <a:off x="1515230" y="2301789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675757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201928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75835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201928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966122" y="264538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792655" y="2301789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1" name="Прямая соединительная линия 60"/>
          <p:cNvCxnSpPr>
            <a:stCxn id="60" idx="0"/>
          </p:cNvCxnSpPr>
          <p:nvPr/>
        </p:nvCxnSpPr>
        <p:spPr>
          <a:xfrm>
            <a:off x="3851104" y="2301789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Овал 62"/>
          <p:cNvSpPr/>
          <p:nvPr/>
        </p:nvSpPr>
        <p:spPr>
          <a:xfrm>
            <a:off x="3537802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3011709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128529" y="2301789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>
            <a:stCxn id="68" idx="0"/>
          </p:cNvCxnSpPr>
          <p:nvPr/>
        </p:nvCxnSpPr>
        <p:spPr>
          <a:xfrm>
            <a:off x="6186978" y="2301789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Овал 70"/>
          <p:cNvSpPr/>
          <p:nvPr/>
        </p:nvSpPr>
        <p:spPr>
          <a:xfrm>
            <a:off x="5846007" y="2422919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362135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5595399" y="2645386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405131" y="2301789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>
            <a:stCxn id="76" idx="0"/>
          </p:cNvCxnSpPr>
          <p:nvPr/>
        </p:nvCxnSpPr>
        <p:spPr>
          <a:xfrm>
            <a:off x="8463580" y="2301789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8150278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7624185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8914472" y="264538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9741005" y="2301789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Прямая соединительная линия 84"/>
          <p:cNvCxnSpPr>
            <a:stCxn id="84" idx="0"/>
          </p:cNvCxnSpPr>
          <p:nvPr/>
        </p:nvCxnSpPr>
        <p:spPr>
          <a:xfrm>
            <a:off x="10799454" y="2301789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Овал 89"/>
          <p:cNvSpPr/>
          <p:nvPr/>
        </p:nvSpPr>
        <p:spPr>
          <a:xfrm>
            <a:off x="10226120" y="264538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6878960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6370211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11521072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10994979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4572722" y="24154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4046629" y="285824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/>
          <p:cNvSpPr/>
          <p:nvPr/>
        </p:nvSpPr>
        <p:spPr>
          <a:xfrm>
            <a:off x="7893102" y="264538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TextBox 134"/>
          <p:cNvSpPr txBox="1"/>
          <p:nvPr/>
        </p:nvSpPr>
        <p:spPr>
          <a:xfrm>
            <a:off x="991670" y="1002550"/>
            <a:ext cx="1030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Знайди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дощечки дом</a:t>
            </a:r>
            <a:r>
              <a:rPr lang="uk-UA" sz="2400" b="1" dirty="0" smtClean="0">
                <a:solidFill>
                  <a:srgbClr val="7030A0"/>
                </a:solidFill>
              </a:rPr>
              <a:t>іно, де </a:t>
            </a:r>
            <a:r>
              <a:rPr lang="uk-UA" sz="2400" b="1" dirty="0" smtClean="0">
                <a:solidFill>
                  <a:srgbClr val="7030A0"/>
                </a:solidFill>
              </a:rPr>
              <a:t>крапочок зліва і справа однакова </a:t>
            </a:r>
            <a:r>
              <a:rPr lang="uk-UA" sz="2400" b="1" dirty="0" smtClean="0">
                <a:solidFill>
                  <a:srgbClr val="7030A0"/>
                </a:solidFill>
              </a:rPr>
              <a:t>кількість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456781" y="4460610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единительная линия 69"/>
          <p:cNvCxnSpPr>
            <a:stCxn id="67" idx="0"/>
          </p:cNvCxnSpPr>
          <p:nvPr/>
        </p:nvCxnSpPr>
        <p:spPr>
          <a:xfrm>
            <a:off x="1515230" y="4460610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675757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201928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675835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1201928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941896" y="480420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2777351" y="4460610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8" name="Прямая соединительная линия 87"/>
          <p:cNvCxnSpPr>
            <a:stCxn id="87" idx="0"/>
          </p:cNvCxnSpPr>
          <p:nvPr/>
        </p:nvCxnSpPr>
        <p:spPr>
          <a:xfrm>
            <a:off x="3835800" y="4460610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Овал 88"/>
          <p:cNvSpPr/>
          <p:nvPr/>
        </p:nvSpPr>
        <p:spPr>
          <a:xfrm>
            <a:off x="2996327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3522498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2996405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3522498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2996568" y="4791744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5097921" y="4460610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9" name="Прямая соединительная линия 98"/>
          <p:cNvCxnSpPr>
            <a:stCxn id="98" idx="0"/>
          </p:cNvCxnSpPr>
          <p:nvPr/>
        </p:nvCxnSpPr>
        <p:spPr>
          <a:xfrm>
            <a:off x="6156370" y="4460610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Овал 101"/>
          <p:cNvSpPr/>
          <p:nvPr/>
        </p:nvSpPr>
        <p:spPr>
          <a:xfrm>
            <a:off x="5316897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5843068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5316975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5843068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6445960" y="501706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7394734" y="4460610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9" name="Прямая соединительная линия 138"/>
          <p:cNvCxnSpPr>
            <a:stCxn id="138" idx="0"/>
          </p:cNvCxnSpPr>
          <p:nvPr/>
        </p:nvCxnSpPr>
        <p:spPr>
          <a:xfrm>
            <a:off x="8453183" y="4460610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Овал 139"/>
          <p:cNvSpPr/>
          <p:nvPr/>
        </p:nvSpPr>
        <p:spPr>
          <a:xfrm>
            <a:off x="7613710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Овал 140"/>
          <p:cNvSpPr/>
          <p:nvPr/>
        </p:nvSpPr>
        <p:spPr>
          <a:xfrm>
            <a:off x="8139881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/>
          <p:cNvSpPr/>
          <p:nvPr/>
        </p:nvSpPr>
        <p:spPr>
          <a:xfrm>
            <a:off x="7613788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/>
          <p:cNvSpPr/>
          <p:nvPr/>
        </p:nvSpPr>
        <p:spPr>
          <a:xfrm>
            <a:off x="8139881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9718692" y="4460610"/>
            <a:ext cx="2116898" cy="851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7" name="Прямая соединительная линия 146"/>
          <p:cNvCxnSpPr>
            <a:stCxn id="146" idx="0"/>
          </p:cNvCxnSpPr>
          <p:nvPr/>
        </p:nvCxnSpPr>
        <p:spPr>
          <a:xfrm>
            <a:off x="10777141" y="4460610"/>
            <a:ext cx="6263" cy="851769"/>
          </a:xfrm>
          <a:prstGeom prst="line">
            <a:avLst/>
          </a:prstGeom>
          <a:ln w="38100">
            <a:solidFill>
              <a:srgbClr val="FF6565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Овал 147"/>
          <p:cNvSpPr/>
          <p:nvPr/>
        </p:nvSpPr>
        <p:spPr>
          <a:xfrm>
            <a:off x="9937668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/>
          <p:cNvSpPr/>
          <p:nvPr/>
        </p:nvSpPr>
        <p:spPr>
          <a:xfrm>
            <a:off x="10463839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9937746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10463839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9937668" y="480283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/>
          <p:cNvSpPr/>
          <p:nvPr/>
        </p:nvSpPr>
        <p:spPr>
          <a:xfrm>
            <a:off x="2646560" y="1994684"/>
            <a:ext cx="2363989" cy="1484181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Овал 157"/>
          <p:cNvSpPr/>
          <p:nvPr/>
        </p:nvSpPr>
        <p:spPr>
          <a:xfrm>
            <a:off x="1720422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Овал 158"/>
          <p:cNvSpPr/>
          <p:nvPr/>
        </p:nvSpPr>
        <p:spPr>
          <a:xfrm>
            <a:off x="2242455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Овал 159"/>
          <p:cNvSpPr/>
          <p:nvPr/>
        </p:nvSpPr>
        <p:spPr>
          <a:xfrm>
            <a:off x="1720500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Овал 160"/>
          <p:cNvSpPr/>
          <p:nvPr/>
        </p:nvSpPr>
        <p:spPr>
          <a:xfrm>
            <a:off x="2246593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Овал 161"/>
          <p:cNvSpPr/>
          <p:nvPr/>
        </p:nvSpPr>
        <p:spPr>
          <a:xfrm>
            <a:off x="1986561" y="480420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Овал 162"/>
          <p:cNvSpPr/>
          <p:nvPr/>
        </p:nvSpPr>
        <p:spPr>
          <a:xfrm>
            <a:off x="3527769" y="4796541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Овал 163"/>
          <p:cNvSpPr/>
          <p:nvPr/>
        </p:nvSpPr>
        <p:spPr>
          <a:xfrm>
            <a:off x="4226454" y="480420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Овал 164"/>
          <p:cNvSpPr/>
          <p:nvPr/>
        </p:nvSpPr>
        <p:spPr>
          <a:xfrm>
            <a:off x="6854089" y="463963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Овал 165"/>
          <p:cNvSpPr/>
          <p:nvPr/>
        </p:nvSpPr>
        <p:spPr>
          <a:xfrm>
            <a:off x="10465855" y="4804042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Овал 166"/>
          <p:cNvSpPr/>
          <p:nvPr/>
        </p:nvSpPr>
        <p:spPr>
          <a:xfrm>
            <a:off x="10984273" y="501706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Овал 167"/>
          <p:cNvSpPr/>
          <p:nvPr/>
        </p:nvSpPr>
        <p:spPr>
          <a:xfrm>
            <a:off x="11392402" y="4639637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374924" y="4131938"/>
            <a:ext cx="2363989" cy="1484181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8660125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9186296" y="45742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8660203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9186296" y="5017068"/>
            <a:ext cx="153598" cy="164571"/>
          </a:xfrm>
          <a:prstGeom prst="ellipse">
            <a:avLst/>
          </a:prstGeom>
          <a:solidFill>
            <a:srgbClr val="FF656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7284716" y="4131937"/>
            <a:ext cx="2363989" cy="1484181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1766443" y="371194"/>
            <a:ext cx="8732066" cy="6126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7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10" grpId="0" animBg="1"/>
      <p:bldP spid="1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94" y="980304"/>
            <a:ext cx="7784432" cy="57085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липарт человек (5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555" y="2160085"/>
            <a:ext cx="3826839" cy="452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05974" y="393600"/>
            <a:ext cx="8732066" cy="5867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«Інтерв'ю»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4492" y="2010509"/>
            <a:ext cx="38741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Що найбільше вас вразило чи здивувало під час уроку</a:t>
            </a:r>
            <a:r>
              <a:rPr lang="uk-UA" sz="2800" b="1" dirty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3133915" y="1252520"/>
            <a:ext cx="3704880" cy="1668359"/>
          </a:xfrm>
          <a:prstGeom prst="wedgeEllipseCallout">
            <a:avLst>
              <a:gd name="adj1" fmla="val -35606"/>
              <a:gd name="adj2" fmla="val 73611"/>
            </a:avLst>
          </a:prstGeom>
          <a:gradFill flip="none" rotWithShape="1">
            <a:gsLst>
              <a:gs pos="0">
                <a:srgbClr val="70D7E5">
                  <a:tint val="66000"/>
                  <a:satMod val="160000"/>
                </a:srgbClr>
              </a:gs>
              <a:gs pos="50000">
                <a:srgbClr val="70D7E5">
                  <a:tint val="44500"/>
                  <a:satMod val="160000"/>
                </a:srgbClr>
              </a:gs>
              <a:gs pos="100000">
                <a:srgbClr val="70D7E5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5596" y="1394201"/>
            <a:ext cx="31522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Чи було вам важко? Якщо так, то що саме? </a:t>
            </a:r>
          </a:p>
        </p:txBody>
      </p:sp>
      <p:sp>
        <p:nvSpPr>
          <p:cNvPr id="13" name="Овальная выноска 12"/>
          <p:cNvSpPr/>
          <p:nvPr/>
        </p:nvSpPr>
        <p:spPr>
          <a:xfrm>
            <a:off x="8129372" y="1635293"/>
            <a:ext cx="3301565" cy="1760211"/>
          </a:xfrm>
          <a:prstGeom prst="wedgeEllipseCallout">
            <a:avLst>
              <a:gd name="adj1" fmla="val -54920"/>
              <a:gd name="adj2" fmla="val 72927"/>
            </a:avLst>
          </a:prstGeom>
          <a:gradFill flip="none" rotWithShape="1">
            <a:gsLst>
              <a:gs pos="0">
                <a:srgbClr val="70D7E5">
                  <a:tint val="66000"/>
                  <a:satMod val="160000"/>
                </a:srgbClr>
              </a:gs>
              <a:gs pos="50000">
                <a:srgbClr val="70D7E5">
                  <a:tint val="44500"/>
                  <a:satMod val="160000"/>
                </a:srgbClr>
              </a:gs>
              <a:gs pos="100000">
                <a:srgbClr val="70D7E5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622968" y="1822900"/>
            <a:ext cx="25025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002060"/>
                </a:solidFill>
              </a:rPr>
              <a:t>Чого ви навчились на уроці?</a:t>
            </a:r>
          </a:p>
        </p:txBody>
      </p:sp>
    </p:spTree>
    <p:extLst>
      <p:ext uri="{BB962C8B-B14F-4D97-AF65-F5344CB8AC3E}">
        <p14:creationId xmlns:p14="http://schemas.microsoft.com/office/powerpoint/2010/main" val="9125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48947" y="487171"/>
            <a:ext cx="8231767" cy="6775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 </a:t>
            </a:r>
            <a:r>
              <a:rPr lang="uk-UA" sz="3600" b="1" dirty="0" smtClean="0">
                <a:solidFill>
                  <a:schemeClr val="bg1"/>
                </a:solidFill>
              </a:rPr>
              <a:t>загадку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56514" y="3916477"/>
            <a:ext cx="2379724" cy="884329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Капці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6467" y="1486922"/>
            <a:ext cx="609600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Жовті, чорні і біляві,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Вони ходять завжди в парі.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У домівці їх взувають,</a:t>
            </a:r>
          </a:p>
          <a:p>
            <a:r>
              <a:rPr lang="uk-UA" sz="3600" b="1" dirty="0" smtClean="0">
                <a:solidFill>
                  <a:srgbClr val="7030A0"/>
                </a:solidFill>
              </a:rPr>
              <a:t>Біля ліжечка знімають.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1" y="1759879"/>
            <a:ext cx="3040927" cy="30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тапочки роялти бесплатно векторные иллюстрации -vc075101-CoolCLIP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62" y="3916477"/>
            <a:ext cx="2952925" cy="262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908984" y="315314"/>
            <a:ext cx="8732066" cy="69451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 smtClean="0">
                <a:solidFill>
                  <a:schemeClr val="bg1"/>
                </a:solidFill>
              </a:rPr>
              <a:t>з лічильним матеріалом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328"/>
          <a:stretch/>
        </p:blipFill>
        <p:spPr>
          <a:xfrm rot="19933909">
            <a:off x="8977827" y="1240664"/>
            <a:ext cx="673515" cy="192972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4077"/>
          <a:stretch/>
        </p:blipFill>
        <p:spPr>
          <a:xfrm rot="19331559">
            <a:off x="5306556" y="1225589"/>
            <a:ext cx="707650" cy="192972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4077"/>
          <a:stretch/>
        </p:blipFill>
        <p:spPr>
          <a:xfrm rot="20009810" flipH="1">
            <a:off x="10455469" y="3673891"/>
            <a:ext cx="707649" cy="19297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328"/>
          <a:stretch/>
        </p:blipFill>
        <p:spPr>
          <a:xfrm rot="20046753" flipH="1">
            <a:off x="962707" y="3781831"/>
            <a:ext cx="673515" cy="192972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47" t="554" r="48230" b="-554"/>
          <a:stretch/>
        </p:blipFill>
        <p:spPr>
          <a:xfrm flipH="1">
            <a:off x="10555602" y="1277394"/>
            <a:ext cx="707650" cy="192972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47" t="554" r="48230" b="-554"/>
          <a:stretch/>
        </p:blipFill>
        <p:spPr>
          <a:xfrm flipH="1">
            <a:off x="2723537" y="3770071"/>
            <a:ext cx="707650" cy="1929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2438"/>
          <a:stretch/>
        </p:blipFill>
        <p:spPr>
          <a:xfrm rot="20680015">
            <a:off x="6540640" y="3665300"/>
            <a:ext cx="782766" cy="211439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2775"/>
          <a:stretch/>
        </p:blipFill>
        <p:spPr>
          <a:xfrm rot="19679888" flipH="1">
            <a:off x="3384914" y="1358943"/>
            <a:ext cx="773216" cy="211439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856" t="11124" r="49182" b="-11124"/>
          <a:stretch/>
        </p:blipFill>
        <p:spPr>
          <a:xfrm flipH="1">
            <a:off x="8447423" y="3638052"/>
            <a:ext cx="652134" cy="211439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856" t="11124" r="49182" b="-11124"/>
          <a:stretch/>
        </p:blipFill>
        <p:spPr>
          <a:xfrm>
            <a:off x="7223174" y="1268348"/>
            <a:ext cx="652134" cy="211439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34" t="-10112" r="25346" b="10112"/>
          <a:stretch/>
        </p:blipFill>
        <p:spPr>
          <a:xfrm rot="2012530" flipH="1">
            <a:off x="4660751" y="3684025"/>
            <a:ext cx="653777" cy="211439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408" t="-10112" r="25346" b="10112"/>
          <a:stretch/>
        </p:blipFill>
        <p:spPr>
          <a:xfrm rot="2678029">
            <a:off x="1308877" y="1284352"/>
            <a:ext cx="660202" cy="2114390"/>
          </a:xfrm>
          <a:prstGeom prst="rect">
            <a:avLst/>
          </a:prstGeom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618812" y="5699595"/>
            <a:ext cx="3073901" cy="730934"/>
          </a:xfrm>
          <a:prstGeom prst="wedgeRoundRectCallout">
            <a:avLst>
              <a:gd name="adj1" fmla="val -47728"/>
              <a:gd name="adj2" fmla="val 79962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5" name="Скругленная прямоугольная выноска 44"/>
          <p:cNvSpPr/>
          <p:nvPr/>
        </p:nvSpPr>
        <p:spPr>
          <a:xfrm>
            <a:off x="3959244" y="5696178"/>
            <a:ext cx="4322775" cy="730934"/>
          </a:xfrm>
          <a:prstGeom prst="wedgeRoundRectCallout">
            <a:avLst>
              <a:gd name="adj1" fmla="val -47728"/>
              <a:gd name="adj2" fmla="val 79962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Знайдіть однакові черевички.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1299464" y="2677517"/>
            <a:ext cx="8015120" cy="143691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 flipV="1">
            <a:off x="2069108" y="2406246"/>
            <a:ext cx="2918531" cy="167324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3364140" y="2939109"/>
            <a:ext cx="7358235" cy="116251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4131031" y="2472655"/>
            <a:ext cx="2506425" cy="138920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6325198" y="2860707"/>
            <a:ext cx="4000004" cy="113470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 flipV="1">
            <a:off x="7875308" y="2459842"/>
            <a:ext cx="954579" cy="131462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ая прямоугольная выноска 58"/>
          <p:cNvSpPr/>
          <p:nvPr/>
        </p:nvSpPr>
        <p:spPr>
          <a:xfrm>
            <a:off x="8567083" y="5695869"/>
            <a:ext cx="3073901" cy="730934"/>
          </a:xfrm>
          <a:prstGeom prst="wedgeRoundRectCallout">
            <a:avLst>
              <a:gd name="adj1" fmla="val -47728"/>
              <a:gd name="adj2" fmla="val 79962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Чи усім черевичкам знайшлася пара?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5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ая прямоугольная выноска 21"/>
          <p:cNvSpPr/>
          <p:nvPr/>
        </p:nvSpPr>
        <p:spPr>
          <a:xfrm>
            <a:off x="655076" y="5394023"/>
            <a:ext cx="4511017" cy="1002833"/>
          </a:xfrm>
          <a:prstGeom prst="wedgeRoundRectCallout">
            <a:avLst>
              <a:gd name="adj1" fmla="val -8603"/>
              <a:gd name="adj2" fmla="val -107898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Як слід доглядати за взуттям та одягом?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64692" y="413285"/>
            <a:ext cx="8732066" cy="6970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Мотивація навчальної діяльності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8" descr="Приключения мистера Пибоди и Шермана - Приключения мистера Пибоди и Шермана 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076" y="1385188"/>
            <a:ext cx="3136020" cy="33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55076" y="5394023"/>
            <a:ext cx="4511017" cy="1002833"/>
          </a:xfrm>
          <a:prstGeom prst="wedgeRoundRectCallout">
            <a:avLst>
              <a:gd name="adj1" fmla="val -8603"/>
              <a:gd name="adj2" fmla="val -107898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Чому черевичок, шкарпеток та рукавичок буває по два?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36" b="1704"/>
          <a:stretch/>
        </p:blipFill>
        <p:spPr>
          <a:xfrm>
            <a:off x="8773758" y="1448783"/>
            <a:ext cx="2014537" cy="3351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668" b="1704"/>
          <a:stretch/>
        </p:blipFill>
        <p:spPr>
          <a:xfrm>
            <a:off x="5730725" y="1512283"/>
            <a:ext cx="1950041" cy="3351817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5387157" y="5394023"/>
            <a:ext cx="3172643" cy="1002833"/>
          </a:xfrm>
          <a:prstGeom prst="wedgeRoundRectCallout">
            <a:avLst>
              <a:gd name="adj1" fmla="val -8603"/>
              <a:gd name="adj2" fmla="val -107898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У людини дві руки та дві ноги.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55076" y="5394023"/>
            <a:ext cx="4511017" cy="1002833"/>
          </a:xfrm>
          <a:prstGeom prst="wedgeRoundRectCallout">
            <a:avLst>
              <a:gd name="adj1" fmla="val -8603"/>
              <a:gd name="adj2" fmla="val -107898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Чого ще у людини по два?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8780864" y="5415946"/>
            <a:ext cx="2983119" cy="1002833"/>
          </a:xfrm>
          <a:prstGeom prst="wedgeRoundRectCallout">
            <a:avLst>
              <a:gd name="adj1" fmla="val -8603"/>
              <a:gd name="adj2" fmla="val -107898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Очі, вуха.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55075" y="5388108"/>
            <a:ext cx="4511017" cy="1002833"/>
          </a:xfrm>
          <a:prstGeom prst="wedgeRoundRectCallout">
            <a:avLst>
              <a:gd name="adj1" fmla="val -8603"/>
              <a:gd name="adj2" fmla="val -107898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Говорять, коли речей по два – це </a:t>
            </a:r>
            <a:r>
              <a:rPr lang="uk-UA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</a:t>
            </a:r>
            <a:r>
              <a:rPr lang="uk-UA" sz="2400" b="1" dirty="0" smtClean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5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17305" y="494529"/>
            <a:ext cx="8732066" cy="6158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Повідомлення теми та завдань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966" y="1891007"/>
            <a:ext cx="5354031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Сьогодні на уроці ми навчимося утворювати пари предметів і будемо використовувати ці вміння для порівняння кількості предметів.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Дізнаємося про об'ємні фігури.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40" descr="Носки St. Friday Ночь перед рождеством 653-5 хлопковые синие — купить  конверсы за 470 руб. с доставкой по Росс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03" y="1991138"/>
            <a:ext cx="2621875" cy="26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1778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14329" y="419346"/>
            <a:ext cx="8732066" cy="5923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Пара предметів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17217" y="1011714"/>
            <a:ext cx="4423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Чого зазвичай буває по двоє?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2" name="Picture 8" descr="Шап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25" y="2188499"/>
            <a:ext cx="1577283" cy="180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90 х 1181 | Перчатки, Разное,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641" flipH="1">
            <a:off x="1498427" y="2633811"/>
            <a:ext cx="1422159" cy="15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890 х 1181 | Перчатки, Разное,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9550">
            <a:off x="291729" y="3324011"/>
            <a:ext cx="1434221" cy="160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Коньки хоккея на льде, на белой предпосылке также вектор иллюстрации  притяжки Corel Ботинок хоккея на льде Иллюстрация вектора - иллюстрации  насчитывающей коньки, мелькать: 1034687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79000" y1="26625" x2="79000" y2="26625"/>
                        <a14:foregroundMark x1="77250" y1="33500" x2="77250" y2="33500"/>
                        <a14:foregroundMark x1="67250" y1="31000" x2="67250" y2="31000"/>
                        <a14:foregroundMark x1="71125" y1="31625" x2="71125" y2="31625"/>
                        <a14:foregroundMark x1="72250" y1="32375" x2="72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60" y="1603524"/>
            <a:ext cx="2772869" cy="27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4" descr="Коньки хоккея на льде, на белой предпосылке также вектор иллюстрации  притяжки Corel Ботинок хоккея на льде Иллюстрация вектора - иллюстрации  насчитывающей коньки, мелькать: 1034687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79000" y1="26625" x2="79000" y2="26625"/>
                        <a14:foregroundMark x1="77250" y1="33500" x2="77250" y2="33500"/>
                        <a14:foregroundMark x1="67250" y1="31000" x2="67250" y2="31000"/>
                        <a14:foregroundMark x1="71125" y1="31625" x2="71125" y2="31625"/>
                        <a14:foregroundMark x1="72250" y1="32375" x2="72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92" y="2463160"/>
            <a:ext cx="2772869" cy="27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8" descr="Brown Male Boots PNG Clipart - Best WEB Clipa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674"/>
          <a:stretch/>
        </p:blipFill>
        <p:spPr bwMode="auto">
          <a:xfrm>
            <a:off x="9408495" y="2515304"/>
            <a:ext cx="1237900" cy="18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8" descr="Brown Male Boots PNG Clipart - Best WEB Clipa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2"/>
          <a:stretch/>
        </p:blipFill>
        <p:spPr bwMode="auto">
          <a:xfrm rot="537217">
            <a:off x="10417326" y="2579430"/>
            <a:ext cx="1639840" cy="18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 rot="2256470">
            <a:off x="4097235" y="3282072"/>
            <a:ext cx="760164" cy="14140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 rot="294321">
            <a:off x="4430342" y="2079910"/>
            <a:ext cx="820984" cy="16774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7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790733" y="422212"/>
            <a:ext cx="8732066" cy="65547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Вправа «Одягни хлопчика»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6410" y="1214968"/>
            <a:ext cx="7980711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200" b="1" dirty="0" smtClean="0">
                <a:solidFill>
                  <a:srgbClr val="7030A0"/>
                </a:solidFill>
              </a:rPr>
              <a:t>Які предмети одягу, що ми одягли на хлопчика, мають пару?</a:t>
            </a:r>
            <a:endParaRPr lang="uk-UA" sz="22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78"/>
          <a:stretch/>
        </p:blipFill>
        <p:spPr>
          <a:xfrm>
            <a:off x="5626100" y="2271711"/>
            <a:ext cx="1726608" cy="3713324"/>
          </a:xfrm>
          <a:prstGeom prst="rect">
            <a:avLst/>
          </a:prstGeom>
        </p:spPr>
      </p:pic>
      <p:pic>
        <p:nvPicPr>
          <p:cNvPr id="1030" name="Picture 6" descr="Наклейка Шапка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636" y="1839072"/>
            <a:ext cx="974996" cy="110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Шапка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7" y="1790751"/>
            <a:ext cx="941792" cy="107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890 х 1181 | Перчатки, Разное, Карти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98233" flipH="1">
            <a:off x="1496737" y="4350922"/>
            <a:ext cx="769241" cy="8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ДЕТСКИЕ ШТАНЫ оптом и в розницу от производителя: купить трикотаж для детей  в интернет-магазине Лио недорого в Украи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17" b="971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47" y="3234132"/>
            <a:ext cx="2253842" cy="181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Свитер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1" y="1637967"/>
            <a:ext cx="1778543" cy="18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носки Клипарт png | PNGWi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27449"/>
          <a:stretch/>
        </p:blipFill>
        <p:spPr bwMode="auto">
          <a:xfrm>
            <a:off x="6571318" y="5610822"/>
            <a:ext cx="659950" cy="5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носки Клипарт png | PNGWi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27449"/>
          <a:stretch/>
        </p:blipFill>
        <p:spPr bwMode="auto">
          <a:xfrm flipH="1">
            <a:off x="5679554" y="5597722"/>
            <a:ext cx="634556" cy="50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Брюки шорты шрифт, дизайн, бесплатно Матирование, арт, одежда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82" b="97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7" r="23045"/>
          <a:stretch/>
        </p:blipFill>
        <p:spPr bwMode="auto">
          <a:xfrm>
            <a:off x="5780863" y="4088264"/>
            <a:ext cx="1365111" cy="17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Красочный рождественский свитер PNG , свитер клипарт, зима, Мультяшный  стиль PNG картинки и пнг PSD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0" t="9278" r="9740" b="46555"/>
          <a:stretch/>
        </p:blipFill>
        <p:spPr bwMode="auto">
          <a:xfrm>
            <a:off x="5513903" y="3037806"/>
            <a:ext cx="1810942" cy="17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loves, Green - Red Gloves Clipart , Free Transparent Clipart - ClipartKe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45597" b="32529"/>
          <a:stretch/>
        </p:blipFill>
        <p:spPr bwMode="auto">
          <a:xfrm rot="10800000">
            <a:off x="6951467" y="4411767"/>
            <a:ext cx="588512" cy="60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Тема одежд зимы установила 2 Иллюстрация вектора - иллюстрации  насчитывающей тема, колготки: 129268731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3" t="69416" r="20221"/>
          <a:stretch/>
        </p:blipFill>
        <p:spPr bwMode="auto">
          <a:xfrm>
            <a:off x="5599608" y="5287853"/>
            <a:ext cx="920599" cy="96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Тема одежд зимы установила 2 Иллюстрация вектора - иллюстрации  насчитывающей тема, колготки: 12926873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6" t="68227" r="1564" b="5160"/>
          <a:stretch/>
        </p:blipFill>
        <p:spPr bwMode="auto">
          <a:xfrm>
            <a:off x="6439500" y="5323078"/>
            <a:ext cx="842880" cy="8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Gloves, Green - Red Gloves Clipart , Free Transparent Clipart - ClipartKe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45597" b="32529"/>
          <a:stretch/>
        </p:blipFill>
        <p:spPr bwMode="auto">
          <a:xfrm rot="10488544" flipH="1">
            <a:off x="5459845" y="4428028"/>
            <a:ext cx="528258" cy="66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472" l="971" r="970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0711" y="3234132"/>
            <a:ext cx="1928297" cy="1596771"/>
          </a:xfrm>
          <a:prstGeom prst="rect">
            <a:avLst/>
          </a:prstGeom>
        </p:spPr>
      </p:pic>
      <p:pic>
        <p:nvPicPr>
          <p:cNvPr id="1062" name="Picture 38" descr="рождественский красный шарф PNG , шарф клипарт, косынка, реалистический PNG 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75" y="3049708"/>
            <a:ext cx="1350157" cy="135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890 х 1181 | Перчатки, Разное, Карти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1767">
            <a:off x="2485006" y="4248270"/>
            <a:ext cx="769241" cy="8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Наклейка Шапка PNG - AVATAN PL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48" y="1790751"/>
            <a:ext cx="974996" cy="110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рождественский красный шарф PNG , шарф клипарт, косынка, реалистический PNG  картинки и пнг рисунок для бесплатной загрузки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39" y="3034469"/>
            <a:ext cx="1350157" cy="135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472" l="971" r="970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5931" y="4909086"/>
            <a:ext cx="1928297" cy="1596771"/>
          </a:xfrm>
          <a:prstGeom prst="rect">
            <a:avLst/>
          </a:prstGeom>
        </p:spPr>
      </p:pic>
      <p:pic>
        <p:nvPicPr>
          <p:cNvPr id="29" name="Picture 20" descr="Красочный рождественский свитер PNG , свитер клипарт, зима, Мультяшный  стиль PNG картинки и пнг PSD рисунок для бесплатной загрузки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0" t="9278" r="9740" b="46555"/>
          <a:stretch/>
        </p:blipFill>
        <p:spPr bwMode="auto">
          <a:xfrm>
            <a:off x="8241953" y="1662517"/>
            <a:ext cx="1810942" cy="17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Gloves, Green - Red Gloves Clipart , Free Transparent Clipart - ClipartKe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45597" b="32529"/>
          <a:stretch/>
        </p:blipFill>
        <p:spPr bwMode="auto">
          <a:xfrm rot="10800000">
            <a:off x="1616932" y="3159932"/>
            <a:ext cx="925224" cy="1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Gloves, Green - Red Gloves Clipart , Free Transparent Clipart - ClipartKe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45597" b="32529"/>
          <a:stretch/>
        </p:blipFill>
        <p:spPr bwMode="auto">
          <a:xfrm rot="10488544" flipH="1">
            <a:off x="732834" y="3176177"/>
            <a:ext cx="830496" cy="114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Брюки шорты шрифт, дизайн, бесплатно Матирование, арт, одежда png | PNGWi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382" b="97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7" r="23045"/>
          <a:stretch/>
        </p:blipFill>
        <p:spPr bwMode="auto">
          <a:xfrm>
            <a:off x="8613658" y="3316955"/>
            <a:ext cx="1349219" cy="17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Тема одежд зимы установила 2 Иллюстрация вектора - иллюстрации  насчитывающей тема, колготки: 129268731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3" t="69416" r="20221"/>
          <a:stretch/>
        </p:blipFill>
        <p:spPr bwMode="auto">
          <a:xfrm>
            <a:off x="1619826" y="5361902"/>
            <a:ext cx="909015" cy="96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Тема одежд зимы установила 2 Иллюстрация вектора - иллюстрации  насчитывающей тема, колготки: 12926873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6" t="68227" r="1564" b="5160"/>
          <a:stretch/>
        </p:blipFill>
        <p:spPr bwMode="auto">
          <a:xfrm>
            <a:off x="2641038" y="5390782"/>
            <a:ext cx="820913" cy="8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1804750">
            <a:off x="5009235" y="4347508"/>
            <a:ext cx="511990" cy="459864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9795250" flipH="1">
            <a:off x="7452413" y="4290168"/>
            <a:ext cx="511990" cy="459864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804750">
            <a:off x="5180663" y="5534461"/>
            <a:ext cx="511990" cy="459864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19795250" flipH="1">
            <a:off x="7137963" y="5516740"/>
            <a:ext cx="511990" cy="459864"/>
          </a:xfrm>
          <a:prstGeom prst="right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2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" t="1663" r="49846" b="51039"/>
          <a:stretch/>
        </p:blipFill>
        <p:spPr bwMode="auto">
          <a:xfrm flipH="1">
            <a:off x="9967311" y="1588987"/>
            <a:ext cx="1718968" cy="21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2" r="48198" b="3329"/>
          <a:stretch/>
        </p:blipFill>
        <p:spPr bwMode="auto">
          <a:xfrm rot="19232912">
            <a:off x="6102294" y="1873198"/>
            <a:ext cx="1689325" cy="221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2224D349-1229-4068-9DB8-E4675479523F}"/>
              </a:ext>
            </a:extLst>
          </p:cNvPr>
          <p:cNvSpPr/>
          <p:nvPr/>
        </p:nvSpPr>
        <p:spPr>
          <a:xfrm>
            <a:off x="0" y="5538450"/>
            <a:ext cx="1054100" cy="13195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88372" y="326571"/>
            <a:ext cx="8732066" cy="6681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Пара </a:t>
            </a:r>
            <a:r>
              <a:rPr lang="uk-UA" sz="3600" b="1" dirty="0" smtClean="0">
                <a:solidFill>
                  <a:schemeClr val="bg1"/>
                </a:solidFill>
              </a:rPr>
              <a:t>предметів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8843" y="1113526"/>
            <a:ext cx="9331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Які рукавички утворять пару? </a:t>
            </a:r>
            <a:r>
              <a:rPr lang="uk-UA" sz="2400" b="1" dirty="0" smtClean="0">
                <a:solidFill>
                  <a:srgbClr val="7030A0"/>
                </a:solidFill>
              </a:rPr>
              <a:t>Яка </a:t>
            </a:r>
            <a:r>
              <a:rPr lang="uk-UA" sz="2400" b="1" dirty="0" smtClean="0">
                <a:solidFill>
                  <a:srgbClr val="7030A0"/>
                </a:solidFill>
              </a:rPr>
              <a:t>рукавичка залишилася без пари?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Варежки рисунок (65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2"/>
          <a:stretch/>
        </p:blipFill>
        <p:spPr bwMode="auto">
          <a:xfrm>
            <a:off x="1148634" y="1829876"/>
            <a:ext cx="1684739" cy="2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3" t="49373" b="3329"/>
          <a:stretch/>
        </p:blipFill>
        <p:spPr bwMode="auto">
          <a:xfrm rot="14320434">
            <a:off x="3507869" y="1978409"/>
            <a:ext cx="1802559" cy="22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0" b="47579" l="1655" r="47754">
                        <a14:foregroundMark x1="21986" y1="21536" x2="21986" y2="21536"/>
                        <a14:foregroundMark x1="20331" y1="21035" x2="20331" y2="21035"/>
                        <a14:foregroundMark x1="17258" y1="22871" x2="17258" y2="22871"/>
                        <a14:foregroundMark x1="27423" y1="18865" x2="27423" y2="18865"/>
                        <a14:foregroundMark x1="21277" y1="16361" x2="21277" y2="16361"/>
                        <a14:foregroundMark x1="21040" y1="40735" x2="21040" y2="40735"/>
                        <a14:foregroundMark x1="27187" y1="40234" x2="27187" y2="40234"/>
                        <a14:foregroundMark x1="32624" y1="38397" x2="32624" y2="38397"/>
                        <a14:foregroundMark x1="38771" y1="39733" x2="38771" y2="39733"/>
                        <a14:foregroundMark x1="36643" y1="41068" x2="36643" y2="41068"/>
                        <a14:foregroundMark x1="21040" y1="27713" x2="21040" y2="27713"/>
                        <a14:foregroundMark x1="13475" y1="23706" x2="13475" y2="23706"/>
                        <a14:foregroundMark x1="13948" y1="18364" x2="13948" y2="18364"/>
                        <a14:foregroundMark x1="17494" y1="20200" x2="17494" y2="20200"/>
                        <a14:foregroundMark x1="29078" y1="24541" x2="29078" y2="24541"/>
                        <a14:foregroundMark x1="26478" y1="23706" x2="26478" y2="23706"/>
                        <a14:foregroundMark x1="21277" y1="23873" x2="21277" y2="23873"/>
                        <a14:foregroundMark x1="21277" y1="25876" x2="21277" y2="25876"/>
                        <a14:foregroundMark x1="16785" y1="39232" x2="16785" y2="39232"/>
                        <a14:foregroundMark x1="21986" y1="38731" x2="21986" y2="38731"/>
                        <a14:foregroundMark x1="16785" y1="43072" x2="16785" y2="43072"/>
                        <a14:foregroundMark x1="22459" y1="43907" x2="22459" y2="43907"/>
                        <a14:foregroundMark x1="27423" y1="42905" x2="27423" y2="42905"/>
                        <a14:foregroundMark x1="33097" y1="41402" x2="33097" y2="41402"/>
                        <a14:foregroundMark x1="36407" y1="38230" x2="36407" y2="38230"/>
                        <a14:foregroundMark x1="32388" y1="40234" x2="32388" y2="40234"/>
                        <a14:foregroundMark x1="33097" y1="43406" x2="33097" y2="43406"/>
                        <a14:foregroundMark x1="37116" y1="41569" x2="37116" y2="4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13" t="1663" r="49846" b="51039"/>
          <a:stretch/>
        </p:blipFill>
        <p:spPr bwMode="auto">
          <a:xfrm rot="19893061">
            <a:off x="9300223" y="1941966"/>
            <a:ext cx="1682539" cy="21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3" t="49373" b="3329"/>
          <a:stretch/>
        </p:blipFill>
        <p:spPr bwMode="auto">
          <a:xfrm rot="20115267" flipH="1">
            <a:off x="9440729" y="4038822"/>
            <a:ext cx="1802559" cy="22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Варежки рисунок (65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2"/>
          <a:stretch/>
        </p:blipFill>
        <p:spPr bwMode="auto">
          <a:xfrm rot="1913108" flipH="1">
            <a:off x="6737887" y="4201557"/>
            <a:ext cx="1684739" cy="2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othing Clipart - winter_gloves_02 - Classroom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4"/>
          <a:stretch/>
        </p:blipFill>
        <p:spPr bwMode="auto">
          <a:xfrm>
            <a:off x="8437014" y="2060207"/>
            <a:ext cx="1129568" cy="16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lothing Clipart - winter_gloves_02 - Classroom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4"/>
          <a:stretch/>
        </p:blipFill>
        <p:spPr bwMode="auto">
          <a:xfrm rot="19527728" flipH="1">
            <a:off x="4121072" y="4383360"/>
            <a:ext cx="1233354" cy="182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Варежки рисунок (65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2"/>
          <a:stretch/>
        </p:blipFill>
        <p:spPr bwMode="auto">
          <a:xfrm rot="1913108" flipH="1">
            <a:off x="164555" y="1691563"/>
            <a:ext cx="1684739" cy="24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lothing Clipart - winter_gloves_02 - Classroom Clip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4"/>
          <a:stretch/>
        </p:blipFill>
        <p:spPr bwMode="auto">
          <a:xfrm>
            <a:off x="5526786" y="4194142"/>
            <a:ext cx="1129568" cy="16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2" b="95159" l="52246" r="94563">
                        <a14:foregroundMark x1="71631" y1="70284" x2="71631" y2="70284"/>
                        <a14:foregroundMark x1="71158" y1="66945" x2="71158" y2="66945"/>
                        <a14:foregroundMark x1="67376" y1="91319" x2="67376" y2="91319"/>
                        <a14:foregroundMark x1="72340" y1="90651" x2="72340" y2="90651"/>
                        <a14:foregroundMark x1="77305" y1="90651" x2="77305" y2="90651"/>
                        <a14:foregroundMark x1="83452" y1="89649" x2="83452" y2="89649"/>
                        <a14:foregroundMark x1="89125" y1="88815" x2="89125" y2="88815"/>
                        <a14:foregroundMark x1="90307" y1="88147" x2="90307" y2="88147"/>
                        <a14:foregroundMark x1="70213" y1="75626" x2="70213" y2="75626"/>
                        <a14:foregroundMark x1="67849" y1="89316" x2="67849" y2="89316"/>
                        <a14:foregroundMark x1="72577" y1="86811" x2="72577" y2="86811"/>
                        <a14:foregroundMark x1="78723" y1="86811" x2="78723" y2="86811"/>
                        <a14:foregroundMark x1="83688" y1="85977" x2="83688" y2="85977"/>
                        <a14:foregroundMark x1="87943" y1="84808" x2="87943" y2="84808"/>
                        <a14:foregroundMark x1="83452" y1="88314" x2="83452" y2="88314"/>
                        <a14:foregroundMark x1="88416" y1="86978" x2="88416" y2="86978"/>
                        <a14:foregroundMark x1="77778" y1="66778" x2="77778" y2="66778"/>
                        <a14:foregroundMark x1="70922" y1="62604" x2="70922" y2="62604"/>
                        <a14:foregroundMark x1="66430" y1="67780" x2="66430" y2="67780"/>
                        <a14:foregroundMark x1="75887" y1="72454" x2="75887" y2="72454"/>
                        <a14:foregroundMark x1="80615" y1="73790" x2="80615" y2="73790"/>
                        <a14:foregroundMark x1="65012" y1="72788" x2="65012" y2="72788"/>
                        <a14:foregroundMark x1="62175" y1="66444" x2="62175" y2="6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33" t="49373" b="3329"/>
          <a:stretch/>
        </p:blipFill>
        <p:spPr bwMode="auto">
          <a:xfrm rot="20087615">
            <a:off x="8655220" y="4285939"/>
            <a:ext cx="1839945" cy="233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Тематическое занятие рукавичка | Библейские поделки для детей, Идеи для  поделок, Рукавич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" t="1663" r="49846" b="51039"/>
          <a:stretch/>
        </p:blipFill>
        <p:spPr bwMode="auto">
          <a:xfrm>
            <a:off x="2015553" y="4130131"/>
            <a:ext cx="1895588" cy="2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925083" y="1970196"/>
            <a:ext cx="2376574" cy="2304397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5959</TotalTime>
  <Words>526</Words>
  <Application>Microsoft Office PowerPoint</Application>
  <PresentationFormat>Произвольный</PresentationFormat>
  <Paragraphs>106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562</cp:revision>
  <dcterms:created xsi:type="dcterms:W3CDTF">2018-01-05T16:38:53Z</dcterms:created>
  <dcterms:modified xsi:type="dcterms:W3CDTF">2023-09-13T18:18:57Z</dcterms:modified>
</cp:coreProperties>
</file>