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8" r:id="rId2"/>
    <p:sldId id="542" r:id="rId3"/>
    <p:sldId id="543" r:id="rId4"/>
    <p:sldId id="544" r:id="rId5"/>
    <p:sldId id="545" r:id="rId6"/>
    <p:sldId id="546" r:id="rId7"/>
    <p:sldId id="476" r:id="rId8"/>
    <p:sldId id="528" r:id="rId9"/>
    <p:sldId id="511" r:id="rId10"/>
    <p:sldId id="529" r:id="rId11"/>
    <p:sldId id="547" r:id="rId12"/>
    <p:sldId id="531" r:id="rId13"/>
    <p:sldId id="533" r:id="rId14"/>
    <p:sldId id="535" r:id="rId15"/>
    <p:sldId id="548" r:id="rId16"/>
    <p:sldId id="549" r:id="rId17"/>
    <p:sldId id="501" r:id="rId1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5FFF"/>
    <a:srgbClr val="FCFCFE"/>
    <a:srgbClr val="78B64E"/>
    <a:srgbClr val="F7F8FB"/>
    <a:srgbClr val="F5F6F9"/>
    <a:srgbClr val="FF5050"/>
    <a:srgbClr val="F0F2F6"/>
    <a:srgbClr val="FF66FF"/>
    <a:srgbClr val="CC00CC"/>
    <a:srgbClr val="2F32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867" autoAdjust="0"/>
    <p:restoredTop sz="94660"/>
  </p:normalViewPr>
  <p:slideViewPr>
    <p:cSldViewPr snapToGrid="0">
      <p:cViewPr varScale="1">
        <p:scale>
          <a:sx n="88" d="100"/>
          <a:sy n="88" d="100"/>
        </p:scale>
        <p:origin x="-198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2BE04B-0FEE-474E-98E3-E5C059B0E3D6}" type="datetimeFigureOut">
              <a:rPr lang="ru-RU" smtClean="0"/>
              <a:t>12.09.2023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08AAFC-F45B-4763-9C1F-8029DFCE03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9451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26D62-0A69-489C-AD8A-DBBB454FE69F}" type="datetime1">
              <a:rPr lang="uk-UA" smtClean="0"/>
              <a:t>12.09.2023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5242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41F5A-B942-463D-BFFB-A6C0BF2A95D9}" type="datetime1">
              <a:rPr lang="uk-UA" smtClean="0"/>
              <a:t>12.09.2023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6421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F5CA3-AACC-4614-BF69-00E689DA5E5C}" type="datetime1">
              <a:rPr lang="uk-UA" smtClean="0"/>
              <a:t>12.09.2023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8756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57AFC-C01B-4F35-8E90-7CDC7BDC9F41}" type="datetime1">
              <a:rPr lang="uk-UA" smtClean="0"/>
              <a:t>12.09.2023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9445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57DF8-A1C4-4191-9BCE-6255C9741248}" type="datetime1">
              <a:rPr lang="uk-UA" smtClean="0"/>
              <a:t>12.09.2023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0646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B527B-8C9A-436C-98CD-9931061FA41E}" type="datetime1">
              <a:rPr lang="uk-UA" smtClean="0"/>
              <a:t>12.09.2023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3066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2E25-D864-431C-9803-DC1DF816B3B2}" type="datetime1">
              <a:rPr lang="uk-UA" smtClean="0"/>
              <a:t>12.09.2023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9923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1627C-B8CA-44C8-AA80-F38F7E2DC942}" type="datetime1">
              <a:rPr lang="uk-UA" smtClean="0"/>
              <a:t>12.09.2023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1058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8820F-613B-4084-A210-F6071CA8AA12}" type="datetime1">
              <a:rPr lang="uk-UA" smtClean="0"/>
              <a:t>12.09.2023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9499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3D5AF-C886-45A1-B5DC-5A526CB61C15}" type="datetime1">
              <a:rPr lang="uk-UA" smtClean="0"/>
              <a:t>12.09.2023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2121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D2A21-8E22-4A57-9D96-C14531AB525D}" type="datetime1">
              <a:rPr lang="uk-UA" smtClean="0"/>
              <a:t>12.09.2023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1652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FBF2D6-4F70-474E-8189-F1C29A9FD449}" type="datetime1">
              <a:rPr lang="uk-UA" smtClean="0"/>
              <a:t>12.09.2023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610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microsoft.com/office/2007/relationships/hdphoto" Target="../media/hdphoto7.wdp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microsoft.com/office/2007/relationships/hdphoto" Target="../media/hdphoto7.wdp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microsoft.com/office/2007/relationships/hdphoto" Target="../media/hdphoto7.wdp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microsoft.com/office/2007/relationships/hdphoto" Target="../media/hdphoto2.wdp"/><Relationship Id="rId7" Type="http://schemas.microsoft.com/office/2007/relationships/hdphoto" Target="../media/hdphoto3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microsoft.com/office/2007/relationships/hdphoto" Target="../media/hdphoto9.wdp"/><Relationship Id="rId5" Type="http://schemas.microsoft.com/office/2007/relationships/hdphoto" Target="../media/hdphoto1.wdp"/><Relationship Id="rId10" Type="http://schemas.openxmlformats.org/officeDocument/2006/relationships/image" Target="../media/image19.png"/><Relationship Id="rId4" Type="http://schemas.openxmlformats.org/officeDocument/2006/relationships/image" Target="../media/image8.png"/><Relationship Id="rId9" Type="http://schemas.microsoft.com/office/2007/relationships/hdphoto" Target="../media/hdphoto8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5" Type="http://schemas.microsoft.com/office/2007/relationships/hdphoto" Target="../media/hdphoto10.wdp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jpeg"/><Relationship Id="rId7" Type="http://schemas.openxmlformats.org/officeDocument/2006/relationships/image" Target="../media/image26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jpeg"/><Relationship Id="rId4" Type="http://schemas.openxmlformats.org/officeDocument/2006/relationships/image" Target="../media/image23.jpeg"/><Relationship Id="rId9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microsoft.com/office/2007/relationships/hdphoto" Target="../media/hdphoto2.wdp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hdphoto" Target="../media/hdphoto2.wdp"/><Relationship Id="rId7" Type="http://schemas.microsoft.com/office/2007/relationships/hdphoto" Target="../media/hdphoto3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microsoft.com/office/2007/relationships/hdphoto" Target="../media/hdphoto5.wdp"/><Relationship Id="rId5" Type="http://schemas.microsoft.com/office/2007/relationships/hdphoto" Target="../media/hdphoto1.wdp"/><Relationship Id="rId10" Type="http://schemas.openxmlformats.org/officeDocument/2006/relationships/image" Target="../media/image13.png"/><Relationship Id="rId4" Type="http://schemas.openxmlformats.org/officeDocument/2006/relationships/image" Target="../media/image8.png"/><Relationship Id="rId9" Type="http://schemas.microsoft.com/office/2007/relationships/hdphoto" Target="../media/hdphoto4.wdp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2.wdp"/><Relationship Id="rId7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microsoft.com/office/2007/relationships/hdphoto" Target="../media/hdphoto7.wdp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416025" y="4475948"/>
            <a:ext cx="9254467" cy="132343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Письмо похилих ліній 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(короткої і подовженої)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2050" name="Picture 2" descr="Всеукраинская школа онлайн» запускает трансляцию видео-уроков для учеников  1-4 классов | СВІДОК.inf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406" y="968829"/>
            <a:ext cx="4549166" cy="3030883"/>
          </a:xfrm>
          <a:prstGeom prst="rect">
            <a:avLst/>
          </a:prstGeom>
          <a:noFill/>
          <a:ln w="38100">
            <a:solidFill>
              <a:schemeClr val="tx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771327" y="1171995"/>
            <a:ext cx="3689843" cy="200906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Навчання грамоти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Письмо</a:t>
            </a:r>
          </a:p>
          <a:p>
            <a:pPr algn="ctr"/>
            <a:r>
              <a:rPr lang="uk-UA" sz="2800" b="1" dirty="0" err="1">
                <a:solidFill>
                  <a:schemeClr val="bg1"/>
                </a:solidFill>
              </a:rPr>
              <a:t>Добукварний</a:t>
            </a:r>
            <a:r>
              <a:rPr lang="uk-UA" sz="2800" b="1" dirty="0">
                <a:solidFill>
                  <a:schemeClr val="bg1"/>
                </a:solidFill>
              </a:rPr>
              <a:t> період</a:t>
            </a:r>
            <a:endParaRPr lang="ru-RU" sz="28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Урок </a:t>
            </a:r>
            <a:r>
              <a:rPr lang="en-US" sz="2800" b="1" dirty="0" smtClean="0">
                <a:solidFill>
                  <a:schemeClr val="bg1"/>
                </a:solidFill>
              </a:rPr>
              <a:t>7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57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913398" y="328961"/>
            <a:ext cx="8732066" cy="106440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Визнач, </a:t>
            </a:r>
            <a:r>
              <a:rPr lang="uk-UA" sz="3200" b="1" dirty="0">
                <a:solidFill>
                  <a:schemeClr val="bg1"/>
                </a:solidFill>
              </a:rPr>
              <a:t>які </a:t>
            </a:r>
            <a:r>
              <a:rPr lang="uk-UA" sz="3200" b="1" dirty="0" smtClean="0">
                <a:solidFill>
                  <a:schemeClr val="bg1"/>
                </a:solidFill>
              </a:rPr>
              <a:t>лінії напишеш у </a:t>
            </a:r>
            <a:r>
              <a:rPr lang="uk-UA" sz="3200" b="1" dirty="0">
                <a:solidFill>
                  <a:schemeClr val="bg1"/>
                </a:solidFill>
              </a:rPr>
              <a:t>другому рядку? </a:t>
            </a: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(</a:t>
            </a:r>
            <a:r>
              <a:rPr lang="uk-UA" sz="3200" b="1" dirty="0">
                <a:solidFill>
                  <a:schemeClr val="bg1"/>
                </a:solidFill>
              </a:rPr>
              <a:t>похилі подовжені та похилі короткі</a:t>
            </a:r>
            <a:r>
              <a:rPr lang="uk-UA" sz="3200" b="1" dirty="0" smtClean="0">
                <a:solidFill>
                  <a:schemeClr val="bg1"/>
                </a:solidFill>
              </a:rPr>
              <a:t>)</a:t>
            </a:r>
            <a:endParaRPr lang="uk-UA" sz="3200" b="1" dirty="0">
              <a:solidFill>
                <a:schemeClr val="bg1"/>
              </a:solidFill>
            </a:endParaRPr>
          </a:p>
        </p:txBody>
      </p:sp>
      <p:cxnSp>
        <p:nvCxnSpPr>
          <p:cNvPr id="19" name="Прямая соединительная линия 18"/>
          <p:cNvCxnSpPr/>
          <p:nvPr/>
        </p:nvCxnSpPr>
        <p:spPr>
          <a:xfrm flipV="1">
            <a:off x="4029650" y="4394333"/>
            <a:ext cx="7616667" cy="24511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 flipV="1">
            <a:off x="4029649" y="5012314"/>
            <a:ext cx="7616667" cy="27072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/>
          <p:cNvCxnSpPr/>
          <p:nvPr/>
        </p:nvCxnSpPr>
        <p:spPr>
          <a:xfrm flipV="1">
            <a:off x="4029649" y="6048823"/>
            <a:ext cx="7616667" cy="19204"/>
          </a:xfrm>
          <a:prstGeom prst="line">
            <a:avLst/>
          </a:prstGeom>
          <a:ln w="38100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 flipV="1">
            <a:off x="4029649" y="3367551"/>
            <a:ext cx="7616667" cy="19204"/>
          </a:xfrm>
          <a:prstGeom prst="line">
            <a:avLst/>
          </a:prstGeom>
          <a:ln w="38100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Зошит.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8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11" b="87131" l="10019" r="88312">
                        <a14:foregroundMark x1="49351" y1="61814" x2="49351" y2="61814"/>
                        <a14:foregroundMark x1="53432" y1="52110" x2="53432" y2="52110"/>
                        <a14:foregroundMark x1="34323" y1="56962" x2="34323" y2="569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874" r="10987" b="11826"/>
          <a:stretch/>
        </p:blipFill>
        <p:spPr>
          <a:xfrm>
            <a:off x="7837983" y="1601985"/>
            <a:ext cx="1724378" cy="1602641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87176" l="11000" r="90300">
                        <a14:foregroundMark x1="52800" y1="55294" x2="52800" y2="55294"/>
                        <a14:foregroundMark x1="51351" y1="25798" x2="51351" y2="25798"/>
                        <a14:foregroundMark x1="51351" y1="28571" x2="51351" y2="28571"/>
                        <a14:foregroundMark x1="50059" y1="23717" x2="50059" y2="23717"/>
                        <a14:foregroundMark x1="54407" y1="58807" x2="54407" y2="58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277" r="10334" b="12778"/>
          <a:stretch/>
        </p:blipFill>
        <p:spPr>
          <a:xfrm flipH="1">
            <a:off x="5481048" y="1629921"/>
            <a:ext cx="1672379" cy="1546768"/>
          </a:xfrm>
          <a:prstGeom prst="rect">
            <a:avLst/>
          </a:prstGeom>
        </p:spPr>
      </p:pic>
      <p:cxnSp>
        <p:nvCxnSpPr>
          <p:cNvPr id="29" name="Прямая со стрелкой 28"/>
          <p:cNvCxnSpPr/>
          <p:nvPr/>
        </p:nvCxnSpPr>
        <p:spPr>
          <a:xfrm flipH="1">
            <a:off x="4472977" y="4416582"/>
            <a:ext cx="169273" cy="419036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/>
          <p:cNvCxnSpPr/>
          <p:nvPr/>
        </p:nvCxnSpPr>
        <p:spPr>
          <a:xfrm flipH="1">
            <a:off x="4589496" y="3384896"/>
            <a:ext cx="703374" cy="1618890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Прямая соединительная линия 56"/>
          <p:cNvCxnSpPr/>
          <p:nvPr/>
        </p:nvCxnSpPr>
        <p:spPr>
          <a:xfrm flipH="1">
            <a:off x="4078545" y="3176689"/>
            <a:ext cx="1299272" cy="31159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Прямая соединительная линия 57"/>
          <p:cNvCxnSpPr/>
          <p:nvPr/>
        </p:nvCxnSpPr>
        <p:spPr>
          <a:xfrm flipH="1">
            <a:off x="6945814" y="3176689"/>
            <a:ext cx="1336949" cy="31643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Прямая соединительная линия 60"/>
          <p:cNvCxnSpPr/>
          <p:nvPr/>
        </p:nvCxnSpPr>
        <p:spPr>
          <a:xfrm flipH="1">
            <a:off x="10069549" y="3176689"/>
            <a:ext cx="1188764" cy="31643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/>
          <p:cNvCxnSpPr/>
          <p:nvPr/>
        </p:nvCxnSpPr>
        <p:spPr>
          <a:xfrm flipH="1">
            <a:off x="4585985" y="3370683"/>
            <a:ext cx="696063" cy="1668703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Прямая соединительная линия 51"/>
          <p:cNvCxnSpPr/>
          <p:nvPr/>
        </p:nvCxnSpPr>
        <p:spPr>
          <a:xfrm flipH="1">
            <a:off x="5979735" y="3384205"/>
            <a:ext cx="703374" cy="1618890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Прямая соединительная линия 52"/>
          <p:cNvCxnSpPr/>
          <p:nvPr/>
        </p:nvCxnSpPr>
        <p:spPr>
          <a:xfrm flipH="1">
            <a:off x="5008816" y="3413825"/>
            <a:ext cx="703374" cy="1618890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Прямая соединительная линия 53"/>
          <p:cNvCxnSpPr/>
          <p:nvPr/>
        </p:nvCxnSpPr>
        <p:spPr>
          <a:xfrm flipH="1">
            <a:off x="5481589" y="3405194"/>
            <a:ext cx="703374" cy="1618890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Прямая соединительная линия 54"/>
          <p:cNvCxnSpPr/>
          <p:nvPr/>
        </p:nvCxnSpPr>
        <p:spPr>
          <a:xfrm flipH="1">
            <a:off x="5028376" y="3359298"/>
            <a:ext cx="696063" cy="1668703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Прямая соединительная линия 55"/>
          <p:cNvCxnSpPr/>
          <p:nvPr/>
        </p:nvCxnSpPr>
        <p:spPr>
          <a:xfrm flipH="1">
            <a:off x="5488900" y="3388917"/>
            <a:ext cx="696063" cy="1668703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Прямая соединительная линия 58"/>
          <p:cNvCxnSpPr/>
          <p:nvPr/>
        </p:nvCxnSpPr>
        <p:spPr>
          <a:xfrm flipH="1">
            <a:off x="5967486" y="3388918"/>
            <a:ext cx="696063" cy="1668703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Прямая соединительная линия 59"/>
          <p:cNvCxnSpPr/>
          <p:nvPr/>
        </p:nvCxnSpPr>
        <p:spPr>
          <a:xfrm flipH="1">
            <a:off x="6458836" y="3374868"/>
            <a:ext cx="696063" cy="1668703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Прямая соединительная линия 62"/>
          <p:cNvCxnSpPr/>
          <p:nvPr/>
        </p:nvCxnSpPr>
        <p:spPr>
          <a:xfrm flipH="1">
            <a:off x="8282306" y="3395589"/>
            <a:ext cx="703374" cy="1618890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Прямая соединительная линия 63"/>
          <p:cNvCxnSpPr/>
          <p:nvPr/>
        </p:nvCxnSpPr>
        <p:spPr>
          <a:xfrm flipH="1">
            <a:off x="7397946" y="3374868"/>
            <a:ext cx="696063" cy="1668703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Прямая соединительная линия 64"/>
          <p:cNvCxnSpPr/>
          <p:nvPr/>
        </p:nvCxnSpPr>
        <p:spPr>
          <a:xfrm flipH="1">
            <a:off x="7861859" y="4394333"/>
            <a:ext cx="254867" cy="638382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Прямая соединительная линия 96"/>
          <p:cNvCxnSpPr/>
          <p:nvPr/>
        </p:nvCxnSpPr>
        <p:spPr>
          <a:xfrm flipH="1">
            <a:off x="8737224" y="4416582"/>
            <a:ext cx="248457" cy="606425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Прямая соединительная линия 97"/>
          <p:cNvCxnSpPr/>
          <p:nvPr/>
        </p:nvCxnSpPr>
        <p:spPr>
          <a:xfrm flipH="1">
            <a:off x="8285961" y="3388917"/>
            <a:ext cx="696063" cy="1668703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Прямая соединительная линия 98"/>
          <p:cNvCxnSpPr/>
          <p:nvPr/>
        </p:nvCxnSpPr>
        <p:spPr>
          <a:xfrm flipH="1">
            <a:off x="8746499" y="4396782"/>
            <a:ext cx="254867" cy="638382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Прямая соединительная линия 99"/>
          <p:cNvCxnSpPr/>
          <p:nvPr/>
        </p:nvCxnSpPr>
        <p:spPr>
          <a:xfrm flipH="1">
            <a:off x="9161000" y="3364012"/>
            <a:ext cx="696063" cy="1668703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Прямая соединительная линия 100"/>
          <p:cNvCxnSpPr/>
          <p:nvPr/>
        </p:nvCxnSpPr>
        <p:spPr>
          <a:xfrm flipH="1">
            <a:off x="9563636" y="4377957"/>
            <a:ext cx="254867" cy="638382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Прямая соединительная линия 101"/>
          <p:cNvCxnSpPr/>
          <p:nvPr/>
        </p:nvCxnSpPr>
        <p:spPr>
          <a:xfrm flipH="1">
            <a:off x="9974053" y="3339001"/>
            <a:ext cx="696063" cy="1668703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Прямая соединительная линия 102"/>
          <p:cNvCxnSpPr/>
          <p:nvPr/>
        </p:nvCxnSpPr>
        <p:spPr>
          <a:xfrm flipH="1">
            <a:off x="10390597" y="4377957"/>
            <a:ext cx="254867" cy="638382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Прямая соединительная линия 103"/>
          <p:cNvCxnSpPr/>
          <p:nvPr/>
        </p:nvCxnSpPr>
        <p:spPr>
          <a:xfrm flipH="1">
            <a:off x="10808119" y="3366707"/>
            <a:ext cx="696063" cy="1668703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Прямая соединительная линия 104"/>
          <p:cNvCxnSpPr/>
          <p:nvPr/>
        </p:nvCxnSpPr>
        <p:spPr>
          <a:xfrm flipH="1">
            <a:off x="6938476" y="3388917"/>
            <a:ext cx="696063" cy="1668703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Picture 2" descr="D:\Картинки до тестів\Людина\олівець-з-указкою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2370121"/>
            <a:ext cx="3060699" cy="3157644"/>
          </a:xfrm>
          <a:prstGeom prst="round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5467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Фізкультхвилинка 'То не є проблема'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15221" b="6987"/>
          <a:stretch/>
        </p:blipFill>
        <p:spPr>
          <a:xfrm>
            <a:off x="1870414" y="1127662"/>
            <a:ext cx="8761483" cy="5112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899831" y="411806"/>
            <a:ext cx="8732066" cy="71585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err="1" smtClean="0">
                <a:solidFill>
                  <a:schemeClr val="bg1"/>
                </a:solidFill>
              </a:rPr>
              <a:t>Руханка</a:t>
            </a:r>
            <a:r>
              <a:rPr lang="uk-UA" sz="4000" b="1" dirty="0" smtClean="0">
                <a:solidFill>
                  <a:schemeClr val="bg1"/>
                </a:solidFill>
              </a:rPr>
              <a:t> «То не є проблема»</a:t>
            </a:r>
            <a:endParaRPr lang="ru-RU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6110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392760" y="455655"/>
            <a:ext cx="8732066" cy="101391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Визнач, </a:t>
            </a:r>
            <a:r>
              <a:rPr lang="uk-UA" sz="3200" b="1" dirty="0">
                <a:solidFill>
                  <a:schemeClr val="bg1"/>
                </a:solidFill>
              </a:rPr>
              <a:t>які </a:t>
            </a:r>
            <a:r>
              <a:rPr lang="uk-UA" sz="3200" b="1" dirty="0" smtClean="0">
                <a:solidFill>
                  <a:schemeClr val="bg1"/>
                </a:solidFill>
              </a:rPr>
              <a:t>лінії напишеш у </a:t>
            </a:r>
            <a:r>
              <a:rPr lang="uk-UA" sz="3200" b="1" dirty="0">
                <a:solidFill>
                  <a:schemeClr val="bg1"/>
                </a:solidFill>
              </a:rPr>
              <a:t>третьому рядку? </a:t>
            </a: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(</a:t>
            </a:r>
            <a:r>
              <a:rPr lang="uk-UA" sz="3200" b="1" dirty="0">
                <a:solidFill>
                  <a:schemeClr val="bg1"/>
                </a:solidFill>
              </a:rPr>
              <a:t>похилі подовжені та похилі короткі</a:t>
            </a:r>
            <a:r>
              <a:rPr lang="uk-UA" sz="3200" b="1" dirty="0" smtClean="0">
                <a:solidFill>
                  <a:schemeClr val="bg1"/>
                </a:solidFill>
              </a:rPr>
              <a:t>)</a:t>
            </a:r>
            <a:endParaRPr lang="uk-UA" sz="3200" b="1" dirty="0">
              <a:solidFill>
                <a:schemeClr val="bg1"/>
              </a:solidFill>
            </a:endParaRPr>
          </a:p>
        </p:txBody>
      </p:sp>
      <p:cxnSp>
        <p:nvCxnSpPr>
          <p:cNvPr id="19" name="Прямая соединительная линия 18"/>
          <p:cNvCxnSpPr/>
          <p:nvPr/>
        </p:nvCxnSpPr>
        <p:spPr>
          <a:xfrm flipV="1">
            <a:off x="4029650" y="4394333"/>
            <a:ext cx="7616667" cy="24511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 flipV="1">
            <a:off x="4029649" y="5012314"/>
            <a:ext cx="7616667" cy="27072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/>
          <p:cNvCxnSpPr/>
          <p:nvPr/>
        </p:nvCxnSpPr>
        <p:spPr>
          <a:xfrm flipV="1">
            <a:off x="4029649" y="6048823"/>
            <a:ext cx="7616667" cy="19204"/>
          </a:xfrm>
          <a:prstGeom prst="line">
            <a:avLst/>
          </a:prstGeom>
          <a:ln w="38100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 flipV="1">
            <a:off x="4029649" y="3367551"/>
            <a:ext cx="7616667" cy="19204"/>
          </a:xfrm>
          <a:prstGeom prst="line">
            <a:avLst/>
          </a:prstGeom>
          <a:ln w="38100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Зошит.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8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11" b="87131" l="10019" r="88312">
                        <a14:foregroundMark x1="49351" y1="61814" x2="49351" y2="61814"/>
                        <a14:foregroundMark x1="53432" y1="52110" x2="53432" y2="52110"/>
                        <a14:foregroundMark x1="34323" y1="56962" x2="34323" y2="569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874" r="10987" b="11826"/>
          <a:stretch/>
        </p:blipFill>
        <p:spPr>
          <a:xfrm>
            <a:off x="7837983" y="1601985"/>
            <a:ext cx="1724378" cy="1602641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87176" l="11000" r="90300">
                        <a14:foregroundMark x1="52800" y1="55294" x2="52800" y2="55294"/>
                        <a14:foregroundMark x1="51351" y1="25798" x2="51351" y2="25798"/>
                        <a14:foregroundMark x1="51351" y1="28571" x2="51351" y2="28571"/>
                        <a14:foregroundMark x1="50059" y1="23717" x2="50059" y2="23717"/>
                        <a14:foregroundMark x1="54407" y1="58807" x2="54407" y2="58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277" r="10334" b="12778"/>
          <a:stretch/>
        </p:blipFill>
        <p:spPr>
          <a:xfrm flipH="1">
            <a:off x="5481048" y="1629921"/>
            <a:ext cx="1672379" cy="1546768"/>
          </a:xfrm>
          <a:prstGeom prst="rect">
            <a:avLst/>
          </a:prstGeom>
        </p:spPr>
      </p:pic>
      <p:cxnSp>
        <p:nvCxnSpPr>
          <p:cNvPr id="29" name="Прямая со стрелкой 28"/>
          <p:cNvCxnSpPr/>
          <p:nvPr/>
        </p:nvCxnSpPr>
        <p:spPr>
          <a:xfrm flipH="1">
            <a:off x="4066746" y="5445223"/>
            <a:ext cx="169273" cy="419036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/>
          <p:cNvCxnSpPr/>
          <p:nvPr/>
        </p:nvCxnSpPr>
        <p:spPr>
          <a:xfrm flipH="1">
            <a:off x="4183265" y="4413537"/>
            <a:ext cx="703374" cy="1618890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Прямая соединительная линия 56"/>
          <p:cNvCxnSpPr/>
          <p:nvPr/>
        </p:nvCxnSpPr>
        <p:spPr>
          <a:xfrm flipH="1">
            <a:off x="4082006" y="3176689"/>
            <a:ext cx="1299272" cy="31159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Прямая соединительная линия 57"/>
          <p:cNvCxnSpPr/>
          <p:nvPr/>
        </p:nvCxnSpPr>
        <p:spPr>
          <a:xfrm flipH="1">
            <a:off x="6945814" y="3176689"/>
            <a:ext cx="1336949" cy="31643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Прямая соединительная линия 60"/>
          <p:cNvCxnSpPr/>
          <p:nvPr/>
        </p:nvCxnSpPr>
        <p:spPr>
          <a:xfrm flipH="1">
            <a:off x="10069549" y="3176689"/>
            <a:ext cx="1188764" cy="31643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/>
          <p:cNvCxnSpPr/>
          <p:nvPr/>
        </p:nvCxnSpPr>
        <p:spPr>
          <a:xfrm flipH="1">
            <a:off x="4179754" y="4399324"/>
            <a:ext cx="696063" cy="1668703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Прямая соединительная линия 51"/>
          <p:cNvCxnSpPr/>
          <p:nvPr/>
        </p:nvCxnSpPr>
        <p:spPr>
          <a:xfrm flipH="1">
            <a:off x="5600379" y="4405437"/>
            <a:ext cx="703374" cy="1618890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Прямая соединительная линия 52"/>
          <p:cNvCxnSpPr/>
          <p:nvPr/>
        </p:nvCxnSpPr>
        <p:spPr>
          <a:xfrm flipH="1">
            <a:off x="4602585" y="4442466"/>
            <a:ext cx="703374" cy="1618890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Прямая соединительная линия 53"/>
          <p:cNvCxnSpPr/>
          <p:nvPr/>
        </p:nvCxnSpPr>
        <p:spPr>
          <a:xfrm flipH="1">
            <a:off x="5075358" y="4433835"/>
            <a:ext cx="703374" cy="1618890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Прямая соединительная линия 54"/>
          <p:cNvCxnSpPr/>
          <p:nvPr/>
        </p:nvCxnSpPr>
        <p:spPr>
          <a:xfrm flipH="1">
            <a:off x="4622145" y="4387939"/>
            <a:ext cx="696063" cy="1668703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Прямая соединительная линия 55"/>
          <p:cNvCxnSpPr/>
          <p:nvPr/>
        </p:nvCxnSpPr>
        <p:spPr>
          <a:xfrm flipH="1">
            <a:off x="5082669" y="4417558"/>
            <a:ext cx="696063" cy="1668703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Прямая соединительная линия 58"/>
          <p:cNvCxnSpPr/>
          <p:nvPr/>
        </p:nvCxnSpPr>
        <p:spPr>
          <a:xfrm flipH="1">
            <a:off x="5588130" y="4410150"/>
            <a:ext cx="696063" cy="1668703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Прямая соединительная линия 59"/>
          <p:cNvCxnSpPr/>
          <p:nvPr/>
        </p:nvCxnSpPr>
        <p:spPr>
          <a:xfrm flipH="1">
            <a:off x="6079480" y="4396100"/>
            <a:ext cx="696063" cy="1668703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Прямая соединительная линия 62"/>
          <p:cNvCxnSpPr/>
          <p:nvPr/>
        </p:nvCxnSpPr>
        <p:spPr>
          <a:xfrm flipH="1">
            <a:off x="7902950" y="4416821"/>
            <a:ext cx="703374" cy="1618890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Прямая соединительная линия 63"/>
          <p:cNvCxnSpPr/>
          <p:nvPr/>
        </p:nvCxnSpPr>
        <p:spPr>
          <a:xfrm flipH="1">
            <a:off x="7018590" y="4396100"/>
            <a:ext cx="696063" cy="1668703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Прямая соединительная линия 64"/>
          <p:cNvCxnSpPr/>
          <p:nvPr/>
        </p:nvCxnSpPr>
        <p:spPr>
          <a:xfrm flipH="1">
            <a:off x="7893629" y="4420917"/>
            <a:ext cx="254867" cy="638382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Прямая соединительная линия 96"/>
          <p:cNvCxnSpPr/>
          <p:nvPr/>
        </p:nvCxnSpPr>
        <p:spPr>
          <a:xfrm flipH="1">
            <a:off x="8767746" y="4466353"/>
            <a:ext cx="248457" cy="606425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Прямая соединительная линия 97"/>
          <p:cNvCxnSpPr/>
          <p:nvPr/>
        </p:nvCxnSpPr>
        <p:spPr>
          <a:xfrm flipH="1">
            <a:off x="7906605" y="4410149"/>
            <a:ext cx="696063" cy="1668703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Прямая соединительная линия 98"/>
          <p:cNvCxnSpPr/>
          <p:nvPr/>
        </p:nvCxnSpPr>
        <p:spPr>
          <a:xfrm flipH="1">
            <a:off x="8761336" y="4406588"/>
            <a:ext cx="254867" cy="638382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Прямая соединительная линия 99"/>
          <p:cNvCxnSpPr/>
          <p:nvPr/>
        </p:nvCxnSpPr>
        <p:spPr>
          <a:xfrm flipH="1">
            <a:off x="8781644" y="4385244"/>
            <a:ext cx="696063" cy="1668703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Прямая соединительная линия 100"/>
          <p:cNvCxnSpPr/>
          <p:nvPr/>
        </p:nvCxnSpPr>
        <p:spPr>
          <a:xfrm flipH="1">
            <a:off x="9608045" y="4387505"/>
            <a:ext cx="254867" cy="638382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Прямая соединительная линия 101"/>
          <p:cNvCxnSpPr/>
          <p:nvPr/>
        </p:nvCxnSpPr>
        <p:spPr>
          <a:xfrm flipH="1">
            <a:off x="9594697" y="4360233"/>
            <a:ext cx="696063" cy="1668703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Прямая соединительная линия 102"/>
          <p:cNvCxnSpPr/>
          <p:nvPr/>
        </p:nvCxnSpPr>
        <p:spPr>
          <a:xfrm flipH="1">
            <a:off x="10449838" y="4376279"/>
            <a:ext cx="254867" cy="638382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Прямая соединительная линия 103"/>
          <p:cNvCxnSpPr/>
          <p:nvPr/>
        </p:nvCxnSpPr>
        <p:spPr>
          <a:xfrm flipH="1">
            <a:off x="10428763" y="4387939"/>
            <a:ext cx="696063" cy="1668703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Прямая соединительная линия 104"/>
          <p:cNvCxnSpPr/>
          <p:nvPr/>
        </p:nvCxnSpPr>
        <p:spPr>
          <a:xfrm flipH="1">
            <a:off x="6559120" y="4410149"/>
            <a:ext cx="696063" cy="1668703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Picture 2" descr="D:\Картинки до тестів\Людина\олівець-з-указкою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2370121"/>
            <a:ext cx="3060699" cy="3157644"/>
          </a:xfrm>
          <a:prstGeom prst="round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8839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0" name="Прямая соединительная линия 69"/>
          <p:cNvCxnSpPr/>
          <p:nvPr/>
        </p:nvCxnSpPr>
        <p:spPr>
          <a:xfrm flipH="1">
            <a:off x="10907411" y="3417364"/>
            <a:ext cx="646332" cy="1620267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Прямая соединительная линия 68"/>
          <p:cNvCxnSpPr/>
          <p:nvPr/>
        </p:nvCxnSpPr>
        <p:spPr>
          <a:xfrm flipH="1">
            <a:off x="10453707" y="3397907"/>
            <a:ext cx="703374" cy="1618890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Прямая соединительная линия 48"/>
          <p:cNvCxnSpPr/>
          <p:nvPr/>
        </p:nvCxnSpPr>
        <p:spPr>
          <a:xfrm flipH="1">
            <a:off x="9237255" y="4389297"/>
            <a:ext cx="687066" cy="1628917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Прямая соединительная линия 46"/>
          <p:cNvCxnSpPr/>
          <p:nvPr/>
        </p:nvCxnSpPr>
        <p:spPr>
          <a:xfrm flipH="1">
            <a:off x="8060626" y="4415236"/>
            <a:ext cx="248457" cy="606425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 flipV="1">
            <a:off x="4029650" y="4394333"/>
            <a:ext cx="7616667" cy="24511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 flipV="1">
            <a:off x="4029649" y="5012314"/>
            <a:ext cx="7616667" cy="27072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Прямая соединительная линия 56"/>
          <p:cNvCxnSpPr/>
          <p:nvPr/>
        </p:nvCxnSpPr>
        <p:spPr>
          <a:xfrm flipH="1">
            <a:off x="4082006" y="3176689"/>
            <a:ext cx="1299272" cy="31159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Прямоугольник 5"/>
          <p:cNvSpPr/>
          <p:nvPr/>
        </p:nvSpPr>
        <p:spPr>
          <a:xfrm>
            <a:off x="1164771" y="337457"/>
            <a:ext cx="10022126" cy="107768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Визнач, </a:t>
            </a:r>
            <a:r>
              <a:rPr lang="uk-UA" sz="3200" b="1" dirty="0">
                <a:solidFill>
                  <a:schemeClr val="bg1"/>
                </a:solidFill>
              </a:rPr>
              <a:t>які </a:t>
            </a:r>
            <a:r>
              <a:rPr lang="uk-UA" sz="3200" b="1" dirty="0" smtClean="0">
                <a:solidFill>
                  <a:schemeClr val="bg1"/>
                </a:solidFill>
              </a:rPr>
              <a:t>лінії напишеш у </a:t>
            </a:r>
            <a:r>
              <a:rPr lang="uk-UA" sz="3200" b="1" dirty="0">
                <a:solidFill>
                  <a:schemeClr val="bg1"/>
                </a:solidFill>
              </a:rPr>
              <a:t>четвертому рядку? </a:t>
            </a: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(</a:t>
            </a:r>
            <a:r>
              <a:rPr lang="uk-UA" sz="3200" b="1" dirty="0">
                <a:solidFill>
                  <a:schemeClr val="bg1"/>
                </a:solidFill>
              </a:rPr>
              <a:t>похилі короткі, похилі подовжені та точки між ними).</a:t>
            </a:r>
          </a:p>
        </p:txBody>
      </p:sp>
      <p:cxnSp>
        <p:nvCxnSpPr>
          <p:cNvPr id="27" name="Прямая соединительная линия 26"/>
          <p:cNvCxnSpPr/>
          <p:nvPr/>
        </p:nvCxnSpPr>
        <p:spPr>
          <a:xfrm flipV="1">
            <a:off x="4029649" y="6048823"/>
            <a:ext cx="7616667" cy="19204"/>
          </a:xfrm>
          <a:prstGeom prst="line">
            <a:avLst/>
          </a:prstGeom>
          <a:ln w="38100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 flipV="1">
            <a:off x="4029649" y="3367551"/>
            <a:ext cx="7616667" cy="19204"/>
          </a:xfrm>
          <a:prstGeom prst="line">
            <a:avLst/>
          </a:prstGeom>
          <a:ln w="38100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Зошит.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8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11" b="87131" l="10019" r="88312">
                        <a14:foregroundMark x1="49351" y1="61814" x2="49351" y2="61814"/>
                        <a14:foregroundMark x1="53432" y1="52110" x2="53432" y2="52110"/>
                        <a14:foregroundMark x1="34323" y1="56962" x2="34323" y2="569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874" r="10987" b="11826"/>
          <a:stretch/>
        </p:blipFill>
        <p:spPr>
          <a:xfrm>
            <a:off x="7837983" y="1601985"/>
            <a:ext cx="1724378" cy="1602641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87176" l="11000" r="90300">
                        <a14:foregroundMark x1="52800" y1="55294" x2="52800" y2="55294"/>
                        <a14:foregroundMark x1="51351" y1="25798" x2="51351" y2="25798"/>
                        <a14:foregroundMark x1="51351" y1="28571" x2="51351" y2="28571"/>
                        <a14:foregroundMark x1="50059" y1="23717" x2="50059" y2="23717"/>
                        <a14:foregroundMark x1="54407" y1="58807" x2="54407" y2="58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277" r="10334" b="12778"/>
          <a:stretch/>
        </p:blipFill>
        <p:spPr>
          <a:xfrm flipH="1">
            <a:off x="5481048" y="1629921"/>
            <a:ext cx="1672379" cy="1546768"/>
          </a:xfrm>
          <a:prstGeom prst="rect">
            <a:avLst/>
          </a:prstGeom>
        </p:spPr>
      </p:pic>
      <p:cxnSp>
        <p:nvCxnSpPr>
          <p:cNvPr id="29" name="Прямая со стрелкой 28"/>
          <p:cNvCxnSpPr/>
          <p:nvPr/>
        </p:nvCxnSpPr>
        <p:spPr>
          <a:xfrm flipH="1">
            <a:off x="4421638" y="4407808"/>
            <a:ext cx="169273" cy="419036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/>
          <p:cNvCxnSpPr/>
          <p:nvPr/>
        </p:nvCxnSpPr>
        <p:spPr>
          <a:xfrm flipH="1">
            <a:off x="4610879" y="4413537"/>
            <a:ext cx="275760" cy="612313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Прямая соединительная линия 57"/>
          <p:cNvCxnSpPr/>
          <p:nvPr/>
        </p:nvCxnSpPr>
        <p:spPr>
          <a:xfrm flipH="1">
            <a:off x="7437380" y="3204626"/>
            <a:ext cx="1296609" cy="313641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Прямая соединительная линия 60"/>
          <p:cNvCxnSpPr/>
          <p:nvPr/>
        </p:nvCxnSpPr>
        <p:spPr>
          <a:xfrm flipH="1">
            <a:off x="10502024" y="3176689"/>
            <a:ext cx="1247854" cy="31643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/>
          <p:cNvCxnSpPr/>
          <p:nvPr/>
        </p:nvCxnSpPr>
        <p:spPr>
          <a:xfrm flipH="1">
            <a:off x="4596381" y="4399324"/>
            <a:ext cx="279437" cy="659975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Прямая соединительная линия 51"/>
          <p:cNvCxnSpPr/>
          <p:nvPr/>
        </p:nvCxnSpPr>
        <p:spPr>
          <a:xfrm flipH="1">
            <a:off x="5236227" y="4399324"/>
            <a:ext cx="703374" cy="1618890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Прямая соединительная линия 52"/>
          <p:cNvCxnSpPr/>
          <p:nvPr/>
        </p:nvCxnSpPr>
        <p:spPr>
          <a:xfrm flipH="1">
            <a:off x="4970950" y="4422685"/>
            <a:ext cx="245414" cy="603165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Прямая соединительная линия 54"/>
          <p:cNvCxnSpPr/>
          <p:nvPr/>
        </p:nvCxnSpPr>
        <p:spPr>
          <a:xfrm flipH="1">
            <a:off x="4975086" y="4394333"/>
            <a:ext cx="252594" cy="637911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Прямая соединительная линия 58"/>
          <p:cNvCxnSpPr/>
          <p:nvPr/>
        </p:nvCxnSpPr>
        <p:spPr>
          <a:xfrm flipH="1">
            <a:off x="5238385" y="4376279"/>
            <a:ext cx="696063" cy="1668703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Прямая соединительная линия 59"/>
          <p:cNvCxnSpPr/>
          <p:nvPr/>
        </p:nvCxnSpPr>
        <p:spPr>
          <a:xfrm flipH="1">
            <a:off x="5659490" y="4394333"/>
            <a:ext cx="696063" cy="1668703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Прямая соединительная линия 62"/>
          <p:cNvCxnSpPr/>
          <p:nvPr/>
        </p:nvCxnSpPr>
        <p:spPr>
          <a:xfrm flipH="1">
            <a:off x="8800361" y="4415236"/>
            <a:ext cx="688834" cy="1620418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Прямая соединительная линия 63"/>
          <p:cNvCxnSpPr/>
          <p:nvPr/>
        </p:nvCxnSpPr>
        <p:spPr>
          <a:xfrm flipH="1">
            <a:off x="7261571" y="3370259"/>
            <a:ext cx="696063" cy="1668703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Прямая соединительная линия 64"/>
          <p:cNvCxnSpPr/>
          <p:nvPr/>
        </p:nvCxnSpPr>
        <p:spPr>
          <a:xfrm flipH="1">
            <a:off x="8057871" y="4397986"/>
            <a:ext cx="254867" cy="638382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Прямая соединительная линия 96"/>
          <p:cNvCxnSpPr/>
          <p:nvPr/>
        </p:nvCxnSpPr>
        <p:spPr>
          <a:xfrm flipH="1">
            <a:off x="8447086" y="4416916"/>
            <a:ext cx="248457" cy="606425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Прямая соединительная линия 98"/>
          <p:cNvCxnSpPr/>
          <p:nvPr/>
        </p:nvCxnSpPr>
        <p:spPr>
          <a:xfrm flipH="1">
            <a:off x="8445256" y="4394333"/>
            <a:ext cx="254867" cy="638382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Прямая соединительная линия 99"/>
          <p:cNvCxnSpPr/>
          <p:nvPr/>
        </p:nvCxnSpPr>
        <p:spPr>
          <a:xfrm flipH="1">
            <a:off x="9239417" y="4387505"/>
            <a:ext cx="696063" cy="1668703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Прямая соединительная линия 101"/>
          <p:cNvCxnSpPr/>
          <p:nvPr/>
        </p:nvCxnSpPr>
        <p:spPr>
          <a:xfrm flipH="1">
            <a:off x="10453707" y="3370259"/>
            <a:ext cx="701789" cy="1658494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Прямая соединительная линия 103"/>
          <p:cNvCxnSpPr/>
          <p:nvPr/>
        </p:nvCxnSpPr>
        <p:spPr>
          <a:xfrm flipH="1">
            <a:off x="10921888" y="3380874"/>
            <a:ext cx="652491" cy="163144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Прямая соединительная линия 104"/>
          <p:cNvCxnSpPr/>
          <p:nvPr/>
        </p:nvCxnSpPr>
        <p:spPr>
          <a:xfrm flipH="1">
            <a:off x="6827230" y="3362159"/>
            <a:ext cx="696063" cy="1668703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Овал 41"/>
          <p:cNvSpPr/>
          <p:nvPr/>
        </p:nvSpPr>
        <p:spPr>
          <a:xfrm>
            <a:off x="5387688" y="4664790"/>
            <a:ext cx="104775" cy="10477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Овал 43"/>
          <p:cNvSpPr/>
          <p:nvPr/>
        </p:nvSpPr>
        <p:spPr>
          <a:xfrm>
            <a:off x="6501310" y="4664790"/>
            <a:ext cx="104775" cy="10477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Овал 45"/>
          <p:cNvSpPr/>
          <p:nvPr/>
        </p:nvSpPr>
        <p:spPr>
          <a:xfrm>
            <a:off x="7754125" y="4664790"/>
            <a:ext cx="104775" cy="10477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98" name="Прямая соединительная линия 97"/>
          <p:cNvCxnSpPr/>
          <p:nvPr/>
        </p:nvCxnSpPr>
        <p:spPr>
          <a:xfrm flipH="1">
            <a:off x="8796705" y="4387505"/>
            <a:ext cx="717339" cy="1680522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Овал 50"/>
          <p:cNvSpPr/>
          <p:nvPr/>
        </p:nvSpPr>
        <p:spPr>
          <a:xfrm>
            <a:off x="8916316" y="4643321"/>
            <a:ext cx="104775" cy="10477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2" name="Овал 61"/>
          <p:cNvSpPr/>
          <p:nvPr/>
        </p:nvSpPr>
        <p:spPr>
          <a:xfrm>
            <a:off x="10118621" y="4676923"/>
            <a:ext cx="104775" cy="10477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66" name="Прямая соединительная линия 65"/>
          <p:cNvCxnSpPr/>
          <p:nvPr/>
        </p:nvCxnSpPr>
        <p:spPr>
          <a:xfrm flipH="1">
            <a:off x="5688041" y="4401371"/>
            <a:ext cx="682983" cy="1616843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Прямая соединительная линия 66"/>
          <p:cNvCxnSpPr/>
          <p:nvPr/>
        </p:nvCxnSpPr>
        <p:spPr>
          <a:xfrm flipH="1">
            <a:off x="6841192" y="3390305"/>
            <a:ext cx="671346" cy="1627226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Прямая соединительная линия 67"/>
          <p:cNvCxnSpPr/>
          <p:nvPr/>
        </p:nvCxnSpPr>
        <p:spPr>
          <a:xfrm flipH="1">
            <a:off x="7262037" y="3383736"/>
            <a:ext cx="690507" cy="1634831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8" name="Picture 2" descr="D:\Картинки до тестів\Людина\олівець-з-указкою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2370121"/>
            <a:ext cx="3060699" cy="3157644"/>
          </a:xfrm>
          <a:prstGeom prst="round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9098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Рисунок 35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4" t="36389" r="16458" b="36441"/>
          <a:stretch/>
        </p:blipFill>
        <p:spPr>
          <a:xfrm>
            <a:off x="3862136" y="2106665"/>
            <a:ext cx="7776675" cy="36206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2055199" y="433883"/>
            <a:ext cx="8732066" cy="81010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err="1" smtClean="0">
                <a:solidFill>
                  <a:schemeClr val="bg1"/>
                </a:solidFill>
              </a:rPr>
              <a:t>Перевір</a:t>
            </a:r>
            <a:r>
              <a:rPr lang="uk-UA" sz="3600" b="1" dirty="0" smtClean="0">
                <a:solidFill>
                  <a:schemeClr val="bg1"/>
                </a:solidFill>
              </a:rPr>
              <a:t> свою роботу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22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Зошит.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8</a:t>
            </a:r>
            <a:endParaRPr lang="ru-RU" sz="4000" b="1" dirty="0">
              <a:solidFill>
                <a:schemeClr val="bg1"/>
              </a:solidFill>
            </a:endParaRPr>
          </a:p>
        </p:txBody>
      </p:sp>
      <p:cxnSp>
        <p:nvCxnSpPr>
          <p:cNvPr id="37" name="Прямая соединительная линия 36"/>
          <p:cNvCxnSpPr/>
          <p:nvPr/>
        </p:nvCxnSpPr>
        <p:spPr>
          <a:xfrm flipH="1">
            <a:off x="5001476" y="2532539"/>
            <a:ext cx="108110" cy="22656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Прямая соединительная линия 99"/>
          <p:cNvCxnSpPr/>
          <p:nvPr/>
        </p:nvCxnSpPr>
        <p:spPr>
          <a:xfrm flipH="1">
            <a:off x="5193632" y="2532539"/>
            <a:ext cx="108110" cy="22656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Прямая соединительная линия 100"/>
          <p:cNvCxnSpPr/>
          <p:nvPr/>
        </p:nvCxnSpPr>
        <p:spPr>
          <a:xfrm flipH="1">
            <a:off x="5370775" y="2532539"/>
            <a:ext cx="108110" cy="22656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Прямая соединительная линия 101"/>
          <p:cNvCxnSpPr/>
          <p:nvPr/>
        </p:nvCxnSpPr>
        <p:spPr>
          <a:xfrm flipH="1">
            <a:off x="5542722" y="2532539"/>
            <a:ext cx="108110" cy="22656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Прямая соединительная линия 102"/>
          <p:cNvCxnSpPr/>
          <p:nvPr/>
        </p:nvCxnSpPr>
        <p:spPr>
          <a:xfrm flipH="1">
            <a:off x="5720180" y="2532539"/>
            <a:ext cx="108110" cy="22656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Прямая соединительная линия 103"/>
          <p:cNvCxnSpPr/>
          <p:nvPr/>
        </p:nvCxnSpPr>
        <p:spPr>
          <a:xfrm flipH="1">
            <a:off x="5895335" y="2532539"/>
            <a:ext cx="108110" cy="22656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Прямая соединительная линия 104"/>
          <p:cNvCxnSpPr/>
          <p:nvPr/>
        </p:nvCxnSpPr>
        <p:spPr>
          <a:xfrm flipH="1">
            <a:off x="6074917" y="2532539"/>
            <a:ext cx="108110" cy="22656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Прямая соединительная линия 105"/>
          <p:cNvCxnSpPr/>
          <p:nvPr/>
        </p:nvCxnSpPr>
        <p:spPr>
          <a:xfrm flipH="1">
            <a:off x="6248926" y="2532539"/>
            <a:ext cx="108110" cy="22656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Прямая соединительная линия 106"/>
          <p:cNvCxnSpPr/>
          <p:nvPr/>
        </p:nvCxnSpPr>
        <p:spPr>
          <a:xfrm flipH="1">
            <a:off x="6421232" y="2532539"/>
            <a:ext cx="108110" cy="22656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Прямая соединительная линия 107"/>
          <p:cNvCxnSpPr/>
          <p:nvPr/>
        </p:nvCxnSpPr>
        <p:spPr>
          <a:xfrm flipH="1">
            <a:off x="6593538" y="2532539"/>
            <a:ext cx="108110" cy="22656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Прямая соединительная линия 108"/>
          <p:cNvCxnSpPr/>
          <p:nvPr/>
        </p:nvCxnSpPr>
        <p:spPr>
          <a:xfrm flipH="1">
            <a:off x="6765738" y="2532539"/>
            <a:ext cx="108110" cy="22656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Прямая соединительная линия 109"/>
          <p:cNvCxnSpPr/>
          <p:nvPr/>
        </p:nvCxnSpPr>
        <p:spPr>
          <a:xfrm flipH="1">
            <a:off x="6937938" y="2532539"/>
            <a:ext cx="108110" cy="22656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Прямая соединительная линия 110"/>
          <p:cNvCxnSpPr/>
          <p:nvPr/>
        </p:nvCxnSpPr>
        <p:spPr>
          <a:xfrm flipH="1">
            <a:off x="7110138" y="2532539"/>
            <a:ext cx="108110" cy="22656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Прямая соединительная линия 111"/>
          <p:cNvCxnSpPr/>
          <p:nvPr/>
        </p:nvCxnSpPr>
        <p:spPr>
          <a:xfrm flipH="1">
            <a:off x="7287475" y="2532539"/>
            <a:ext cx="108110" cy="22656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Прямая соединительная линия 112"/>
          <p:cNvCxnSpPr/>
          <p:nvPr/>
        </p:nvCxnSpPr>
        <p:spPr>
          <a:xfrm flipH="1">
            <a:off x="7464812" y="2532539"/>
            <a:ext cx="108110" cy="22656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Прямая соединительная линия 113"/>
          <p:cNvCxnSpPr/>
          <p:nvPr/>
        </p:nvCxnSpPr>
        <p:spPr>
          <a:xfrm flipH="1">
            <a:off x="7638559" y="2532539"/>
            <a:ext cx="108110" cy="22656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Прямая соединительная линия 114"/>
          <p:cNvCxnSpPr/>
          <p:nvPr/>
        </p:nvCxnSpPr>
        <p:spPr>
          <a:xfrm flipH="1">
            <a:off x="8330451" y="2532539"/>
            <a:ext cx="110363" cy="22656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Прямая соединительная линия 115"/>
          <p:cNvCxnSpPr/>
          <p:nvPr/>
        </p:nvCxnSpPr>
        <p:spPr>
          <a:xfrm flipH="1">
            <a:off x="8464071" y="2532539"/>
            <a:ext cx="110363" cy="22656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Прямая соединительная линия 116"/>
          <p:cNvCxnSpPr/>
          <p:nvPr/>
        </p:nvCxnSpPr>
        <p:spPr>
          <a:xfrm flipH="1">
            <a:off x="8808236" y="2538058"/>
            <a:ext cx="110363" cy="22656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Прямая соединительная линия 117"/>
          <p:cNvCxnSpPr/>
          <p:nvPr/>
        </p:nvCxnSpPr>
        <p:spPr>
          <a:xfrm flipH="1">
            <a:off x="8945664" y="2539935"/>
            <a:ext cx="110363" cy="22656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Прямая соединительная линия 118"/>
          <p:cNvCxnSpPr/>
          <p:nvPr/>
        </p:nvCxnSpPr>
        <p:spPr>
          <a:xfrm flipH="1">
            <a:off x="9269383" y="2539935"/>
            <a:ext cx="110363" cy="22656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Прямая соединительная линия 119"/>
          <p:cNvCxnSpPr/>
          <p:nvPr/>
        </p:nvCxnSpPr>
        <p:spPr>
          <a:xfrm flipH="1">
            <a:off x="9412213" y="2539935"/>
            <a:ext cx="110363" cy="22656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Прямоугольник 10"/>
          <p:cNvSpPr/>
          <p:nvPr/>
        </p:nvSpPr>
        <p:spPr>
          <a:xfrm>
            <a:off x="9554357" y="2502620"/>
            <a:ext cx="113307" cy="1707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dirty="0">
                <a:solidFill>
                  <a:schemeClr val="tx1"/>
                </a:solidFill>
              </a:rPr>
              <a:t>.</a:t>
            </a:r>
            <a:endParaRPr lang="ru-RU" sz="2000" dirty="0">
              <a:solidFill>
                <a:schemeClr val="tx1"/>
              </a:solidFill>
            </a:endParaRPr>
          </a:p>
        </p:txBody>
      </p:sp>
      <p:cxnSp>
        <p:nvCxnSpPr>
          <p:cNvPr id="121" name="Прямая соединительная линия 120"/>
          <p:cNvCxnSpPr/>
          <p:nvPr/>
        </p:nvCxnSpPr>
        <p:spPr>
          <a:xfrm flipH="1">
            <a:off x="9697187" y="2539935"/>
            <a:ext cx="110363" cy="22656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Прямая соединительная линия 121"/>
          <p:cNvCxnSpPr/>
          <p:nvPr/>
        </p:nvCxnSpPr>
        <p:spPr>
          <a:xfrm flipH="1">
            <a:off x="9840017" y="2539935"/>
            <a:ext cx="110363" cy="22656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3" name="Прямоугольник 122"/>
          <p:cNvSpPr/>
          <p:nvPr/>
        </p:nvSpPr>
        <p:spPr>
          <a:xfrm>
            <a:off x="9982161" y="2502620"/>
            <a:ext cx="113307" cy="1707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dirty="0">
                <a:solidFill>
                  <a:schemeClr val="tx1"/>
                </a:solidFill>
              </a:rPr>
              <a:t>.</a:t>
            </a:r>
            <a:endParaRPr lang="ru-RU" sz="2000" dirty="0">
              <a:solidFill>
                <a:schemeClr val="tx1"/>
              </a:solidFill>
            </a:endParaRPr>
          </a:p>
        </p:txBody>
      </p:sp>
      <p:cxnSp>
        <p:nvCxnSpPr>
          <p:cNvPr id="124" name="Прямая соединительная линия 123"/>
          <p:cNvCxnSpPr/>
          <p:nvPr/>
        </p:nvCxnSpPr>
        <p:spPr>
          <a:xfrm flipH="1">
            <a:off x="10124513" y="2543498"/>
            <a:ext cx="110363" cy="22656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Прямая соединительная линия 124"/>
          <p:cNvCxnSpPr/>
          <p:nvPr/>
        </p:nvCxnSpPr>
        <p:spPr>
          <a:xfrm flipH="1">
            <a:off x="10267343" y="2543498"/>
            <a:ext cx="110363" cy="22656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6" name="Прямоугольник 125"/>
          <p:cNvSpPr/>
          <p:nvPr/>
        </p:nvSpPr>
        <p:spPr>
          <a:xfrm>
            <a:off x="10409487" y="2506183"/>
            <a:ext cx="113307" cy="1707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dirty="0">
                <a:solidFill>
                  <a:schemeClr val="tx1"/>
                </a:solidFill>
              </a:rPr>
              <a:t>.</a:t>
            </a:r>
            <a:endParaRPr lang="ru-RU" sz="2000" dirty="0">
              <a:solidFill>
                <a:schemeClr val="tx1"/>
              </a:solidFill>
            </a:endParaRPr>
          </a:p>
        </p:txBody>
      </p:sp>
      <p:cxnSp>
        <p:nvCxnSpPr>
          <p:cNvPr id="127" name="Прямая соединительная линия 126"/>
          <p:cNvCxnSpPr/>
          <p:nvPr/>
        </p:nvCxnSpPr>
        <p:spPr>
          <a:xfrm flipH="1">
            <a:off x="10555396" y="2550894"/>
            <a:ext cx="110363" cy="22656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Прямая соединительная линия 127"/>
          <p:cNvCxnSpPr/>
          <p:nvPr/>
        </p:nvCxnSpPr>
        <p:spPr>
          <a:xfrm flipH="1">
            <a:off x="10698226" y="2550894"/>
            <a:ext cx="110363" cy="22656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9" name="Прямоугольник 128"/>
          <p:cNvSpPr/>
          <p:nvPr/>
        </p:nvSpPr>
        <p:spPr>
          <a:xfrm>
            <a:off x="10840370" y="2513579"/>
            <a:ext cx="113307" cy="1707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dirty="0">
                <a:solidFill>
                  <a:schemeClr val="tx1"/>
                </a:solidFill>
              </a:rPr>
              <a:t>.</a:t>
            </a:r>
            <a:endParaRPr lang="ru-RU" sz="2000" dirty="0">
              <a:solidFill>
                <a:schemeClr val="tx1"/>
              </a:solidFill>
            </a:endParaRPr>
          </a:p>
        </p:txBody>
      </p:sp>
      <p:cxnSp>
        <p:nvCxnSpPr>
          <p:cNvPr id="130" name="Прямая соединительная линия 129"/>
          <p:cNvCxnSpPr/>
          <p:nvPr/>
        </p:nvCxnSpPr>
        <p:spPr>
          <a:xfrm flipH="1">
            <a:off x="10980465" y="2550894"/>
            <a:ext cx="110363" cy="22656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Прямая соединительная линия 130"/>
          <p:cNvCxnSpPr/>
          <p:nvPr/>
        </p:nvCxnSpPr>
        <p:spPr>
          <a:xfrm flipH="1">
            <a:off x="11123295" y="2550894"/>
            <a:ext cx="110363" cy="22656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Прямая соединительная линия 73"/>
          <p:cNvCxnSpPr/>
          <p:nvPr/>
        </p:nvCxnSpPr>
        <p:spPr>
          <a:xfrm flipH="1">
            <a:off x="4882959" y="3062288"/>
            <a:ext cx="258160" cy="53065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Прямая соединительная линия 138"/>
          <p:cNvCxnSpPr/>
          <p:nvPr/>
        </p:nvCxnSpPr>
        <p:spPr>
          <a:xfrm flipH="1">
            <a:off x="5086645" y="3062288"/>
            <a:ext cx="259261" cy="53065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Прямая соединительная линия 139"/>
          <p:cNvCxnSpPr/>
          <p:nvPr/>
        </p:nvCxnSpPr>
        <p:spPr>
          <a:xfrm flipH="1">
            <a:off x="5284562" y="3062287"/>
            <a:ext cx="258160" cy="53065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Прямая соединительная линия 140"/>
          <p:cNvCxnSpPr/>
          <p:nvPr/>
        </p:nvCxnSpPr>
        <p:spPr>
          <a:xfrm flipH="1">
            <a:off x="5482479" y="3062287"/>
            <a:ext cx="258160" cy="53065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Прямая соединительная линия 141"/>
          <p:cNvCxnSpPr/>
          <p:nvPr/>
        </p:nvCxnSpPr>
        <p:spPr>
          <a:xfrm flipH="1">
            <a:off x="5678740" y="3062286"/>
            <a:ext cx="258160" cy="53065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Прямая соединительная линия 142"/>
          <p:cNvCxnSpPr/>
          <p:nvPr/>
        </p:nvCxnSpPr>
        <p:spPr>
          <a:xfrm flipH="1">
            <a:off x="5882075" y="3062286"/>
            <a:ext cx="258160" cy="53065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Прямая соединительная линия 143"/>
          <p:cNvCxnSpPr/>
          <p:nvPr/>
        </p:nvCxnSpPr>
        <p:spPr>
          <a:xfrm flipH="1">
            <a:off x="6072918" y="3062285"/>
            <a:ext cx="258160" cy="53065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5" name="Прямая соединительная линия 144"/>
          <p:cNvCxnSpPr/>
          <p:nvPr/>
        </p:nvCxnSpPr>
        <p:spPr>
          <a:xfrm flipH="1">
            <a:off x="6274185" y="3062285"/>
            <a:ext cx="258160" cy="53065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6" name="Прямая соединительная линия 145"/>
          <p:cNvCxnSpPr/>
          <p:nvPr/>
        </p:nvCxnSpPr>
        <p:spPr>
          <a:xfrm flipH="1">
            <a:off x="6464458" y="3063879"/>
            <a:ext cx="258160" cy="53065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" name="Прямая соединительная линия 146"/>
          <p:cNvCxnSpPr/>
          <p:nvPr/>
        </p:nvCxnSpPr>
        <p:spPr>
          <a:xfrm flipH="1">
            <a:off x="6660106" y="3062285"/>
            <a:ext cx="258160" cy="53065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8" name="Прямая соединительная линия 147"/>
          <p:cNvCxnSpPr/>
          <p:nvPr/>
        </p:nvCxnSpPr>
        <p:spPr>
          <a:xfrm flipH="1">
            <a:off x="6850379" y="3062285"/>
            <a:ext cx="258160" cy="53065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9" name="Прямая соединительная линия 148"/>
          <p:cNvCxnSpPr/>
          <p:nvPr/>
        </p:nvCxnSpPr>
        <p:spPr>
          <a:xfrm flipH="1">
            <a:off x="7046027" y="3062285"/>
            <a:ext cx="258160" cy="53065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0" name="Прямая соединительная линия 149"/>
          <p:cNvCxnSpPr/>
          <p:nvPr/>
        </p:nvCxnSpPr>
        <p:spPr>
          <a:xfrm flipH="1">
            <a:off x="7236300" y="3062285"/>
            <a:ext cx="258160" cy="53065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1" name="Прямая соединительная линия 150"/>
          <p:cNvCxnSpPr/>
          <p:nvPr/>
        </p:nvCxnSpPr>
        <p:spPr>
          <a:xfrm flipH="1">
            <a:off x="7426914" y="3062284"/>
            <a:ext cx="258160" cy="53065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2" name="Прямая соединительная линия 151"/>
          <p:cNvCxnSpPr/>
          <p:nvPr/>
        </p:nvCxnSpPr>
        <p:spPr>
          <a:xfrm flipH="1">
            <a:off x="8437228" y="3085315"/>
            <a:ext cx="258160" cy="53065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3" name="Прямая соединительная линия 152"/>
          <p:cNvCxnSpPr/>
          <p:nvPr/>
        </p:nvCxnSpPr>
        <p:spPr>
          <a:xfrm flipH="1">
            <a:off x="8617744" y="3400425"/>
            <a:ext cx="103925" cy="21907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" name="Прямая соединительная линия 153"/>
          <p:cNvCxnSpPr/>
          <p:nvPr/>
        </p:nvCxnSpPr>
        <p:spPr>
          <a:xfrm flipH="1">
            <a:off x="8797867" y="3085315"/>
            <a:ext cx="258160" cy="53725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5" name="Прямая соединительная линия 154"/>
          <p:cNvCxnSpPr/>
          <p:nvPr/>
        </p:nvCxnSpPr>
        <p:spPr>
          <a:xfrm flipH="1">
            <a:off x="8982778" y="3396897"/>
            <a:ext cx="103925" cy="21907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6" name="Прямая соединительная линия 155"/>
          <p:cNvCxnSpPr/>
          <p:nvPr/>
        </p:nvCxnSpPr>
        <p:spPr>
          <a:xfrm flipH="1">
            <a:off x="9154053" y="3085315"/>
            <a:ext cx="251479" cy="53725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Прямая соединительная линия 156"/>
          <p:cNvCxnSpPr/>
          <p:nvPr/>
        </p:nvCxnSpPr>
        <p:spPr>
          <a:xfrm flipH="1">
            <a:off x="9332947" y="3396896"/>
            <a:ext cx="103925" cy="21907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8" name="Прямая соединительная линия 157"/>
          <p:cNvCxnSpPr/>
          <p:nvPr/>
        </p:nvCxnSpPr>
        <p:spPr>
          <a:xfrm flipH="1">
            <a:off x="9509958" y="3076101"/>
            <a:ext cx="251479" cy="53725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9" name="Прямая соединительная линия 158"/>
          <p:cNvCxnSpPr/>
          <p:nvPr/>
        </p:nvCxnSpPr>
        <p:spPr>
          <a:xfrm flipH="1">
            <a:off x="9692432" y="3397929"/>
            <a:ext cx="103925" cy="21907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0" name="Прямая соединительная линия 159"/>
          <p:cNvCxnSpPr/>
          <p:nvPr/>
        </p:nvCxnSpPr>
        <p:spPr>
          <a:xfrm flipH="1">
            <a:off x="9871741" y="3076101"/>
            <a:ext cx="251479" cy="53725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1" name="Прямая соединительная линия 160"/>
          <p:cNvCxnSpPr/>
          <p:nvPr/>
        </p:nvCxnSpPr>
        <p:spPr>
          <a:xfrm flipH="1">
            <a:off x="10059402" y="3394280"/>
            <a:ext cx="103925" cy="21907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2" name="Прямая соединительная линия 161"/>
          <p:cNvCxnSpPr/>
          <p:nvPr/>
        </p:nvCxnSpPr>
        <p:spPr>
          <a:xfrm flipH="1">
            <a:off x="10243306" y="3076101"/>
            <a:ext cx="251479" cy="53725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3" name="Прямая соединительная линия 162"/>
          <p:cNvCxnSpPr/>
          <p:nvPr/>
        </p:nvCxnSpPr>
        <p:spPr>
          <a:xfrm flipH="1">
            <a:off x="10426490" y="3394280"/>
            <a:ext cx="103925" cy="21907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4" name="Прямая соединительная линия 163"/>
          <p:cNvCxnSpPr/>
          <p:nvPr/>
        </p:nvCxnSpPr>
        <p:spPr>
          <a:xfrm flipH="1">
            <a:off x="10618617" y="3072791"/>
            <a:ext cx="251479" cy="53725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5" name="Прямая соединительная линия 164"/>
          <p:cNvCxnSpPr/>
          <p:nvPr/>
        </p:nvCxnSpPr>
        <p:spPr>
          <a:xfrm flipH="1">
            <a:off x="10798008" y="3397929"/>
            <a:ext cx="103925" cy="21907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6" name="Прямая соединительная линия 165"/>
          <p:cNvCxnSpPr/>
          <p:nvPr/>
        </p:nvCxnSpPr>
        <p:spPr>
          <a:xfrm flipH="1">
            <a:off x="10981697" y="3085315"/>
            <a:ext cx="251479" cy="53725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Прямая соединительная линия 70"/>
          <p:cNvCxnSpPr/>
          <p:nvPr/>
        </p:nvCxnSpPr>
        <p:spPr>
          <a:xfrm flipH="1">
            <a:off x="4882959" y="4244913"/>
            <a:ext cx="258160" cy="53065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Прямая соединительная линия 71"/>
          <p:cNvCxnSpPr/>
          <p:nvPr/>
        </p:nvCxnSpPr>
        <p:spPr>
          <a:xfrm flipH="1">
            <a:off x="5086645" y="4244913"/>
            <a:ext cx="259261" cy="53065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Прямая соединительная линия 72"/>
          <p:cNvCxnSpPr/>
          <p:nvPr/>
        </p:nvCxnSpPr>
        <p:spPr>
          <a:xfrm flipH="1">
            <a:off x="5284562" y="4244912"/>
            <a:ext cx="258160" cy="53065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Прямая соединительная линия 74"/>
          <p:cNvCxnSpPr/>
          <p:nvPr/>
        </p:nvCxnSpPr>
        <p:spPr>
          <a:xfrm flipH="1">
            <a:off x="5482479" y="4244912"/>
            <a:ext cx="258160" cy="53065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Прямая соединительная линия 75"/>
          <p:cNvCxnSpPr/>
          <p:nvPr/>
        </p:nvCxnSpPr>
        <p:spPr>
          <a:xfrm flipH="1">
            <a:off x="5678740" y="4244911"/>
            <a:ext cx="258160" cy="53065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Прямая соединительная линия 76"/>
          <p:cNvCxnSpPr/>
          <p:nvPr/>
        </p:nvCxnSpPr>
        <p:spPr>
          <a:xfrm flipH="1">
            <a:off x="5882075" y="4244911"/>
            <a:ext cx="258160" cy="53065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Прямая соединительная линия 77"/>
          <p:cNvCxnSpPr/>
          <p:nvPr/>
        </p:nvCxnSpPr>
        <p:spPr>
          <a:xfrm flipH="1">
            <a:off x="6072918" y="4244910"/>
            <a:ext cx="258160" cy="53065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Прямая соединительная линия 78"/>
          <p:cNvCxnSpPr/>
          <p:nvPr/>
        </p:nvCxnSpPr>
        <p:spPr>
          <a:xfrm flipH="1">
            <a:off x="6274185" y="4244910"/>
            <a:ext cx="258160" cy="53065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Прямая соединительная линия 80"/>
          <p:cNvCxnSpPr/>
          <p:nvPr/>
        </p:nvCxnSpPr>
        <p:spPr>
          <a:xfrm flipH="1">
            <a:off x="6464458" y="4246504"/>
            <a:ext cx="258160" cy="53065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Прямая соединительная линия 81"/>
          <p:cNvCxnSpPr/>
          <p:nvPr/>
        </p:nvCxnSpPr>
        <p:spPr>
          <a:xfrm flipH="1">
            <a:off x="6660106" y="4244910"/>
            <a:ext cx="258160" cy="53065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Прямая соединительная линия 82"/>
          <p:cNvCxnSpPr/>
          <p:nvPr/>
        </p:nvCxnSpPr>
        <p:spPr>
          <a:xfrm flipH="1">
            <a:off x="6850379" y="4244910"/>
            <a:ext cx="258160" cy="53065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Прямая соединительная линия 83"/>
          <p:cNvCxnSpPr/>
          <p:nvPr/>
        </p:nvCxnSpPr>
        <p:spPr>
          <a:xfrm flipH="1">
            <a:off x="7046027" y="4244910"/>
            <a:ext cx="258160" cy="53065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Прямая соединительная линия 84"/>
          <p:cNvCxnSpPr/>
          <p:nvPr/>
        </p:nvCxnSpPr>
        <p:spPr>
          <a:xfrm flipH="1">
            <a:off x="7236300" y="4244910"/>
            <a:ext cx="258160" cy="53065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Прямая соединительная линия 85"/>
          <p:cNvCxnSpPr/>
          <p:nvPr/>
        </p:nvCxnSpPr>
        <p:spPr>
          <a:xfrm flipH="1">
            <a:off x="7426914" y="4244909"/>
            <a:ext cx="258160" cy="53065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Прямая соединительная линия 86"/>
          <p:cNvCxnSpPr/>
          <p:nvPr/>
        </p:nvCxnSpPr>
        <p:spPr>
          <a:xfrm flipH="1">
            <a:off x="8426030" y="4266581"/>
            <a:ext cx="258160" cy="53065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Прямая соединительная линия 87"/>
          <p:cNvCxnSpPr/>
          <p:nvPr/>
        </p:nvCxnSpPr>
        <p:spPr>
          <a:xfrm flipH="1">
            <a:off x="8765191" y="4255490"/>
            <a:ext cx="103925" cy="21907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Прямая соединительная линия 88"/>
          <p:cNvCxnSpPr/>
          <p:nvPr/>
        </p:nvCxnSpPr>
        <p:spPr>
          <a:xfrm flipH="1">
            <a:off x="8786669" y="4266581"/>
            <a:ext cx="258160" cy="53725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Прямая соединительная линия 89"/>
          <p:cNvCxnSpPr/>
          <p:nvPr/>
        </p:nvCxnSpPr>
        <p:spPr>
          <a:xfrm flipH="1">
            <a:off x="9130225" y="4251962"/>
            <a:ext cx="103925" cy="21907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Прямая соединительная линия 90"/>
          <p:cNvCxnSpPr/>
          <p:nvPr/>
        </p:nvCxnSpPr>
        <p:spPr>
          <a:xfrm flipH="1">
            <a:off x="9142855" y="4266581"/>
            <a:ext cx="251479" cy="53725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Прямая соединительная линия 91"/>
          <p:cNvCxnSpPr/>
          <p:nvPr/>
        </p:nvCxnSpPr>
        <p:spPr>
          <a:xfrm flipH="1">
            <a:off x="9480394" y="4251961"/>
            <a:ext cx="103925" cy="21907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Прямая соединительная линия 92"/>
          <p:cNvCxnSpPr/>
          <p:nvPr/>
        </p:nvCxnSpPr>
        <p:spPr>
          <a:xfrm flipH="1">
            <a:off x="9498760" y="4257367"/>
            <a:ext cx="251479" cy="53725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Прямая соединительная линия 93"/>
          <p:cNvCxnSpPr/>
          <p:nvPr/>
        </p:nvCxnSpPr>
        <p:spPr>
          <a:xfrm flipH="1">
            <a:off x="9839879" y="4252994"/>
            <a:ext cx="103925" cy="21907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Прямая соединительная линия 94"/>
          <p:cNvCxnSpPr/>
          <p:nvPr/>
        </p:nvCxnSpPr>
        <p:spPr>
          <a:xfrm flipH="1">
            <a:off x="9860543" y="4257367"/>
            <a:ext cx="251479" cy="53725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Прямая соединительная линия 95"/>
          <p:cNvCxnSpPr/>
          <p:nvPr/>
        </p:nvCxnSpPr>
        <p:spPr>
          <a:xfrm flipH="1">
            <a:off x="10206849" y="4249345"/>
            <a:ext cx="103925" cy="21907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Прямая соединительная линия 96"/>
          <p:cNvCxnSpPr/>
          <p:nvPr/>
        </p:nvCxnSpPr>
        <p:spPr>
          <a:xfrm flipH="1">
            <a:off x="10232108" y="4257367"/>
            <a:ext cx="251479" cy="53725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Прямая соединительная линия 97"/>
          <p:cNvCxnSpPr/>
          <p:nvPr/>
        </p:nvCxnSpPr>
        <p:spPr>
          <a:xfrm flipH="1">
            <a:off x="10573937" y="4249345"/>
            <a:ext cx="103925" cy="21907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Прямая соединительная линия 98"/>
          <p:cNvCxnSpPr/>
          <p:nvPr/>
        </p:nvCxnSpPr>
        <p:spPr>
          <a:xfrm flipH="1">
            <a:off x="10607419" y="4254057"/>
            <a:ext cx="251479" cy="53725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Прямая соединительная линия 131"/>
          <p:cNvCxnSpPr/>
          <p:nvPr/>
        </p:nvCxnSpPr>
        <p:spPr>
          <a:xfrm flipH="1">
            <a:off x="10945455" y="4252994"/>
            <a:ext cx="103925" cy="21907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Прямая соединительная линия 132"/>
          <p:cNvCxnSpPr/>
          <p:nvPr/>
        </p:nvCxnSpPr>
        <p:spPr>
          <a:xfrm flipH="1">
            <a:off x="10970499" y="4266581"/>
            <a:ext cx="251479" cy="53725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Прямая соединительная линия 133"/>
          <p:cNvCxnSpPr/>
          <p:nvPr/>
        </p:nvCxnSpPr>
        <p:spPr>
          <a:xfrm flipH="1">
            <a:off x="6140235" y="5075458"/>
            <a:ext cx="103925" cy="21907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Прямая соединительная линия 134"/>
          <p:cNvCxnSpPr/>
          <p:nvPr/>
        </p:nvCxnSpPr>
        <p:spPr>
          <a:xfrm flipH="1">
            <a:off x="6274185" y="5075458"/>
            <a:ext cx="103925" cy="21907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Прямая соединительная линия 135"/>
          <p:cNvCxnSpPr/>
          <p:nvPr/>
        </p:nvCxnSpPr>
        <p:spPr>
          <a:xfrm flipH="1">
            <a:off x="6500837" y="5093900"/>
            <a:ext cx="258160" cy="53065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Прямая соединительная линия 136"/>
          <p:cNvCxnSpPr/>
          <p:nvPr/>
        </p:nvCxnSpPr>
        <p:spPr>
          <a:xfrm flipH="1">
            <a:off x="6660106" y="5093899"/>
            <a:ext cx="258160" cy="53065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Прямая соединительная линия 137"/>
          <p:cNvCxnSpPr/>
          <p:nvPr/>
        </p:nvCxnSpPr>
        <p:spPr>
          <a:xfrm flipH="1">
            <a:off x="7187522" y="4775566"/>
            <a:ext cx="258160" cy="53065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7" name="Прямая соединительная линия 166"/>
          <p:cNvCxnSpPr/>
          <p:nvPr/>
        </p:nvCxnSpPr>
        <p:spPr>
          <a:xfrm flipH="1">
            <a:off x="7345362" y="4775566"/>
            <a:ext cx="258160" cy="53065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8" name="Прямоугольник 167"/>
          <p:cNvSpPr/>
          <p:nvPr/>
        </p:nvSpPr>
        <p:spPr>
          <a:xfrm>
            <a:off x="7502134" y="5070929"/>
            <a:ext cx="113307" cy="1707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dirty="0">
                <a:solidFill>
                  <a:schemeClr val="tx1"/>
                </a:solidFill>
              </a:rPr>
              <a:t>.</a:t>
            </a:r>
            <a:endParaRPr lang="ru-RU" sz="2000" dirty="0">
              <a:solidFill>
                <a:schemeClr val="tx1"/>
              </a:solidFill>
            </a:endParaRPr>
          </a:p>
        </p:txBody>
      </p:sp>
      <p:cxnSp>
        <p:nvCxnSpPr>
          <p:cNvPr id="169" name="Прямая соединительная линия 168"/>
          <p:cNvCxnSpPr/>
          <p:nvPr/>
        </p:nvCxnSpPr>
        <p:spPr>
          <a:xfrm flipH="1">
            <a:off x="7686009" y="5089045"/>
            <a:ext cx="103925" cy="21907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0" name="Прямая соединительная линия 169"/>
          <p:cNvCxnSpPr/>
          <p:nvPr/>
        </p:nvCxnSpPr>
        <p:spPr>
          <a:xfrm flipH="1">
            <a:off x="7819959" y="5089045"/>
            <a:ext cx="103925" cy="21907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1" name="Прямая соединительная линия 170"/>
          <p:cNvCxnSpPr/>
          <p:nvPr/>
        </p:nvCxnSpPr>
        <p:spPr>
          <a:xfrm flipH="1">
            <a:off x="8046611" y="5107487"/>
            <a:ext cx="258160" cy="53065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2" name="Прямая соединительная линия 171"/>
          <p:cNvCxnSpPr/>
          <p:nvPr/>
        </p:nvCxnSpPr>
        <p:spPr>
          <a:xfrm flipH="1">
            <a:off x="8205880" y="5107486"/>
            <a:ext cx="258160" cy="53065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3" name="Прямая соединительная линия 172"/>
          <p:cNvCxnSpPr/>
          <p:nvPr/>
        </p:nvCxnSpPr>
        <p:spPr>
          <a:xfrm flipH="1">
            <a:off x="8733296" y="4789153"/>
            <a:ext cx="258160" cy="53065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4" name="Прямая соединительная линия 173"/>
          <p:cNvCxnSpPr/>
          <p:nvPr/>
        </p:nvCxnSpPr>
        <p:spPr>
          <a:xfrm flipH="1">
            <a:off x="8891136" y="4789153"/>
            <a:ext cx="258160" cy="53065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5" name="Прямоугольник 174"/>
          <p:cNvSpPr/>
          <p:nvPr/>
        </p:nvSpPr>
        <p:spPr>
          <a:xfrm>
            <a:off x="9047908" y="5084516"/>
            <a:ext cx="113307" cy="1707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dirty="0">
                <a:solidFill>
                  <a:schemeClr val="tx1"/>
                </a:solidFill>
              </a:rPr>
              <a:t>.</a:t>
            </a:r>
            <a:endParaRPr lang="ru-RU" sz="2000" dirty="0">
              <a:solidFill>
                <a:schemeClr val="tx1"/>
              </a:solidFill>
            </a:endParaRPr>
          </a:p>
        </p:txBody>
      </p:sp>
      <p:sp>
        <p:nvSpPr>
          <p:cNvPr id="176" name="Прямоугольник 175"/>
          <p:cNvSpPr/>
          <p:nvPr/>
        </p:nvSpPr>
        <p:spPr>
          <a:xfrm>
            <a:off x="7998556" y="5057184"/>
            <a:ext cx="113307" cy="1707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dirty="0">
                <a:solidFill>
                  <a:schemeClr val="tx1"/>
                </a:solidFill>
              </a:rPr>
              <a:t>.</a:t>
            </a:r>
            <a:endParaRPr lang="ru-RU" sz="2000" dirty="0">
              <a:solidFill>
                <a:schemeClr val="tx1"/>
              </a:solidFill>
            </a:endParaRPr>
          </a:p>
        </p:txBody>
      </p:sp>
      <p:sp>
        <p:nvSpPr>
          <p:cNvPr id="177" name="Прямоугольник 176"/>
          <p:cNvSpPr/>
          <p:nvPr/>
        </p:nvSpPr>
        <p:spPr>
          <a:xfrm>
            <a:off x="8538783" y="5054203"/>
            <a:ext cx="113307" cy="1707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dirty="0">
                <a:solidFill>
                  <a:schemeClr val="tx1"/>
                </a:solidFill>
              </a:rPr>
              <a:t>.</a:t>
            </a:r>
            <a:endParaRPr lang="ru-RU" sz="2000" dirty="0">
              <a:solidFill>
                <a:schemeClr val="tx1"/>
              </a:solidFill>
            </a:endParaRPr>
          </a:p>
        </p:txBody>
      </p:sp>
      <p:cxnSp>
        <p:nvCxnSpPr>
          <p:cNvPr id="178" name="Прямая соединительная линия 177"/>
          <p:cNvCxnSpPr/>
          <p:nvPr/>
        </p:nvCxnSpPr>
        <p:spPr>
          <a:xfrm flipH="1">
            <a:off x="9295862" y="5104006"/>
            <a:ext cx="103925" cy="21907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9" name="Прямая соединительная линия 178"/>
          <p:cNvCxnSpPr/>
          <p:nvPr/>
        </p:nvCxnSpPr>
        <p:spPr>
          <a:xfrm flipH="1">
            <a:off x="9429812" y="5104006"/>
            <a:ext cx="103925" cy="21907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0" name="Прямая соединительная линия 179"/>
          <p:cNvCxnSpPr/>
          <p:nvPr/>
        </p:nvCxnSpPr>
        <p:spPr>
          <a:xfrm flipH="1">
            <a:off x="9656464" y="5122448"/>
            <a:ext cx="258160" cy="53065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1" name="Прямая соединительная линия 180"/>
          <p:cNvCxnSpPr/>
          <p:nvPr/>
        </p:nvCxnSpPr>
        <p:spPr>
          <a:xfrm flipH="1">
            <a:off x="9815733" y="5122447"/>
            <a:ext cx="258160" cy="53065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2" name="Прямая соединительная линия 181"/>
          <p:cNvCxnSpPr/>
          <p:nvPr/>
        </p:nvCxnSpPr>
        <p:spPr>
          <a:xfrm flipH="1">
            <a:off x="10343149" y="4804114"/>
            <a:ext cx="258160" cy="53065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3" name="Прямая соединительная линия 182"/>
          <p:cNvCxnSpPr/>
          <p:nvPr/>
        </p:nvCxnSpPr>
        <p:spPr>
          <a:xfrm flipH="1">
            <a:off x="10500989" y="4804114"/>
            <a:ext cx="258160" cy="53065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4" name="Прямоугольник 183"/>
          <p:cNvSpPr/>
          <p:nvPr/>
        </p:nvSpPr>
        <p:spPr>
          <a:xfrm>
            <a:off x="10657761" y="5099477"/>
            <a:ext cx="113307" cy="1707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dirty="0">
                <a:solidFill>
                  <a:schemeClr val="tx1"/>
                </a:solidFill>
              </a:rPr>
              <a:t>.</a:t>
            </a:r>
            <a:endParaRPr lang="ru-RU" sz="2000" dirty="0">
              <a:solidFill>
                <a:schemeClr val="tx1"/>
              </a:solidFill>
            </a:endParaRPr>
          </a:p>
        </p:txBody>
      </p:sp>
      <p:sp>
        <p:nvSpPr>
          <p:cNvPr id="185" name="Прямоугольник 184"/>
          <p:cNvSpPr/>
          <p:nvPr/>
        </p:nvSpPr>
        <p:spPr>
          <a:xfrm>
            <a:off x="9608409" y="5072145"/>
            <a:ext cx="113307" cy="1707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dirty="0">
                <a:solidFill>
                  <a:schemeClr val="tx1"/>
                </a:solidFill>
              </a:rPr>
              <a:t>.</a:t>
            </a:r>
            <a:endParaRPr lang="ru-RU" sz="2000" dirty="0">
              <a:solidFill>
                <a:schemeClr val="tx1"/>
              </a:solidFill>
            </a:endParaRPr>
          </a:p>
        </p:txBody>
      </p:sp>
      <p:sp>
        <p:nvSpPr>
          <p:cNvPr id="186" name="Прямоугольник 185"/>
          <p:cNvSpPr/>
          <p:nvPr/>
        </p:nvSpPr>
        <p:spPr>
          <a:xfrm>
            <a:off x="10148636" y="5069164"/>
            <a:ext cx="113307" cy="1707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dirty="0">
                <a:solidFill>
                  <a:schemeClr val="tx1"/>
                </a:solidFill>
              </a:rPr>
              <a:t>.</a:t>
            </a:r>
            <a:endParaRPr lang="ru-RU" sz="2000" dirty="0">
              <a:solidFill>
                <a:schemeClr val="tx1"/>
              </a:solidFill>
            </a:endParaRPr>
          </a:p>
        </p:txBody>
      </p:sp>
      <p:cxnSp>
        <p:nvCxnSpPr>
          <p:cNvPr id="187" name="Прямая соединительная линия 186"/>
          <p:cNvCxnSpPr/>
          <p:nvPr/>
        </p:nvCxnSpPr>
        <p:spPr>
          <a:xfrm flipH="1">
            <a:off x="10885420" y="5107568"/>
            <a:ext cx="103925" cy="21907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8" name="Прямая соединительная линия 187"/>
          <p:cNvCxnSpPr/>
          <p:nvPr/>
        </p:nvCxnSpPr>
        <p:spPr>
          <a:xfrm flipH="1">
            <a:off x="11019370" y="5107568"/>
            <a:ext cx="103925" cy="21907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9" name="Picture 2" descr="D:\Картинки до тестів\Людина\олівець-з-указкою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2370121"/>
            <a:ext cx="3060699" cy="3157644"/>
          </a:xfrm>
          <a:prstGeom prst="round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0374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11" b="87131" l="10019" r="88312">
                        <a14:foregroundMark x1="49351" y1="61814" x2="49351" y2="61814"/>
                        <a14:foregroundMark x1="53432" y1="52110" x2="53432" y2="52110"/>
                        <a14:foregroundMark x1="34323" y1="56962" x2="34323" y2="569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874" r="10987" b="11826"/>
          <a:stretch/>
        </p:blipFill>
        <p:spPr>
          <a:xfrm>
            <a:off x="9070657" y="1589290"/>
            <a:ext cx="2964914" cy="2755597"/>
          </a:xfrm>
          <a:prstGeom prst="rect">
            <a:avLst/>
          </a:prstGeom>
        </p:spPr>
      </p:pic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54100" y="239487"/>
            <a:ext cx="10461400" cy="93965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Що </a:t>
            </a:r>
            <a:r>
              <a:rPr lang="uk-UA" sz="3600" b="1" dirty="0">
                <a:solidFill>
                  <a:schemeClr val="bg1"/>
                </a:solidFill>
              </a:rPr>
              <a:t>зображено </a:t>
            </a:r>
            <a:r>
              <a:rPr lang="uk-UA" sz="3600" b="1" dirty="0" smtClean="0">
                <a:solidFill>
                  <a:schemeClr val="bg1"/>
                </a:solidFill>
              </a:rPr>
              <a:t>на малюнку внизу </a:t>
            </a:r>
            <a:r>
              <a:rPr lang="uk-UA" sz="3600" b="1" dirty="0">
                <a:solidFill>
                  <a:schemeClr val="bg1"/>
                </a:solidFill>
              </a:rPr>
              <a:t>сторінки зошита?</a:t>
            </a:r>
          </a:p>
        </p:txBody>
      </p:sp>
      <p:sp>
        <p:nvSpPr>
          <p:cNvPr id="11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Зошит.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7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87176" l="11000" r="90300">
                        <a14:foregroundMark x1="52800" y1="55294" x2="52800" y2="55294"/>
                        <a14:foregroundMark x1="51351" y1="25798" x2="51351" y2="25798"/>
                        <a14:foregroundMark x1="51351" y1="28571" x2="51351" y2="28571"/>
                        <a14:foregroundMark x1="50059" y1="23717" x2="50059" y2="23717"/>
                        <a14:foregroundMark x1="54407" y1="58807" x2="54407" y2="58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277" r="10334" b="12778"/>
          <a:stretch/>
        </p:blipFill>
        <p:spPr>
          <a:xfrm>
            <a:off x="9160066" y="4102362"/>
            <a:ext cx="2875505" cy="2659528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1054100" y="233049"/>
            <a:ext cx="10473871" cy="121472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Скільки </a:t>
            </a:r>
            <a:r>
              <a:rPr lang="uk-UA" sz="3200" b="1" dirty="0">
                <a:solidFill>
                  <a:schemeClr val="bg1"/>
                </a:solidFill>
              </a:rPr>
              <a:t>дітей на каруселі? Хто на чому </a:t>
            </a:r>
            <a:r>
              <a:rPr lang="uk-UA" sz="3200" b="1" dirty="0" smtClean="0">
                <a:solidFill>
                  <a:schemeClr val="bg1"/>
                </a:solidFill>
              </a:rPr>
              <a:t>сидить?</a:t>
            </a: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Розповідь </a:t>
            </a:r>
            <a:r>
              <a:rPr lang="uk-UA" sz="3200" b="1" dirty="0">
                <a:solidFill>
                  <a:schemeClr val="bg1"/>
                </a:solidFill>
              </a:rPr>
              <a:t>за малюнком.</a:t>
            </a:r>
            <a:endParaRPr lang="ru-RU" sz="3200" b="1" dirty="0">
              <a:solidFill>
                <a:schemeClr val="bg1"/>
              </a:solidFill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500" t="1584" b="694"/>
          <a:stretch/>
        </p:blipFill>
        <p:spPr>
          <a:xfrm>
            <a:off x="4209524" y="1179144"/>
            <a:ext cx="3672089" cy="54545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300" y="1415118"/>
            <a:ext cx="7949308" cy="37496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0" name="Прямоугольник 19"/>
          <p:cNvSpPr/>
          <p:nvPr/>
        </p:nvSpPr>
        <p:spPr>
          <a:xfrm>
            <a:off x="1184729" y="5300184"/>
            <a:ext cx="8285843" cy="85428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chemeClr val="bg1"/>
                </a:solidFill>
              </a:rPr>
              <a:t>Знайди </a:t>
            </a:r>
            <a:r>
              <a:rPr lang="uk-UA" sz="2000" b="1" dirty="0">
                <a:solidFill>
                  <a:schemeClr val="bg1"/>
                </a:solidFill>
              </a:rPr>
              <a:t>і </a:t>
            </a:r>
            <a:r>
              <a:rPr lang="uk-UA" sz="2000" b="1" dirty="0" smtClean="0">
                <a:solidFill>
                  <a:schemeClr val="bg1"/>
                </a:solidFill>
              </a:rPr>
              <a:t>наведи </a:t>
            </a:r>
            <a:r>
              <a:rPr lang="uk-UA" sz="2000" b="1" dirty="0">
                <a:solidFill>
                  <a:schemeClr val="bg1"/>
                </a:solidFill>
              </a:rPr>
              <a:t>олівцем похилі лінії – спочатку нахилені вліво, потім вправо, лінії на </a:t>
            </a:r>
            <a:r>
              <a:rPr lang="uk-UA" sz="2000" b="1" dirty="0" smtClean="0">
                <a:solidFill>
                  <a:schemeClr val="bg1"/>
                </a:solidFill>
              </a:rPr>
              <a:t>паркані </a:t>
            </a:r>
            <a:r>
              <a:rPr lang="uk-UA" sz="2000" b="1" dirty="0">
                <a:solidFill>
                  <a:schemeClr val="bg1"/>
                </a:solidFill>
              </a:rPr>
              <a:t>та прямі вертикальні на нижній частині каруселі</a:t>
            </a:r>
            <a:endParaRPr lang="ru-RU" sz="2000" b="1" dirty="0">
              <a:solidFill>
                <a:schemeClr val="bg1"/>
              </a:solidFill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4" t="1453" r="1330" b="2517"/>
          <a:stretch/>
        </p:blipFill>
        <p:spPr>
          <a:xfrm>
            <a:off x="1130300" y="1415118"/>
            <a:ext cx="7940357" cy="37474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" name="Прямоугольник 17"/>
          <p:cNvSpPr/>
          <p:nvPr/>
        </p:nvSpPr>
        <p:spPr>
          <a:xfrm>
            <a:off x="1219200" y="5300184"/>
            <a:ext cx="8316686" cy="85428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Зафарбуй малюнок кольоровими олівцями</a:t>
            </a:r>
            <a:endParaRPr lang="ru-RU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5170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0" grpId="0" animBg="1"/>
      <p:bldP spid="1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/>
          <p:cNvSpPr/>
          <p:nvPr/>
        </p:nvSpPr>
        <p:spPr>
          <a:xfrm>
            <a:off x="2558142" y="464810"/>
            <a:ext cx="7976131" cy="677046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Вправа «Мікрофон»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382487" y="2768207"/>
            <a:ext cx="4823802" cy="200906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Чого нового ви </a:t>
            </a:r>
            <a:r>
              <a:rPr lang="uk-UA" sz="2800" b="1" dirty="0">
                <a:solidFill>
                  <a:schemeClr val="bg1"/>
                </a:solidFill>
              </a:rPr>
              <a:t>навчились </a:t>
            </a:r>
            <a:r>
              <a:rPr lang="uk-UA" sz="2800" b="1" dirty="0" smtClean="0">
                <a:solidFill>
                  <a:schemeClr val="bg1"/>
                </a:solidFill>
              </a:rPr>
              <a:t>сьогодні на </a:t>
            </a:r>
            <a:r>
              <a:rPr lang="uk-UA" sz="2800" b="1" dirty="0" err="1">
                <a:solidFill>
                  <a:schemeClr val="bg1"/>
                </a:solidFill>
              </a:rPr>
              <a:t>уроці</a:t>
            </a:r>
            <a:r>
              <a:rPr lang="uk-UA" sz="2800" b="1" dirty="0" smtClean="0">
                <a:solidFill>
                  <a:schemeClr val="bg1"/>
                </a:solidFill>
              </a:rPr>
              <a:t>?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Що було найбільш цікавим саме для тебе? </a:t>
            </a:r>
            <a:endParaRPr lang="uk-UA" sz="2800" b="1" dirty="0">
              <a:solidFill>
                <a:schemeClr val="bg1"/>
              </a:solidFill>
            </a:endParaRPr>
          </a:p>
        </p:txBody>
      </p:sp>
      <p:pic>
        <p:nvPicPr>
          <p:cNvPr id="9" name="Рисунок 8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60" t="66667"/>
          <a:stretch/>
        </p:blipFill>
        <p:spPr>
          <a:xfrm>
            <a:off x="6972300" y="1863160"/>
            <a:ext cx="4248150" cy="4099983"/>
          </a:xfrm>
          <a:prstGeom prst="rect">
            <a:avLst/>
          </a:prstGeom>
          <a:ln w="38100">
            <a:solidFill>
              <a:schemeClr val="accent1">
                <a:lumMod val="50000"/>
              </a:schemeClr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892629" y="446920"/>
            <a:ext cx="9913788" cy="69493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smtClean="0"/>
              <a:t>Словникова робота </a:t>
            </a:r>
            <a:endParaRPr lang="ru-RU" sz="3600" dirty="0"/>
          </a:p>
        </p:txBody>
      </p:sp>
      <p:pic>
        <p:nvPicPr>
          <p:cNvPr id="1026" name="Picture 2" descr="Блог учителя початкових класів &quot;Вінницький ліцей №7 ім.О.Сухомовського&quot;  Іванович Світлани Леонідівни: Стіна слів/Словникові слова (1-4 клас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2487" y="1863159"/>
            <a:ext cx="5466643" cy="4099983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70567" y1="16743" x2="70567" y2="16743"/>
                        <a14:foregroundMark x1="67376" y1="16972" x2="67376" y2="16972"/>
                        <a14:foregroundMark x1="47872" y1="17661" x2="47872" y2="17661"/>
                        <a14:foregroundMark x1="18794" y1="26835" x2="18794" y2="26835"/>
                        <a14:foregroundMark x1="15248" y1="17890" x2="15248" y2="17890"/>
                        <a14:foregroundMark x1="13475" y1="14450" x2="13475" y2="14450"/>
                        <a14:foregroundMark x1="8865" y1="18578" x2="8865" y2="18578"/>
                        <a14:foregroundMark x1="11702" y1="21560" x2="11702" y2="21560"/>
                        <a14:foregroundMark x1="17021" y1="15367" x2="17021" y2="15367"/>
                        <a14:foregroundMark x1="80496" y1="55734" x2="80496" y2="55734"/>
                        <a14:foregroundMark x1="73050" y1="57339" x2="73050" y2="57339"/>
                        <a14:foregroundMark x1="54965" y1="27523" x2="54965" y2="27523"/>
                        <a14:foregroundMark x1="51064" y1="32798" x2="51064" y2="32798"/>
                        <a14:foregroundMark x1="10993" y1="14450" x2="10993" y2="14450"/>
                        <a14:foregroundMark x1="10638" y1="16055" x2="10638" y2="16055"/>
                        <a14:foregroundMark x1="7092" y1="16743" x2="7092" y2="16743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492"/>
          <a:stretch/>
        </p:blipFill>
        <p:spPr bwMode="auto">
          <a:xfrm flipH="1">
            <a:off x="194792" y="132739"/>
            <a:ext cx="1623122" cy="2316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7358367" y="2907640"/>
            <a:ext cx="347601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6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п</a:t>
            </a:r>
            <a:r>
              <a:rPr lang="uk-UA" sz="3600" b="1" dirty="0">
                <a:solidFill>
                  <a:srgbClr val="FF0000"/>
                </a:solidFill>
                <a:latin typeface="Calibri" panose="020F0502020204030204" pitchFamily="34" charset="0"/>
              </a:rPr>
              <a:t>о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х</a:t>
            </a:r>
            <a:r>
              <a:rPr lang="uk-UA" sz="3600" b="1" dirty="0">
                <a:solidFill>
                  <a:srgbClr val="FF0000"/>
                </a:solidFill>
                <a:latin typeface="Calibri" panose="020F0502020204030204" pitchFamily="34" charset="0"/>
              </a:rPr>
              <a:t>и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л</a:t>
            </a:r>
            <a:r>
              <a:rPr lang="uk-UA" sz="3600" b="1" dirty="0">
                <a:solidFill>
                  <a:srgbClr val="FF0000"/>
                </a:solidFill>
                <a:latin typeface="Calibri" panose="020F0502020204030204" pitchFamily="34" charset="0"/>
              </a:rPr>
              <a:t>а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 л</a:t>
            </a:r>
            <a:r>
              <a:rPr lang="uk-UA" sz="3600" b="1" dirty="0">
                <a:solidFill>
                  <a:srgbClr val="FF0000"/>
                </a:solidFill>
                <a:latin typeface="Calibri" panose="020F0502020204030204" pitchFamily="34" charset="0"/>
              </a:rPr>
              <a:t>і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н</a:t>
            </a:r>
            <a:r>
              <a:rPr lang="uk-UA" sz="3600" b="1" dirty="0">
                <a:solidFill>
                  <a:srgbClr val="FF0000"/>
                </a:solidFill>
                <a:latin typeface="Calibri" panose="020F0502020204030204" pitchFamily="34" charset="0"/>
              </a:rPr>
              <a:t>ія</a:t>
            </a:r>
          </a:p>
          <a:p>
            <a:pPr algn="ctr"/>
            <a:r>
              <a:rPr lang="uk-UA" sz="36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к</a:t>
            </a:r>
            <a:r>
              <a:rPr lang="uk-UA" sz="3600" b="1" dirty="0">
                <a:solidFill>
                  <a:srgbClr val="FF0000"/>
                </a:solidFill>
                <a:latin typeface="Calibri" panose="020F0502020204030204" pitchFamily="34" charset="0"/>
              </a:rPr>
              <a:t>о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р</a:t>
            </a:r>
            <a:r>
              <a:rPr lang="uk-UA" sz="3600" b="1" dirty="0">
                <a:solidFill>
                  <a:srgbClr val="FF0000"/>
                </a:solidFill>
                <a:latin typeface="Calibri" panose="020F0502020204030204" pitchFamily="34" charset="0"/>
              </a:rPr>
              <a:t>о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тк</a:t>
            </a:r>
            <a:r>
              <a:rPr lang="uk-UA" sz="3600" b="1" dirty="0">
                <a:solidFill>
                  <a:srgbClr val="FF0000"/>
                </a:solidFill>
                <a:latin typeface="Calibri" panose="020F0502020204030204" pitchFamily="34" charset="0"/>
              </a:rPr>
              <a:t>а</a:t>
            </a:r>
          </a:p>
          <a:p>
            <a:pPr algn="ctr"/>
            <a:r>
              <a:rPr lang="uk-UA" sz="36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п</a:t>
            </a:r>
            <a:r>
              <a:rPr lang="uk-UA" sz="3600" b="1" dirty="0">
                <a:solidFill>
                  <a:srgbClr val="FF0000"/>
                </a:solidFill>
                <a:latin typeface="Calibri" panose="020F0502020204030204" pitchFamily="34" charset="0"/>
              </a:rPr>
              <a:t>о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д</a:t>
            </a:r>
            <a:r>
              <a:rPr lang="uk-UA" sz="3600" b="1" dirty="0">
                <a:solidFill>
                  <a:srgbClr val="FF0000"/>
                </a:solidFill>
                <a:latin typeface="Calibri" panose="020F0502020204030204" pitchFamily="34" charset="0"/>
              </a:rPr>
              <a:t>о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вж</a:t>
            </a:r>
            <a:r>
              <a:rPr lang="uk-UA" sz="3600" b="1" dirty="0">
                <a:solidFill>
                  <a:srgbClr val="FF0000"/>
                </a:solidFill>
                <a:latin typeface="Calibri" panose="020F0502020204030204" pitchFamily="34" charset="0"/>
              </a:rPr>
              <a:t>е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н</a:t>
            </a:r>
            <a:r>
              <a:rPr lang="uk-UA" sz="3600" b="1" dirty="0">
                <a:solidFill>
                  <a:srgbClr val="FF0000"/>
                </a:solidFill>
                <a:latin typeface="Calibri" panose="020F0502020204030204" pitchFamily="34" charset="0"/>
              </a:rPr>
              <a:t>а</a:t>
            </a:r>
          </a:p>
        </p:txBody>
      </p:sp>
    </p:spTree>
    <p:extLst>
      <p:ext uri="{BB962C8B-B14F-4D97-AF65-F5344CB8AC3E}">
        <p14:creationId xmlns:p14="http://schemas.microsoft.com/office/powerpoint/2010/main" val="100608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Картинки &quot;Эмоции&quot; для детей.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118"/>
          <a:stretch/>
        </p:blipFill>
        <p:spPr bwMode="auto">
          <a:xfrm>
            <a:off x="9220657" y="1642707"/>
            <a:ext cx="2224079" cy="2765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fsd.multiurok.ru/html/2017/06/18/s_5946a190ca826/650271_1.jpe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148"/>
          <a:stretch/>
        </p:blipFill>
        <p:spPr bwMode="auto">
          <a:xfrm>
            <a:off x="621054" y="1620603"/>
            <a:ext cx="2098269" cy="2765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ttps://fsd.multiurok.ru/html/2017/06/18/s_5946a190ca826/650271_8.jpe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921"/>
          <a:stretch/>
        </p:blipFill>
        <p:spPr bwMode="auto">
          <a:xfrm>
            <a:off x="3436350" y="1642707"/>
            <a:ext cx="2169428" cy="2833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https://fsd.multiurok.ru/html/2017/06/18/s_5946a190ca826/650271_6.jpe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620"/>
          <a:stretch/>
        </p:blipFill>
        <p:spPr bwMode="auto">
          <a:xfrm>
            <a:off x="6292026" y="1594581"/>
            <a:ext cx="2098269" cy="2813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4">
            <a:extLst>
              <a:ext uri="{FF2B5EF4-FFF2-40B4-BE49-F238E27FC236}">
                <a16:creationId xmlns:a16="http://schemas.microsoft.com/office/drawing/2014/main" xmlns="" id="{6F18290F-02C1-493B-B24A-343BB9484D7F}"/>
              </a:ext>
            </a:extLst>
          </p:cNvPr>
          <p:cNvSpPr/>
          <p:nvPr/>
        </p:nvSpPr>
        <p:spPr>
          <a:xfrm>
            <a:off x="892629" y="228600"/>
            <a:ext cx="9765430" cy="84569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Рефлексія «Емоційна ромашка». </a:t>
            </a:r>
            <a:endParaRPr lang="uk-UA" sz="2800" b="1" dirty="0" smtClean="0">
              <a:solidFill>
                <a:schemeClr val="bg1"/>
              </a:solidFill>
            </a:endParaRPr>
          </a:p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 </a:t>
            </a:r>
            <a:r>
              <a:rPr lang="uk-UA" sz="2800" b="1" dirty="0" err="1" smtClean="0">
                <a:solidFill>
                  <a:schemeClr val="bg1"/>
                </a:solidFill>
              </a:rPr>
              <a:t>Обери</a:t>
            </a:r>
            <a:r>
              <a:rPr lang="uk-UA" sz="2800" b="1" dirty="0" smtClean="0">
                <a:solidFill>
                  <a:schemeClr val="bg1"/>
                </a:solidFill>
              </a:rPr>
              <a:t> </a:t>
            </a:r>
            <a:r>
              <a:rPr lang="uk-UA" sz="2800" b="1" dirty="0">
                <a:solidFill>
                  <a:schemeClr val="bg1"/>
                </a:solidFill>
              </a:rPr>
              <a:t>відповідну цеглинку </a:t>
            </a:r>
            <a:r>
              <a:rPr lang="en-US" sz="2800" b="1" dirty="0">
                <a:solidFill>
                  <a:schemeClr val="bg1"/>
                </a:solidFill>
              </a:rPr>
              <a:t>LEGO</a:t>
            </a:r>
            <a:r>
              <a:rPr lang="uk-UA" sz="2800" b="1" dirty="0">
                <a:solidFill>
                  <a:schemeClr val="bg1"/>
                </a:solidFill>
              </a:rPr>
              <a:t>.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1165" y="4781717"/>
            <a:ext cx="2735594" cy="149876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0657" y="4781717"/>
            <a:ext cx="2735594" cy="149876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5911" y="4781718"/>
            <a:ext cx="2735594" cy="149876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703" y="4781716"/>
            <a:ext cx="2735594" cy="149876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6A66FC8B-76EF-4077-8A8A-18F32CEBD126}"/>
              </a:ext>
            </a:extLst>
          </p:cNvPr>
          <p:cNvSpPr txBox="1"/>
          <p:nvPr/>
        </p:nvSpPr>
        <p:spPr>
          <a:xfrm>
            <a:off x="6377787" y="5264601"/>
            <a:ext cx="23918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Все було легко та просто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209950" y="5264599"/>
            <a:ext cx="269802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Було складно та не зрозуміло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369110" y="5264602"/>
            <a:ext cx="235021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Мені під силу всі завдання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9413347" y="5264600"/>
            <a:ext cx="235021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Мені потрібна допомога</a:t>
            </a:r>
          </a:p>
        </p:txBody>
      </p:sp>
    </p:spTree>
    <p:extLst>
      <p:ext uri="{BB962C8B-B14F-4D97-AF65-F5344CB8AC3E}">
        <p14:creationId xmlns:p14="http://schemas.microsoft.com/office/powerpoint/2010/main" val="1434973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9" grpId="0"/>
      <p:bldP spid="18" grpId="0"/>
      <p:bldP spid="1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429657" y="1200839"/>
            <a:ext cx="5563519" cy="3977089"/>
            <a:chOff x="429657" y="1200839"/>
            <a:chExt cx="5563519" cy="3977089"/>
          </a:xfrm>
        </p:grpSpPr>
        <p:pic>
          <p:nvPicPr>
            <p:cNvPr id="21" name="Picture 6" descr="листья&quot; — card of the user Vlad L. in Yandex.Collections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0255" y="1574803"/>
              <a:ext cx="5131151" cy="34378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2" descr="Window transparent PNG by AbsurdWordPreferred Watch Resources ...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354" t="-1079" r="12816" b="3766"/>
            <a:stretch/>
          </p:blipFill>
          <p:spPr bwMode="auto">
            <a:xfrm>
              <a:off x="429657" y="1200839"/>
              <a:ext cx="5563519" cy="39770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939761" y="462160"/>
            <a:ext cx="8732066" cy="68715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Організація класу 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6799518" y="2016466"/>
            <a:ext cx="4822635" cy="255454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>
                <a:solidFill>
                  <a:schemeClr val="bg1"/>
                </a:solidFill>
              </a:rPr>
              <a:t>Дзвенить струмочком рідна мова,</a:t>
            </a:r>
          </a:p>
          <a:p>
            <a:pPr algn="ctr"/>
            <a:r>
              <a:rPr lang="uk-UA" sz="3200" b="1" dirty="0">
                <a:solidFill>
                  <a:schemeClr val="bg1"/>
                </a:solidFill>
              </a:rPr>
              <a:t>Усі слова знайомі в ній,</a:t>
            </a:r>
          </a:p>
          <a:p>
            <a:pPr algn="ctr"/>
            <a:r>
              <a:rPr lang="uk-UA" sz="3200" b="1" dirty="0">
                <a:solidFill>
                  <a:schemeClr val="bg1"/>
                </a:solidFill>
              </a:rPr>
              <a:t>Але писати кожне слово</a:t>
            </a:r>
          </a:p>
          <a:p>
            <a:pPr algn="ctr"/>
            <a:r>
              <a:rPr lang="uk-UA" sz="3200" b="1" dirty="0">
                <a:solidFill>
                  <a:schemeClr val="bg1"/>
                </a:solidFill>
              </a:rPr>
              <a:t>У мові правильно зумій.</a:t>
            </a:r>
          </a:p>
        </p:txBody>
      </p:sp>
      <p:pic>
        <p:nvPicPr>
          <p:cNvPr id="1026" name="Picture 2" descr="Похожее изображение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704" y="3193283"/>
            <a:ext cx="2628114" cy="335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4720" y="3080056"/>
            <a:ext cx="2380068" cy="3468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322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60" t="66667"/>
          <a:stretch/>
        </p:blipFill>
        <p:spPr>
          <a:xfrm>
            <a:off x="6400800" y="1863160"/>
            <a:ext cx="5067759" cy="4099983"/>
          </a:xfrm>
          <a:prstGeom prst="rect">
            <a:avLst/>
          </a:prstGeom>
          <a:ln w="38100">
            <a:solidFill>
              <a:schemeClr val="accent1">
                <a:lumMod val="50000"/>
              </a:schemeClr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1598922" y="359835"/>
            <a:ext cx="8732066" cy="69493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/>
              <a:t>Словникова робота  </a:t>
            </a:r>
            <a:endParaRPr lang="ru-RU" sz="36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6670713" y="2714993"/>
            <a:ext cx="4527932" cy="2062103"/>
          </a:xfrm>
          <a:prstGeom prst="rect">
            <a:avLst/>
          </a:prstGeom>
        </p:spPr>
        <p:txBody>
          <a:bodyPr wrap="square" anchor="b" anchorCtr="0">
            <a:spAutoFit/>
          </a:bodyPr>
          <a:lstStyle/>
          <a:p>
            <a:endParaRPr lang="uk-UA" sz="800" b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ctr"/>
            <a:r>
              <a:rPr lang="uk-UA" sz="40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п</a:t>
            </a:r>
            <a:r>
              <a:rPr lang="uk-UA" sz="4000" b="1" dirty="0">
                <a:solidFill>
                  <a:srgbClr val="FF0000"/>
                </a:solidFill>
                <a:latin typeface="Calibri" panose="020F0502020204030204" pitchFamily="34" charset="0"/>
              </a:rPr>
              <a:t>о</a:t>
            </a:r>
            <a:r>
              <a:rPr lang="uk-UA" sz="40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х</a:t>
            </a:r>
            <a:r>
              <a:rPr lang="uk-UA" sz="4000" b="1" dirty="0">
                <a:solidFill>
                  <a:srgbClr val="FF0000"/>
                </a:solidFill>
                <a:latin typeface="Calibri" panose="020F0502020204030204" pitchFamily="34" charset="0"/>
              </a:rPr>
              <a:t>и</a:t>
            </a:r>
            <a:r>
              <a:rPr lang="uk-UA" sz="40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л</a:t>
            </a:r>
            <a:r>
              <a:rPr lang="uk-UA" sz="4000" b="1" dirty="0">
                <a:solidFill>
                  <a:srgbClr val="FF0000"/>
                </a:solidFill>
                <a:latin typeface="Calibri" panose="020F0502020204030204" pitchFamily="34" charset="0"/>
              </a:rPr>
              <a:t>а</a:t>
            </a:r>
            <a:r>
              <a:rPr lang="uk-UA" sz="40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 л</a:t>
            </a:r>
            <a:r>
              <a:rPr lang="uk-UA" sz="4000" b="1" dirty="0">
                <a:solidFill>
                  <a:srgbClr val="FF0000"/>
                </a:solidFill>
                <a:latin typeface="Calibri" panose="020F0502020204030204" pitchFamily="34" charset="0"/>
              </a:rPr>
              <a:t>і</a:t>
            </a:r>
            <a:r>
              <a:rPr lang="uk-UA" sz="40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н</a:t>
            </a:r>
            <a:r>
              <a:rPr lang="uk-UA" sz="4000" b="1" dirty="0">
                <a:solidFill>
                  <a:srgbClr val="FF0000"/>
                </a:solidFill>
                <a:latin typeface="Calibri" panose="020F0502020204030204" pitchFamily="34" charset="0"/>
              </a:rPr>
              <a:t>ія</a:t>
            </a:r>
          </a:p>
          <a:p>
            <a:pPr algn="ctr"/>
            <a:r>
              <a:rPr lang="uk-UA" sz="40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к</a:t>
            </a:r>
            <a:r>
              <a:rPr lang="uk-UA" sz="4000" b="1" dirty="0">
                <a:solidFill>
                  <a:srgbClr val="FF0000"/>
                </a:solidFill>
                <a:latin typeface="Calibri" panose="020F0502020204030204" pitchFamily="34" charset="0"/>
              </a:rPr>
              <a:t>о</a:t>
            </a:r>
            <a:r>
              <a:rPr lang="uk-UA" sz="40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р</a:t>
            </a:r>
            <a:r>
              <a:rPr lang="uk-UA" sz="4000" b="1" dirty="0">
                <a:solidFill>
                  <a:srgbClr val="FF0000"/>
                </a:solidFill>
                <a:latin typeface="Calibri" panose="020F0502020204030204" pitchFamily="34" charset="0"/>
              </a:rPr>
              <a:t>о</a:t>
            </a:r>
            <a:r>
              <a:rPr lang="uk-UA" sz="40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тк</a:t>
            </a:r>
            <a:r>
              <a:rPr lang="uk-UA" sz="4000" b="1" dirty="0">
                <a:solidFill>
                  <a:srgbClr val="FF0000"/>
                </a:solidFill>
                <a:latin typeface="Calibri" panose="020F0502020204030204" pitchFamily="34" charset="0"/>
              </a:rPr>
              <a:t>а</a:t>
            </a:r>
          </a:p>
          <a:p>
            <a:pPr algn="ctr"/>
            <a:r>
              <a:rPr lang="uk-UA" sz="40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п</a:t>
            </a:r>
            <a:r>
              <a:rPr lang="uk-UA" sz="4000" b="1" dirty="0">
                <a:solidFill>
                  <a:srgbClr val="FF0000"/>
                </a:solidFill>
                <a:latin typeface="Calibri" panose="020F0502020204030204" pitchFamily="34" charset="0"/>
              </a:rPr>
              <a:t>о</a:t>
            </a:r>
            <a:r>
              <a:rPr lang="uk-UA" sz="40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д</a:t>
            </a:r>
            <a:r>
              <a:rPr lang="uk-UA" sz="4000" b="1" dirty="0">
                <a:solidFill>
                  <a:srgbClr val="FF0000"/>
                </a:solidFill>
                <a:latin typeface="Calibri" panose="020F0502020204030204" pitchFamily="34" charset="0"/>
              </a:rPr>
              <a:t>о</a:t>
            </a:r>
            <a:r>
              <a:rPr lang="uk-UA" sz="40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вж</a:t>
            </a:r>
            <a:r>
              <a:rPr lang="uk-UA" sz="4000" b="1" dirty="0">
                <a:solidFill>
                  <a:srgbClr val="FF0000"/>
                </a:solidFill>
                <a:latin typeface="Calibri" panose="020F0502020204030204" pitchFamily="34" charset="0"/>
              </a:rPr>
              <a:t>е</a:t>
            </a:r>
            <a:r>
              <a:rPr lang="uk-UA" sz="40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н</a:t>
            </a:r>
            <a:r>
              <a:rPr lang="uk-UA" sz="4000" b="1" dirty="0">
                <a:solidFill>
                  <a:srgbClr val="FF0000"/>
                </a:solidFill>
                <a:latin typeface="Calibri" panose="020F0502020204030204" pitchFamily="34" charset="0"/>
              </a:rPr>
              <a:t>а</a:t>
            </a:r>
          </a:p>
        </p:txBody>
      </p:sp>
      <p:pic>
        <p:nvPicPr>
          <p:cNvPr id="1026" name="Picture 2" descr="Блог учителя початкових класів &quot;Вінницький ліцей №7 ім.О.Сухомовського&quot;  Іванович Світлани Леонідівни: Стіна слів/Словникові слова (1-4 клас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312" y="1863160"/>
            <a:ext cx="5466643" cy="4099983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8004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363509" y="380432"/>
            <a:ext cx="8756193" cy="76256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/>
              <a:t>Повідомлення теми </a:t>
            </a:r>
            <a:r>
              <a:rPr lang="uk-UA" sz="3600" b="1" dirty="0" smtClean="0"/>
              <a:t>уроку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3912174" y="1582497"/>
            <a:ext cx="4197683" cy="397031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indent="241300" algn="ctr"/>
            <a:r>
              <a:rPr lang="uk-UA" sz="2800" b="1" dirty="0">
                <a:solidFill>
                  <a:schemeClr val="bg1"/>
                </a:solidFill>
              </a:rPr>
              <a:t>Сьогодні на </a:t>
            </a:r>
            <a:r>
              <a:rPr lang="uk-UA" sz="2800" b="1" dirty="0" err="1">
                <a:solidFill>
                  <a:schemeClr val="bg1"/>
                </a:solidFill>
              </a:rPr>
              <a:t>уроці</a:t>
            </a:r>
            <a:r>
              <a:rPr lang="uk-UA" sz="2800" b="1" dirty="0">
                <a:solidFill>
                  <a:schemeClr val="bg1"/>
                </a:solidFill>
              </a:rPr>
              <a:t> ми продовжимо вчитися орієнтуватися на сторінках зошита; </a:t>
            </a:r>
            <a:endParaRPr lang="en-US" sz="2800" b="1" dirty="0" smtClean="0">
              <a:solidFill>
                <a:schemeClr val="bg1"/>
              </a:solidFill>
            </a:endParaRPr>
          </a:p>
          <a:p>
            <a:pPr indent="241300" algn="ctr"/>
            <a:r>
              <a:rPr lang="uk-UA" sz="2800" b="1" dirty="0" smtClean="0">
                <a:solidFill>
                  <a:schemeClr val="bg1"/>
                </a:solidFill>
              </a:rPr>
              <a:t>складати </a:t>
            </a:r>
            <a:r>
              <a:rPr lang="uk-UA" sz="2800" b="1" dirty="0">
                <a:solidFill>
                  <a:schemeClr val="bg1"/>
                </a:solidFill>
              </a:rPr>
              <a:t>речення за малюнками; познайомимося з поняттями </a:t>
            </a:r>
            <a:r>
              <a:rPr lang="uk-UA" sz="2800" b="1" i="1" dirty="0">
                <a:solidFill>
                  <a:srgbClr val="002060"/>
                </a:solidFill>
              </a:rPr>
              <a:t>похила лінія, коротка, подовжена</a:t>
            </a:r>
            <a:r>
              <a:rPr lang="uk-UA" sz="2800" b="1" i="1" dirty="0">
                <a:solidFill>
                  <a:schemeClr val="bg1"/>
                </a:solidFill>
              </a:rPr>
              <a:t>.</a:t>
            </a:r>
            <a:endParaRPr lang="uk-UA" sz="2800" b="1" dirty="0">
              <a:solidFill>
                <a:srgbClr val="FFFF00"/>
              </a:solidFill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87176" l="11000" r="90300">
                        <a14:foregroundMark x1="52800" y1="55294" x2="52800" y2="55294"/>
                        <a14:foregroundMark x1="51351" y1="25798" x2="51351" y2="25798"/>
                        <a14:foregroundMark x1="51351" y1="28571" x2="51351" y2="28571"/>
                        <a14:foregroundMark x1="50059" y1="23717" x2="50059" y2="23717"/>
                        <a14:foregroundMark x1="54407" y1="58807" x2="54407" y2="58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277" r="10334" b="12778"/>
          <a:stretch/>
        </p:blipFill>
        <p:spPr>
          <a:xfrm>
            <a:off x="9058368" y="1582497"/>
            <a:ext cx="2869362" cy="2653846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11" b="87131" l="10019" r="88312">
                        <a14:foregroundMark x1="49351" y1="61814" x2="49351" y2="61814"/>
                        <a14:foregroundMark x1="53432" y1="52110" x2="53432" y2="52110"/>
                        <a14:foregroundMark x1="34323" y1="56962" x2="34323" y2="569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874" r="10987" b="11826"/>
          <a:stretch/>
        </p:blipFill>
        <p:spPr>
          <a:xfrm>
            <a:off x="8005614" y="3663412"/>
            <a:ext cx="2964914" cy="2755597"/>
          </a:xfrm>
          <a:prstGeom prst="rect">
            <a:avLst/>
          </a:prstGeom>
        </p:spPr>
      </p:pic>
      <p:pic>
        <p:nvPicPr>
          <p:cNvPr id="7" name="Picture 2" descr="D:\Картинки до тестів\Людина\олівець-з-указкою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1883566"/>
            <a:ext cx="3060699" cy="3157644"/>
          </a:xfrm>
          <a:prstGeom prst="round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6681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11" b="87131" l="10019" r="88312">
                        <a14:foregroundMark x1="49351" y1="61814" x2="49351" y2="61814"/>
                        <a14:foregroundMark x1="53432" y1="52110" x2="53432" y2="52110"/>
                        <a14:foregroundMark x1="34323" y1="56962" x2="34323" y2="569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874" r="10987" b="11826"/>
          <a:stretch/>
        </p:blipFill>
        <p:spPr>
          <a:xfrm>
            <a:off x="9173560" y="1153651"/>
            <a:ext cx="2964914" cy="2755597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613989" y="204425"/>
            <a:ext cx="8732066" cy="69761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Що </a:t>
            </a:r>
            <a:r>
              <a:rPr lang="uk-UA" sz="3600" b="1" dirty="0">
                <a:solidFill>
                  <a:schemeClr val="bg1"/>
                </a:solidFill>
              </a:rPr>
              <a:t>зображено вгорі сторінки зошита?</a:t>
            </a:r>
          </a:p>
        </p:txBody>
      </p:sp>
      <p:sp>
        <p:nvSpPr>
          <p:cNvPr id="11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Зошит.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en-US" sz="4000" b="1" dirty="0" smtClean="0">
                <a:solidFill>
                  <a:schemeClr val="bg1"/>
                </a:solidFill>
              </a:rPr>
              <a:t>8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87176" l="11000" r="90300">
                        <a14:foregroundMark x1="52800" y1="55294" x2="52800" y2="55294"/>
                        <a14:foregroundMark x1="51351" y1="25798" x2="51351" y2="25798"/>
                        <a14:foregroundMark x1="51351" y1="28571" x2="51351" y2="28571"/>
                        <a14:foregroundMark x1="50059" y1="23717" x2="50059" y2="23717"/>
                        <a14:foregroundMark x1="54407" y1="58807" x2="54407" y2="58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277" r="10334" b="12778"/>
          <a:stretch/>
        </p:blipFill>
        <p:spPr>
          <a:xfrm>
            <a:off x="9316495" y="3435316"/>
            <a:ext cx="2875505" cy="2659528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584429" y="213141"/>
            <a:ext cx="10714942" cy="94051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solidFill>
                  <a:schemeClr val="bg1"/>
                </a:solidFill>
              </a:rPr>
              <a:t>Що зображено на малюнку? Які предмети зображені. </a:t>
            </a:r>
            <a:r>
              <a:rPr lang="uk-UA" sz="2400" b="1" dirty="0" smtClean="0">
                <a:solidFill>
                  <a:schemeClr val="bg1"/>
                </a:solidFill>
              </a:rPr>
              <a:t>Постав </a:t>
            </a:r>
            <a:r>
              <a:rPr lang="uk-UA" sz="2400" b="1" dirty="0">
                <a:solidFill>
                  <a:schemeClr val="bg1"/>
                </a:solidFill>
              </a:rPr>
              <a:t>питання </a:t>
            </a:r>
            <a:r>
              <a:rPr lang="uk-UA" sz="2400" b="1" i="1" dirty="0">
                <a:solidFill>
                  <a:schemeClr val="bg1"/>
                </a:solidFill>
              </a:rPr>
              <a:t>хто? що? який? яка? </a:t>
            </a:r>
            <a:r>
              <a:rPr lang="uk-UA" sz="2400" b="1" dirty="0" smtClean="0">
                <a:solidFill>
                  <a:schemeClr val="bg1"/>
                </a:solidFill>
              </a:rPr>
              <a:t>Хто </a:t>
            </a:r>
            <a:r>
              <a:rPr lang="uk-UA" sz="2400" b="1" dirty="0">
                <a:solidFill>
                  <a:schemeClr val="bg1"/>
                </a:solidFill>
              </a:rPr>
              <a:t>може жити в будинку? У дворі? Яка пора року?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500" t="1584" b="694"/>
          <a:stretch/>
        </p:blipFill>
        <p:spPr>
          <a:xfrm>
            <a:off x="4082143" y="1153652"/>
            <a:ext cx="3776740" cy="561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60" t="8366" r="17503" b="63791"/>
          <a:stretch/>
        </p:blipFill>
        <p:spPr>
          <a:xfrm>
            <a:off x="1425583" y="1274949"/>
            <a:ext cx="7890912" cy="43207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2" name="Прямоугольник 21"/>
          <p:cNvSpPr/>
          <p:nvPr/>
        </p:nvSpPr>
        <p:spPr>
          <a:xfrm>
            <a:off x="1230369" y="5727328"/>
            <a:ext cx="8732066" cy="78712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chemeClr val="bg1"/>
                </a:solidFill>
              </a:rPr>
              <a:t>Розглянь </a:t>
            </a:r>
            <a:r>
              <a:rPr lang="uk-UA" sz="2000" b="1" dirty="0">
                <a:solidFill>
                  <a:schemeClr val="bg1"/>
                </a:solidFill>
              </a:rPr>
              <a:t>лінії на даху будинку і будки. Це </a:t>
            </a:r>
            <a:r>
              <a:rPr lang="uk-UA" sz="2400" b="1" dirty="0">
                <a:solidFill>
                  <a:schemeClr val="bg1"/>
                </a:solidFill>
              </a:rPr>
              <a:t>похилі</a:t>
            </a:r>
            <a:r>
              <a:rPr lang="uk-UA" sz="2000" b="1" dirty="0">
                <a:solidFill>
                  <a:schemeClr val="bg1"/>
                </a:solidFill>
              </a:rPr>
              <a:t> лінії. </a:t>
            </a:r>
            <a:r>
              <a:rPr lang="uk-UA" sz="2000" b="1" dirty="0" smtClean="0">
                <a:solidFill>
                  <a:schemeClr val="bg1"/>
                </a:solidFill>
              </a:rPr>
              <a:t>Наведи </a:t>
            </a:r>
            <a:r>
              <a:rPr lang="uk-UA" sz="2000" b="1" dirty="0">
                <a:solidFill>
                  <a:schemeClr val="bg1"/>
                </a:solidFill>
              </a:rPr>
              <a:t>ці лінії зверху вниз. </a:t>
            </a:r>
            <a:r>
              <a:rPr lang="uk-UA" sz="2000" b="1" dirty="0" smtClean="0">
                <a:solidFill>
                  <a:schemeClr val="bg1"/>
                </a:solidFill>
              </a:rPr>
              <a:t>Знайди </a:t>
            </a:r>
            <a:r>
              <a:rPr lang="uk-UA" sz="2000" b="1" dirty="0">
                <a:solidFill>
                  <a:schemeClr val="bg1"/>
                </a:solidFill>
              </a:rPr>
              <a:t>і </a:t>
            </a:r>
            <a:r>
              <a:rPr lang="uk-UA" sz="2000" b="1" dirty="0" smtClean="0">
                <a:solidFill>
                  <a:schemeClr val="bg1"/>
                </a:solidFill>
              </a:rPr>
              <a:t>наведи олівцем </a:t>
            </a:r>
            <a:r>
              <a:rPr lang="uk-UA" sz="2000" b="1" dirty="0">
                <a:solidFill>
                  <a:schemeClr val="bg1"/>
                </a:solidFill>
              </a:rPr>
              <a:t>інші похилі лінії.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1230369" y="5727328"/>
            <a:ext cx="8732066" cy="78712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Розфарбуй будинок і будку кольоровими олівцями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8" t="1538" r="1581" b="2693"/>
          <a:stretch/>
        </p:blipFill>
        <p:spPr>
          <a:xfrm>
            <a:off x="1461778" y="1278338"/>
            <a:ext cx="7884277" cy="43173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48758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2" grpId="0" animBg="1"/>
      <p:bldP spid="1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11" b="87131" l="10019" r="88312">
                        <a14:foregroundMark x1="49351" y1="61814" x2="49351" y2="61814"/>
                        <a14:foregroundMark x1="53432" y1="52110" x2="53432" y2="52110"/>
                        <a14:foregroundMark x1="34323" y1="56962" x2="34323" y2="569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874" r="10987" b="11826"/>
          <a:stretch/>
        </p:blipFill>
        <p:spPr>
          <a:xfrm>
            <a:off x="8819427" y="1781175"/>
            <a:ext cx="2964914" cy="2755597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329415" y="271908"/>
            <a:ext cx="9692812" cy="81931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Що </a:t>
            </a:r>
            <a:r>
              <a:rPr lang="uk-UA" sz="3600" b="1" dirty="0">
                <a:solidFill>
                  <a:schemeClr val="bg1"/>
                </a:solidFill>
              </a:rPr>
              <a:t>зображено посередині сторінки зошита?</a:t>
            </a:r>
          </a:p>
        </p:txBody>
      </p:sp>
      <p:sp>
        <p:nvSpPr>
          <p:cNvPr id="11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Зошит.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7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87176" l="11000" r="90300">
                        <a14:foregroundMark x1="52800" y1="55294" x2="52800" y2="55294"/>
                        <a14:foregroundMark x1="51351" y1="25798" x2="51351" y2="25798"/>
                        <a14:foregroundMark x1="51351" y1="28571" x2="51351" y2="28571"/>
                        <a14:foregroundMark x1="50059" y1="23717" x2="50059" y2="23717"/>
                        <a14:foregroundMark x1="54407" y1="58807" x2="54407" y2="58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277" r="10334" b="12778"/>
          <a:stretch/>
        </p:blipFill>
        <p:spPr>
          <a:xfrm>
            <a:off x="8015766" y="3633136"/>
            <a:ext cx="2875505" cy="2659528"/>
          </a:xfrm>
          <a:prstGeom prst="rect">
            <a:avLst/>
          </a:prstGeom>
        </p:spPr>
      </p:pic>
      <p:pic>
        <p:nvPicPr>
          <p:cNvPr id="8" name="Picture 2" descr="D:\Картинки до тестів\Людина\олівець-з-указкою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2370121"/>
            <a:ext cx="3060699" cy="3157644"/>
          </a:xfrm>
          <a:prstGeom prst="round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500" t="1584" b="694"/>
          <a:stretch/>
        </p:blipFill>
        <p:spPr>
          <a:xfrm>
            <a:off x="3897086" y="1091220"/>
            <a:ext cx="3950507" cy="55770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41554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424542" y="433883"/>
            <a:ext cx="11531641" cy="109011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Повторення знань про сітку зошита: робочий рядок; верхня рядкова; </a:t>
            </a:r>
          </a:p>
          <a:p>
            <a:pPr algn="ctr"/>
            <a:r>
              <a:rPr lang="uk-UA" sz="2800" b="1" dirty="0">
                <a:solidFill>
                  <a:schemeClr val="bg1"/>
                </a:solidFill>
              </a:rPr>
              <a:t>нижня рядкова; підрядкова; надрядкова; поле; похила допоміжна лінія.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713177" y="4175627"/>
            <a:ext cx="25681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b="1" dirty="0">
                <a:solidFill>
                  <a:schemeClr val="tx2">
                    <a:lumMod val="75000"/>
                  </a:schemeClr>
                </a:solidFill>
              </a:rPr>
              <a:t>Нижня рядкова лінія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752955" y="3081867"/>
            <a:ext cx="25681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b="1" dirty="0">
                <a:solidFill>
                  <a:schemeClr val="tx2">
                    <a:lumMod val="75000"/>
                  </a:schemeClr>
                </a:solidFill>
              </a:rPr>
              <a:t>Верхня рядкова лінія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3765716" y="3670909"/>
            <a:ext cx="18607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b="1" dirty="0">
                <a:solidFill>
                  <a:schemeClr val="tx2">
                    <a:lumMod val="75000"/>
                  </a:schemeClr>
                </a:solidFill>
              </a:rPr>
              <a:t>Робочий рядок</a:t>
            </a:r>
          </a:p>
        </p:txBody>
      </p:sp>
      <p:pic>
        <p:nvPicPr>
          <p:cNvPr id="1026" name="Picture 2" descr="7 способов улучшить данные | robot_dreams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7803" y="3147147"/>
            <a:ext cx="1396697" cy="1047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11382383" y="2202872"/>
            <a:ext cx="393786" cy="322777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28575">
            <a:solidFill>
              <a:srgbClr val="295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TextBox 17"/>
          <p:cNvSpPr txBox="1"/>
          <p:nvPr/>
        </p:nvSpPr>
        <p:spPr>
          <a:xfrm>
            <a:off x="10808585" y="6008916"/>
            <a:ext cx="11475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b="1" dirty="0">
                <a:solidFill>
                  <a:schemeClr val="tx2">
                    <a:lumMod val="75000"/>
                  </a:schemeClr>
                </a:solidFill>
              </a:rPr>
              <a:t>Поле</a:t>
            </a:r>
          </a:p>
        </p:txBody>
      </p:sp>
      <p:cxnSp>
        <p:nvCxnSpPr>
          <p:cNvPr id="19" name="Прямая соединительная линия 18"/>
          <p:cNvCxnSpPr/>
          <p:nvPr/>
        </p:nvCxnSpPr>
        <p:spPr>
          <a:xfrm flipV="1">
            <a:off x="3765717" y="3495975"/>
            <a:ext cx="7616667" cy="24511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 flipV="1">
            <a:off x="3765716" y="4113956"/>
            <a:ext cx="7616667" cy="27072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3765716" y="5230589"/>
            <a:ext cx="20681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dirty="0">
                <a:solidFill>
                  <a:schemeClr val="tx2">
                    <a:lumMod val="75000"/>
                  </a:schemeClr>
                </a:solidFill>
              </a:rPr>
              <a:t>Підрядкова лінія</a:t>
            </a:r>
          </a:p>
        </p:txBody>
      </p:sp>
      <p:cxnSp>
        <p:nvCxnSpPr>
          <p:cNvPr id="27" name="Прямая соединительная линия 26"/>
          <p:cNvCxnSpPr/>
          <p:nvPr/>
        </p:nvCxnSpPr>
        <p:spPr>
          <a:xfrm flipV="1">
            <a:off x="3765716" y="5150465"/>
            <a:ext cx="7616667" cy="19204"/>
          </a:xfrm>
          <a:prstGeom prst="line">
            <a:avLst/>
          </a:prstGeom>
          <a:ln w="38100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 flipV="1">
            <a:off x="3765716" y="2469193"/>
            <a:ext cx="7616667" cy="19204"/>
          </a:xfrm>
          <a:prstGeom prst="line">
            <a:avLst/>
          </a:prstGeom>
          <a:ln w="38100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3765716" y="2044496"/>
            <a:ext cx="21667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dirty="0">
                <a:solidFill>
                  <a:schemeClr val="tx2">
                    <a:lumMod val="75000"/>
                  </a:schemeClr>
                </a:solidFill>
              </a:rPr>
              <a:t>Надрядкова лінія</a:t>
            </a:r>
          </a:p>
        </p:txBody>
      </p:sp>
      <p:cxnSp>
        <p:nvCxnSpPr>
          <p:cNvPr id="22" name="Прямая соединительная линия 21"/>
          <p:cNvCxnSpPr/>
          <p:nvPr/>
        </p:nvCxnSpPr>
        <p:spPr>
          <a:xfrm flipH="1">
            <a:off x="5426542" y="2165466"/>
            <a:ext cx="1518414" cy="3365617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/>
          <p:nvPr/>
        </p:nvCxnSpPr>
        <p:spPr>
          <a:xfrm flipH="1">
            <a:off x="8327052" y="2165465"/>
            <a:ext cx="1518414" cy="3365617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7018088" y="2047751"/>
            <a:ext cx="30974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dirty="0">
                <a:solidFill>
                  <a:srgbClr val="FF0000"/>
                </a:solidFill>
              </a:rPr>
              <a:t>Похила допоміжна лінія</a:t>
            </a:r>
          </a:p>
        </p:txBody>
      </p:sp>
      <p:pic>
        <p:nvPicPr>
          <p:cNvPr id="26" name="Picture 2" descr="D:\Картинки до тестів\Людина\олівець-з-указкою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2370121"/>
            <a:ext cx="3060699" cy="3157644"/>
          </a:xfrm>
          <a:prstGeom prst="round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8081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838324" y="426932"/>
            <a:ext cx="9349092" cy="110795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>
                <a:solidFill>
                  <a:schemeClr val="bg1"/>
                </a:solidFill>
              </a:rPr>
              <a:t>Ознайомлення з похилою лінією. </a:t>
            </a:r>
          </a:p>
          <a:p>
            <a:pPr algn="ctr"/>
            <a:r>
              <a:rPr lang="uk-UA" sz="3200" b="1" dirty="0">
                <a:solidFill>
                  <a:schemeClr val="bg1"/>
                </a:solidFill>
              </a:rPr>
              <a:t>Написання похилих ліній – коротка, подовжена.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1382383" y="2202872"/>
            <a:ext cx="393786" cy="322777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28575">
            <a:solidFill>
              <a:srgbClr val="295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9" name="Прямая соединительная линия 18"/>
          <p:cNvCxnSpPr/>
          <p:nvPr/>
        </p:nvCxnSpPr>
        <p:spPr>
          <a:xfrm flipV="1">
            <a:off x="3765717" y="3495975"/>
            <a:ext cx="7616667" cy="24511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 flipV="1">
            <a:off x="3765716" y="4113956"/>
            <a:ext cx="7616667" cy="27072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/>
          <p:cNvCxnSpPr/>
          <p:nvPr/>
        </p:nvCxnSpPr>
        <p:spPr>
          <a:xfrm flipV="1">
            <a:off x="3765716" y="5150465"/>
            <a:ext cx="7616667" cy="19204"/>
          </a:xfrm>
          <a:prstGeom prst="line">
            <a:avLst/>
          </a:prstGeom>
          <a:ln w="38100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 flipV="1">
            <a:off x="3765716" y="2469193"/>
            <a:ext cx="7616667" cy="19204"/>
          </a:xfrm>
          <a:prstGeom prst="line">
            <a:avLst/>
          </a:prstGeom>
          <a:ln w="38100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единительная линия 4"/>
          <p:cNvCxnSpPr/>
          <p:nvPr/>
        </p:nvCxnSpPr>
        <p:spPr>
          <a:xfrm flipH="1">
            <a:off x="3765715" y="2065027"/>
            <a:ext cx="1518414" cy="336561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/>
          <p:nvPr/>
        </p:nvCxnSpPr>
        <p:spPr>
          <a:xfrm flipH="1">
            <a:off x="6737149" y="2065027"/>
            <a:ext cx="1518414" cy="336561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/>
          <p:cNvCxnSpPr/>
          <p:nvPr/>
        </p:nvCxnSpPr>
        <p:spPr>
          <a:xfrm flipH="1">
            <a:off x="9834059" y="2202872"/>
            <a:ext cx="1518414" cy="336561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Овал 27"/>
          <p:cNvSpPr/>
          <p:nvPr/>
        </p:nvSpPr>
        <p:spPr>
          <a:xfrm>
            <a:off x="5105585" y="3450014"/>
            <a:ext cx="104775" cy="10477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9" name="Прямая соединительная линия 28"/>
          <p:cNvCxnSpPr/>
          <p:nvPr/>
        </p:nvCxnSpPr>
        <p:spPr>
          <a:xfrm flipH="1">
            <a:off x="4855411" y="3490686"/>
            <a:ext cx="300039" cy="65214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 стрелкой 29"/>
          <p:cNvCxnSpPr/>
          <p:nvPr/>
        </p:nvCxnSpPr>
        <p:spPr>
          <a:xfrm flipH="1">
            <a:off x="4599677" y="3765542"/>
            <a:ext cx="157870" cy="361950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3258902" y="1989555"/>
            <a:ext cx="29651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b="1" dirty="0">
                <a:solidFill>
                  <a:schemeClr val="tx2">
                    <a:lumMod val="75000"/>
                  </a:schemeClr>
                </a:solidFill>
              </a:rPr>
              <a:t>Похила допоміжна лінія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3907718" y="4162257"/>
            <a:ext cx="18763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b="1" dirty="0">
                <a:solidFill>
                  <a:schemeClr val="tx2">
                    <a:lumMod val="75000"/>
                  </a:schemeClr>
                </a:solidFill>
              </a:rPr>
              <a:t>Похила</a:t>
            </a:r>
          </a:p>
          <a:p>
            <a:pPr algn="ctr"/>
            <a:r>
              <a:rPr lang="uk-UA" sz="2000" b="1" dirty="0">
                <a:solidFill>
                  <a:schemeClr val="tx2">
                    <a:lumMod val="75000"/>
                  </a:schemeClr>
                </a:solidFill>
              </a:rPr>
              <a:t>коротка</a:t>
            </a:r>
          </a:p>
        </p:txBody>
      </p:sp>
      <p:sp>
        <p:nvSpPr>
          <p:cNvPr id="33" name="Овал 32"/>
          <p:cNvSpPr/>
          <p:nvPr/>
        </p:nvSpPr>
        <p:spPr>
          <a:xfrm>
            <a:off x="7064200" y="2444017"/>
            <a:ext cx="104775" cy="10477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4" name="Прямая соединительная линия 33"/>
          <p:cNvCxnSpPr/>
          <p:nvPr/>
        </p:nvCxnSpPr>
        <p:spPr>
          <a:xfrm flipH="1">
            <a:off x="6361661" y="2501224"/>
            <a:ext cx="739972" cy="1591503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 стрелкой 34"/>
          <p:cNvCxnSpPr/>
          <p:nvPr/>
        </p:nvCxnSpPr>
        <p:spPr>
          <a:xfrm flipH="1">
            <a:off x="6490949" y="2782359"/>
            <a:ext cx="157870" cy="361950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5529427" y="4157438"/>
            <a:ext cx="18763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b="1" dirty="0">
                <a:solidFill>
                  <a:schemeClr val="tx2">
                    <a:lumMod val="75000"/>
                  </a:schemeClr>
                </a:solidFill>
              </a:rPr>
              <a:t>Похила подовжена</a:t>
            </a:r>
          </a:p>
        </p:txBody>
      </p:sp>
      <p:sp>
        <p:nvSpPr>
          <p:cNvPr id="37" name="Овал 36"/>
          <p:cNvSpPr/>
          <p:nvPr/>
        </p:nvSpPr>
        <p:spPr>
          <a:xfrm>
            <a:off x="8393139" y="3459625"/>
            <a:ext cx="104775" cy="10477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8" name="Прямая соединительная линия 37"/>
          <p:cNvCxnSpPr/>
          <p:nvPr/>
        </p:nvCxnSpPr>
        <p:spPr>
          <a:xfrm flipH="1">
            <a:off x="7853558" y="3498495"/>
            <a:ext cx="613401" cy="162179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 стрелкой 38"/>
          <p:cNvCxnSpPr/>
          <p:nvPr/>
        </p:nvCxnSpPr>
        <p:spPr>
          <a:xfrm flipH="1">
            <a:off x="7887231" y="3775153"/>
            <a:ext cx="157870" cy="361950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7527142" y="2717436"/>
            <a:ext cx="18763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b="1" dirty="0">
                <a:solidFill>
                  <a:schemeClr val="tx2">
                    <a:lumMod val="75000"/>
                  </a:schemeClr>
                </a:solidFill>
              </a:rPr>
              <a:t>Похила подовжена</a:t>
            </a:r>
          </a:p>
        </p:txBody>
      </p:sp>
      <p:pic>
        <p:nvPicPr>
          <p:cNvPr id="42" name="Picture 2" descr="D:\Картинки до тестів\Людина\олівець-з-указкою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2370121"/>
            <a:ext cx="3060699" cy="3157644"/>
          </a:xfrm>
          <a:prstGeom prst="round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5087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  <p:bldP spid="32" grpId="0"/>
      <p:bldP spid="33" grpId="0" animBg="1"/>
      <p:bldP spid="33" grpId="1" animBg="1"/>
      <p:bldP spid="36" grpId="0"/>
      <p:bldP spid="37" grpId="0" animBg="1"/>
      <p:bldP spid="37" grpId="1" animBg="1"/>
      <p:bldP spid="4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371050" y="372504"/>
            <a:ext cx="11288486" cy="95555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Визнач, </a:t>
            </a:r>
            <a:r>
              <a:rPr lang="uk-UA" sz="3200" b="1" dirty="0">
                <a:solidFill>
                  <a:schemeClr val="bg1"/>
                </a:solidFill>
              </a:rPr>
              <a:t>які </a:t>
            </a:r>
            <a:r>
              <a:rPr lang="uk-UA" sz="3200" b="1" dirty="0" smtClean="0">
                <a:solidFill>
                  <a:schemeClr val="bg1"/>
                </a:solidFill>
              </a:rPr>
              <a:t>лінії напишеш </a:t>
            </a:r>
            <a:r>
              <a:rPr lang="uk-UA" sz="3200" b="1" dirty="0">
                <a:solidFill>
                  <a:schemeClr val="bg1"/>
                </a:solidFill>
              </a:rPr>
              <a:t>в першому рядку? </a:t>
            </a:r>
            <a:r>
              <a:rPr lang="uk-UA" sz="3200" b="1" dirty="0" smtClean="0">
                <a:solidFill>
                  <a:schemeClr val="bg1"/>
                </a:solidFill>
              </a:rPr>
              <a:t>(</a:t>
            </a:r>
            <a:r>
              <a:rPr lang="uk-UA" sz="3200" b="1" dirty="0">
                <a:solidFill>
                  <a:schemeClr val="bg1"/>
                </a:solidFill>
              </a:rPr>
              <a:t>похилі короткі</a:t>
            </a:r>
            <a:r>
              <a:rPr lang="uk-UA" sz="3200" b="1" dirty="0" smtClean="0">
                <a:solidFill>
                  <a:schemeClr val="bg1"/>
                </a:solidFill>
              </a:rPr>
              <a:t>)</a:t>
            </a:r>
            <a:endParaRPr lang="uk-UA" sz="3200" b="1" dirty="0">
              <a:solidFill>
                <a:schemeClr val="bg1"/>
              </a:solidFill>
            </a:endParaRPr>
          </a:p>
        </p:txBody>
      </p:sp>
      <p:cxnSp>
        <p:nvCxnSpPr>
          <p:cNvPr id="19" name="Прямая соединительная линия 18"/>
          <p:cNvCxnSpPr/>
          <p:nvPr/>
        </p:nvCxnSpPr>
        <p:spPr>
          <a:xfrm flipV="1">
            <a:off x="4029650" y="4394333"/>
            <a:ext cx="7616667" cy="24511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 flipV="1">
            <a:off x="4029649" y="5012314"/>
            <a:ext cx="7616667" cy="27072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/>
          <p:cNvCxnSpPr/>
          <p:nvPr/>
        </p:nvCxnSpPr>
        <p:spPr>
          <a:xfrm flipV="1">
            <a:off x="4029649" y="6048823"/>
            <a:ext cx="7616667" cy="19204"/>
          </a:xfrm>
          <a:prstGeom prst="line">
            <a:avLst/>
          </a:prstGeom>
          <a:ln w="38100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 flipV="1">
            <a:off x="4029649" y="3367551"/>
            <a:ext cx="7616667" cy="19204"/>
          </a:xfrm>
          <a:prstGeom prst="line">
            <a:avLst/>
          </a:prstGeom>
          <a:ln w="38100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Зошит.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8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11" b="87131" l="10019" r="88312">
                        <a14:foregroundMark x1="49351" y1="61814" x2="49351" y2="61814"/>
                        <a14:foregroundMark x1="53432" y1="52110" x2="53432" y2="52110"/>
                        <a14:foregroundMark x1="34323" y1="56962" x2="34323" y2="569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874" r="10987" b="11826"/>
          <a:stretch/>
        </p:blipFill>
        <p:spPr>
          <a:xfrm>
            <a:off x="7837983" y="1601985"/>
            <a:ext cx="1724378" cy="1602641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87176" l="11000" r="90300">
                        <a14:foregroundMark x1="52800" y1="55294" x2="52800" y2="55294"/>
                        <a14:foregroundMark x1="51351" y1="25798" x2="51351" y2="25798"/>
                        <a14:foregroundMark x1="51351" y1="28571" x2="51351" y2="28571"/>
                        <a14:foregroundMark x1="50059" y1="23717" x2="50059" y2="23717"/>
                        <a14:foregroundMark x1="54407" y1="58807" x2="54407" y2="58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277" r="10334" b="12778"/>
          <a:stretch/>
        </p:blipFill>
        <p:spPr>
          <a:xfrm flipH="1">
            <a:off x="5481048" y="1629921"/>
            <a:ext cx="1672379" cy="1546768"/>
          </a:xfrm>
          <a:prstGeom prst="rect">
            <a:avLst/>
          </a:prstGeom>
        </p:spPr>
      </p:pic>
      <p:cxnSp>
        <p:nvCxnSpPr>
          <p:cNvPr id="29" name="Прямая со стрелкой 28"/>
          <p:cNvCxnSpPr/>
          <p:nvPr/>
        </p:nvCxnSpPr>
        <p:spPr>
          <a:xfrm flipH="1">
            <a:off x="4636750" y="4416582"/>
            <a:ext cx="169273" cy="419036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/>
          <p:cNvCxnSpPr/>
          <p:nvPr/>
        </p:nvCxnSpPr>
        <p:spPr>
          <a:xfrm flipH="1">
            <a:off x="4753268" y="4427580"/>
            <a:ext cx="230351" cy="576206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Прямая соединительная линия 56"/>
          <p:cNvCxnSpPr/>
          <p:nvPr/>
        </p:nvCxnSpPr>
        <p:spPr>
          <a:xfrm flipH="1">
            <a:off x="4078545" y="3176689"/>
            <a:ext cx="1299272" cy="31159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Прямая соединительная линия 57"/>
          <p:cNvCxnSpPr/>
          <p:nvPr/>
        </p:nvCxnSpPr>
        <p:spPr>
          <a:xfrm flipH="1">
            <a:off x="7114427" y="3176689"/>
            <a:ext cx="1168336" cy="324537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Прямая соединительная линия 60"/>
          <p:cNvCxnSpPr/>
          <p:nvPr/>
        </p:nvCxnSpPr>
        <p:spPr>
          <a:xfrm flipH="1">
            <a:off x="10162807" y="3176689"/>
            <a:ext cx="1095505" cy="31643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/>
          <p:cNvCxnSpPr/>
          <p:nvPr/>
        </p:nvCxnSpPr>
        <p:spPr>
          <a:xfrm flipH="1">
            <a:off x="4753268" y="4396758"/>
            <a:ext cx="229563" cy="61566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Прямая соединительная линия 65"/>
          <p:cNvCxnSpPr/>
          <p:nvPr/>
        </p:nvCxnSpPr>
        <p:spPr>
          <a:xfrm flipH="1">
            <a:off x="5207984" y="4431171"/>
            <a:ext cx="230351" cy="576206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Прямая соединительная линия 66"/>
          <p:cNvCxnSpPr/>
          <p:nvPr/>
        </p:nvCxnSpPr>
        <p:spPr>
          <a:xfrm flipH="1">
            <a:off x="5207984" y="4400349"/>
            <a:ext cx="229563" cy="61566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Прямая соединительная линия 67"/>
          <p:cNvCxnSpPr/>
          <p:nvPr/>
        </p:nvCxnSpPr>
        <p:spPr>
          <a:xfrm flipH="1">
            <a:off x="5687965" y="4431171"/>
            <a:ext cx="230351" cy="576206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Прямая соединительная линия 68"/>
          <p:cNvCxnSpPr/>
          <p:nvPr/>
        </p:nvCxnSpPr>
        <p:spPr>
          <a:xfrm flipH="1">
            <a:off x="5687965" y="4400349"/>
            <a:ext cx="229563" cy="61566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Прямая соединительная линия 69"/>
          <p:cNvCxnSpPr/>
          <p:nvPr/>
        </p:nvCxnSpPr>
        <p:spPr>
          <a:xfrm flipH="1">
            <a:off x="6167919" y="4437603"/>
            <a:ext cx="230351" cy="576206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Прямая соединительная линия 70"/>
          <p:cNvCxnSpPr/>
          <p:nvPr/>
        </p:nvCxnSpPr>
        <p:spPr>
          <a:xfrm flipH="1">
            <a:off x="6167919" y="4406781"/>
            <a:ext cx="229563" cy="61566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Прямая соединительная линия 71"/>
          <p:cNvCxnSpPr/>
          <p:nvPr/>
        </p:nvCxnSpPr>
        <p:spPr>
          <a:xfrm flipH="1">
            <a:off x="6621847" y="4423264"/>
            <a:ext cx="230351" cy="576206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Прямая соединительная линия 72"/>
          <p:cNvCxnSpPr/>
          <p:nvPr/>
        </p:nvCxnSpPr>
        <p:spPr>
          <a:xfrm flipH="1">
            <a:off x="6621847" y="4392442"/>
            <a:ext cx="229563" cy="61566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Овал 73"/>
          <p:cNvSpPr/>
          <p:nvPr/>
        </p:nvSpPr>
        <p:spPr>
          <a:xfrm>
            <a:off x="8612933" y="4633304"/>
            <a:ext cx="104775" cy="10477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75" name="Прямая соединительная линия 74"/>
          <p:cNvCxnSpPr/>
          <p:nvPr/>
        </p:nvCxnSpPr>
        <p:spPr>
          <a:xfrm flipH="1">
            <a:off x="8020183" y="4437499"/>
            <a:ext cx="230351" cy="576206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Прямая соединительная линия 75"/>
          <p:cNvCxnSpPr/>
          <p:nvPr/>
        </p:nvCxnSpPr>
        <p:spPr>
          <a:xfrm flipH="1">
            <a:off x="8020183" y="4406677"/>
            <a:ext cx="229563" cy="61566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Прямая соединительная линия 76"/>
          <p:cNvCxnSpPr/>
          <p:nvPr/>
        </p:nvCxnSpPr>
        <p:spPr>
          <a:xfrm flipH="1">
            <a:off x="8277565" y="4420135"/>
            <a:ext cx="230351" cy="576206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Прямая соединительная линия 77"/>
          <p:cNvCxnSpPr/>
          <p:nvPr/>
        </p:nvCxnSpPr>
        <p:spPr>
          <a:xfrm flipH="1">
            <a:off x="8277565" y="4389313"/>
            <a:ext cx="229563" cy="61566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Овал 78"/>
          <p:cNvSpPr/>
          <p:nvPr/>
        </p:nvSpPr>
        <p:spPr>
          <a:xfrm>
            <a:off x="9403119" y="4629104"/>
            <a:ext cx="104775" cy="10477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81" name="Прямая соединительная линия 80"/>
          <p:cNvCxnSpPr/>
          <p:nvPr/>
        </p:nvCxnSpPr>
        <p:spPr>
          <a:xfrm flipH="1">
            <a:off x="8810369" y="4433299"/>
            <a:ext cx="230351" cy="576206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Прямая соединительная линия 81"/>
          <p:cNvCxnSpPr/>
          <p:nvPr/>
        </p:nvCxnSpPr>
        <p:spPr>
          <a:xfrm flipH="1">
            <a:off x="8810369" y="4402477"/>
            <a:ext cx="229563" cy="61566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Прямая соединительная линия 82"/>
          <p:cNvCxnSpPr/>
          <p:nvPr/>
        </p:nvCxnSpPr>
        <p:spPr>
          <a:xfrm flipH="1">
            <a:off x="9067751" y="4415935"/>
            <a:ext cx="230351" cy="576206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Прямая соединительная линия 83"/>
          <p:cNvCxnSpPr/>
          <p:nvPr/>
        </p:nvCxnSpPr>
        <p:spPr>
          <a:xfrm flipH="1">
            <a:off x="9067751" y="4385113"/>
            <a:ext cx="229563" cy="61566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Овал 84"/>
          <p:cNvSpPr/>
          <p:nvPr/>
        </p:nvSpPr>
        <p:spPr>
          <a:xfrm>
            <a:off x="10203127" y="4619456"/>
            <a:ext cx="104775" cy="10477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86" name="Прямая соединительная линия 85"/>
          <p:cNvCxnSpPr/>
          <p:nvPr/>
        </p:nvCxnSpPr>
        <p:spPr>
          <a:xfrm flipH="1">
            <a:off x="9610377" y="4423651"/>
            <a:ext cx="230351" cy="576206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Прямая соединительная линия 86"/>
          <p:cNvCxnSpPr/>
          <p:nvPr/>
        </p:nvCxnSpPr>
        <p:spPr>
          <a:xfrm flipH="1">
            <a:off x="9610377" y="4392829"/>
            <a:ext cx="229563" cy="61566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Прямая соединительная линия 87"/>
          <p:cNvCxnSpPr/>
          <p:nvPr/>
        </p:nvCxnSpPr>
        <p:spPr>
          <a:xfrm flipH="1">
            <a:off x="9867759" y="4406287"/>
            <a:ext cx="230351" cy="576206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Прямая соединительная линия 88"/>
          <p:cNvCxnSpPr/>
          <p:nvPr/>
        </p:nvCxnSpPr>
        <p:spPr>
          <a:xfrm flipH="1">
            <a:off x="9867759" y="4375465"/>
            <a:ext cx="229563" cy="61566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Овал 89"/>
          <p:cNvSpPr/>
          <p:nvPr/>
        </p:nvSpPr>
        <p:spPr>
          <a:xfrm>
            <a:off x="10980883" y="4624776"/>
            <a:ext cx="104775" cy="10477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91" name="Прямая соединительная линия 90"/>
          <p:cNvCxnSpPr/>
          <p:nvPr/>
        </p:nvCxnSpPr>
        <p:spPr>
          <a:xfrm flipH="1">
            <a:off x="10388133" y="4428971"/>
            <a:ext cx="230351" cy="576206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Прямая соединительная линия 91"/>
          <p:cNvCxnSpPr/>
          <p:nvPr/>
        </p:nvCxnSpPr>
        <p:spPr>
          <a:xfrm flipH="1">
            <a:off x="10388133" y="4398149"/>
            <a:ext cx="229563" cy="61566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Прямая соединительная линия 92"/>
          <p:cNvCxnSpPr/>
          <p:nvPr/>
        </p:nvCxnSpPr>
        <p:spPr>
          <a:xfrm flipH="1">
            <a:off x="10645515" y="4411607"/>
            <a:ext cx="230351" cy="576206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Прямая соединительная линия 93"/>
          <p:cNvCxnSpPr/>
          <p:nvPr/>
        </p:nvCxnSpPr>
        <p:spPr>
          <a:xfrm flipH="1">
            <a:off x="10645515" y="4380785"/>
            <a:ext cx="229563" cy="61566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Прямая соединительная линия 94"/>
          <p:cNvCxnSpPr/>
          <p:nvPr/>
        </p:nvCxnSpPr>
        <p:spPr>
          <a:xfrm flipH="1">
            <a:off x="7071714" y="4427014"/>
            <a:ext cx="230351" cy="576206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Прямая соединительная линия 95"/>
          <p:cNvCxnSpPr/>
          <p:nvPr/>
        </p:nvCxnSpPr>
        <p:spPr>
          <a:xfrm flipH="1">
            <a:off x="7071714" y="4396192"/>
            <a:ext cx="229563" cy="61566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9" name="Picture 2" descr="D:\Картинки до тестів\Людина\олівець-з-указкою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2370121"/>
            <a:ext cx="3060699" cy="3157644"/>
          </a:xfrm>
          <a:prstGeom prst="round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3682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33816</TotalTime>
  <Words>434</Words>
  <Application>Microsoft Office PowerPoint</Application>
  <PresentationFormat>Произвольный</PresentationFormat>
  <Paragraphs>102</Paragraphs>
  <Slides>17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Vasyl Tsupa</dc:creator>
  <cp:lastModifiedBy>Esmiralda Ivanova</cp:lastModifiedBy>
  <cp:revision>2046</cp:revision>
  <dcterms:created xsi:type="dcterms:W3CDTF">2018-01-05T16:38:53Z</dcterms:created>
  <dcterms:modified xsi:type="dcterms:W3CDTF">2023-09-12T16:48:02Z</dcterms:modified>
</cp:coreProperties>
</file>