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445" r:id="rId3"/>
    <p:sldId id="483" r:id="rId4"/>
    <p:sldId id="391" r:id="rId5"/>
    <p:sldId id="382" r:id="rId6"/>
    <p:sldId id="465" r:id="rId7"/>
    <p:sldId id="466" r:id="rId8"/>
    <p:sldId id="467" r:id="rId9"/>
    <p:sldId id="486" r:id="rId10"/>
    <p:sldId id="468" r:id="rId11"/>
    <p:sldId id="489" r:id="rId12"/>
    <p:sldId id="472" r:id="rId13"/>
    <p:sldId id="476" r:id="rId14"/>
    <p:sldId id="412" r:id="rId15"/>
    <p:sldId id="388" r:id="rId16"/>
    <p:sldId id="379" r:id="rId17"/>
    <p:sldId id="380" r:id="rId18"/>
    <p:sldId id="416" r:id="rId19"/>
    <p:sldId id="490" r:id="rId20"/>
    <p:sldId id="4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295FFF"/>
    <a:srgbClr val="F2B800"/>
    <a:srgbClr val="F6F9FC"/>
    <a:srgbClr val="F3F7FB"/>
    <a:srgbClr val="FCFDFE"/>
    <a:srgbClr val="EFF5FB"/>
    <a:srgbClr val="D7E7F5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4.wdp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2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4216" y="4596307"/>
            <a:ext cx="8876956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Службові слова в реченні. Тема для спілкування: Природа навколо нас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9453" y="658044"/>
            <a:ext cx="5674004" cy="3459092"/>
            <a:chOff x="3535309" y="863454"/>
            <a:chExt cx="8180646" cy="4431169"/>
          </a:xfrm>
        </p:grpSpPr>
        <p:pic>
          <p:nvPicPr>
            <p:cNvPr id="1028" name="Picture 4" descr="Autumn in the park - Puzzle Factor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11"/>
            <a:stretch/>
          </p:blipFill>
          <p:spPr bwMode="auto">
            <a:xfrm>
              <a:off x="3535309" y="863454"/>
              <a:ext cx="8180646" cy="426683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инкапсулированный PostScript, плакат, тифф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62" b="58846" l="115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00"/>
            <a:stretch/>
          </p:blipFill>
          <p:spPr bwMode="auto">
            <a:xfrm flipH="1">
              <a:off x="7003534" y="4575483"/>
              <a:ext cx="1244196" cy="71914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206342" y="1300919"/>
            <a:ext cx="382088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096989" y="4463721"/>
            <a:ext cx="412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Хлопчик 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з'їжджає 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з  </a:t>
            </a: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гірки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83128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2" t="2930" r="48200" b="68168"/>
          <a:stretch/>
        </p:blipFill>
        <p:spPr>
          <a:xfrm>
            <a:off x="3075328" y="1890509"/>
            <a:ext cx="4145911" cy="2426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40229" y="347774"/>
            <a:ext cx="10232571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Склади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</a:t>
            </a:r>
            <a:r>
              <a:rPr lang="uk-UA" sz="3200" b="1" dirty="0">
                <a:solidFill>
                  <a:schemeClr val="bg1"/>
                </a:solidFill>
              </a:rPr>
              <a:t>до малюнків </a:t>
            </a:r>
            <a:r>
              <a:rPr lang="uk-UA" sz="3200" b="1" dirty="0" smtClean="0">
                <a:solidFill>
                  <a:schemeClr val="bg1"/>
                </a:solidFill>
              </a:rPr>
              <a:t>за схемами до них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53026" y="5090202"/>
            <a:ext cx="356044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B050"/>
                </a:solidFill>
              </a:rPr>
              <a:t>з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2303" y="4433184"/>
            <a:ext cx="446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Тато  і 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син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грають  у  шахи.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02" y="1925663"/>
            <a:ext cx="3933588" cy="229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548573" y="5200982"/>
            <a:ext cx="356044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і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88728" y="5093800"/>
            <a:ext cx="356044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у</a:t>
            </a:r>
            <a:endParaRPr lang="ru-RU" sz="2800" b="1" dirty="0">
              <a:solidFill>
                <a:srgbClr val="00B05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240075" y="5554601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53026" y="5545158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47186" y="5531386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865617" y="4925386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6701" y="5143101"/>
            <a:ext cx="4095858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48220" y="1144672"/>
            <a:ext cx="310213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b="1" dirty="0">
                <a:solidFill>
                  <a:schemeClr val="bg1"/>
                </a:solidFill>
              </a:rPr>
              <a:t>службові слова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42301" y="553860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287185" y="5257800"/>
            <a:ext cx="0" cy="273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462583" y="5584212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0076263" y="5562975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540891" y="555262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1472826" y="4986559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89914" y="5150566"/>
            <a:ext cx="5638800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998163" y="5585121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509693" y="5287411"/>
            <a:ext cx="0" cy="273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529871" y="5585121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050909" y="5585496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875265" y="4482430"/>
            <a:ext cx="4343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У качки п’ятеро каченят.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83128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40229" y="347774"/>
            <a:ext cx="10232571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Склади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</a:t>
            </a:r>
            <a:r>
              <a:rPr lang="uk-UA" sz="3200" b="1" dirty="0">
                <a:solidFill>
                  <a:schemeClr val="bg1"/>
                </a:solidFill>
              </a:rPr>
              <a:t>до малюнків </a:t>
            </a:r>
            <a:r>
              <a:rPr lang="uk-UA" sz="3200" b="1" dirty="0" smtClean="0">
                <a:solidFill>
                  <a:schemeClr val="bg1"/>
                </a:solidFill>
              </a:rPr>
              <a:t>за схемами до них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99650" y="5026517"/>
            <a:ext cx="356044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у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2303" y="4433184"/>
            <a:ext cx="446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У сонечка чотири цяточки.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81122" y="5134046"/>
            <a:ext cx="356044" cy="33040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</a:rPr>
              <a:t>у</a:t>
            </a:r>
            <a:endParaRPr lang="ru-RU" sz="2800" b="1" dirty="0">
              <a:solidFill>
                <a:srgbClr val="00B05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888051" y="555262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87185" y="5531386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47186" y="5531386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865617" y="4925386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6701" y="5143101"/>
            <a:ext cx="4095858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59994" y="5923332"/>
            <a:ext cx="261642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службові слова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787129" y="5531386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287185" y="5257800"/>
            <a:ext cx="0" cy="273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7043057" y="5584212"/>
            <a:ext cx="340545" cy="1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595341" y="5564417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0516360" y="4979094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12429" y="5150566"/>
            <a:ext cx="3907972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537653" y="5586246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75750" y="5310626"/>
            <a:ext cx="0" cy="273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49551" y="5565599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" t="30750" r="46941" b="40348"/>
          <a:stretch/>
        </p:blipFill>
        <p:spPr>
          <a:xfrm>
            <a:off x="3161094" y="1910555"/>
            <a:ext cx="3987091" cy="226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14" t="31898" r="2277" b="41562"/>
          <a:stretch/>
        </p:blipFill>
        <p:spPr>
          <a:xfrm>
            <a:off x="7414558" y="1897118"/>
            <a:ext cx="3743299" cy="227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3472724" y="1329560"/>
            <a:ext cx="297055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Скільки каченят у качки?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01938" y="1150118"/>
            <a:ext cx="32410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Скільки цяточок у сонечка?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640277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6" t="60751" r="53787" b="1954"/>
          <a:stretch/>
        </p:blipFill>
        <p:spPr>
          <a:xfrm>
            <a:off x="3492168" y="1640277"/>
            <a:ext cx="3237262" cy="297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206476" y="4723004"/>
            <a:ext cx="3862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Дівчинка катається  на  роликах.</a:t>
            </a:r>
          </a:p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У  дівчинки  на  голові шолом.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7973" y="292777"/>
            <a:ext cx="11154681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Поясни, хто з дітей порушує правила дорожнього руху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6878" y="4812491"/>
            <a:ext cx="590889" cy="29927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0430" y="5485260"/>
            <a:ext cx="316215" cy="3832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У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97595" y="5586130"/>
            <a:ext cx="590889" cy="2823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93755" y="1094014"/>
            <a:ext cx="8756193" cy="496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Склади кілька речень до малюнків та знайди службові слова.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7" t="60987" r="4272" b="4656"/>
          <a:stretch/>
        </p:blipFill>
        <p:spPr>
          <a:xfrm>
            <a:off x="7778502" y="1640277"/>
            <a:ext cx="3684151" cy="28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778502" y="4592262"/>
            <a:ext cx="3531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Хлопчик  катається на  самокаті.</a:t>
            </a:r>
          </a:p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Хлопчик  їде  по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дорозі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19287" y="4633010"/>
            <a:ext cx="590889" cy="3291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на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39730" y="5398378"/>
            <a:ext cx="590889" cy="3291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по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" t="4013" r="1100" b="2907"/>
          <a:stretch/>
        </p:blipFill>
        <p:spPr>
          <a:xfrm>
            <a:off x="3096000" y="2052000"/>
            <a:ext cx="8316000" cy="35640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088" y="1898267"/>
            <a:ext cx="3131322" cy="38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0375" y="293346"/>
            <a:ext cx="11045825" cy="805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Уявна подорож до лісу. </a:t>
            </a:r>
            <a:r>
              <a:rPr lang="uk-UA" sz="2800" b="1" dirty="0" smtClean="0">
                <a:solidFill>
                  <a:schemeClr val="bg1"/>
                </a:solidFill>
              </a:rPr>
              <a:t>Яких тварин помітили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роблять тварини на галявині?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7093" y="1212242"/>
            <a:ext cx="933722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Галявина </a:t>
            </a:r>
            <a:r>
              <a:rPr lang="uk-UA" sz="2800" b="1" dirty="0">
                <a:solidFill>
                  <a:schemeClr val="bg1"/>
                </a:solidFill>
              </a:rPr>
              <a:t>– відкрита, незаросла деревами ділянка в лісі.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992516" y="6194308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205467" y="6184865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799627" y="617109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618058" y="5565093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094742" y="617831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39626" y="5897507"/>
            <a:ext cx="0" cy="273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71976" y="5742186"/>
            <a:ext cx="4095858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4" y="3462650"/>
            <a:ext cx="8719450" cy="3152725"/>
          </a:xfrm>
          <a:prstGeom prst="rect">
            <a:avLst/>
          </a:prstGeom>
        </p:spPr>
      </p:pic>
      <p:sp>
        <p:nvSpPr>
          <p:cNvPr id="22" name="Выноска-облако 21"/>
          <p:cNvSpPr/>
          <p:nvPr/>
        </p:nvSpPr>
        <p:spPr>
          <a:xfrm>
            <a:off x="9147492" y="1662037"/>
            <a:ext cx="2854596" cy="1479809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248080"/>
            <a:ext cx="10776857" cy="779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Чи впізнаєш ти ці букви? Назви їх. Що вони роблять?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2807344" y="1656756"/>
            <a:ext cx="2854596" cy="1479809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5977418" y="1517154"/>
            <a:ext cx="2854596" cy="1619411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996" y="1967402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на землі вужа.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2521" y="2026193"/>
            <a:ext cx="27194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равлика на пеньку.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42776" y="198284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зустрілася з їжачком.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1" grpId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Весёлый Алфавит - Буква В На Прозрачном Фоне - Free Transparent PNG Clipart  Images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1" b="94195" l="22381" r="79524">
                        <a14:foregroundMark x1="38571" y1="15356" x2="38571" y2="15356"/>
                        <a14:foregroundMark x1="45714" y1="13858" x2="45714" y2="13858"/>
                        <a14:foregroundMark x1="46905" y1="8240" x2="46905" y2="8240"/>
                        <a14:foregroundMark x1="37381" y1="8989" x2="37381" y2="898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2" r="22136"/>
          <a:stretch/>
        </p:blipFill>
        <p:spPr bwMode="auto">
          <a:xfrm>
            <a:off x="333053" y="1450366"/>
            <a:ext cx="44767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Создать мем &quot;волк клипарт, волк из мультфильма жил был пёс, рисунок пес&quot; -  Картинки - Meme-arsenal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69" y="3518059"/>
            <a:ext cx="2670175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Велосипед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6" l="0" r="100000">
                        <a14:foregroundMark x1="19000" y1="79657" x2="19000" y2="79657"/>
                        <a14:foregroundMark x1="27667" y1="73662" x2="27667" y2="73662"/>
                        <a14:foregroundMark x1="30667" y1="68522" x2="30667" y2="68522"/>
                        <a14:foregroundMark x1="32667" y1="62099" x2="32667" y2="62099"/>
                        <a14:foregroundMark x1="33333" y1="53533" x2="33333" y2="53533"/>
                        <a14:foregroundMark x1="31333" y1="46253" x2="31333" y2="46253"/>
                        <a14:foregroundMark x1="86667" y1="50964" x2="86667" y2="50964"/>
                        <a14:foregroundMark x1="91000" y1="55675" x2="91000" y2="55675"/>
                        <a14:foregroundMark x1="92667" y1="60814" x2="92667" y2="60814"/>
                        <a14:foregroundMark x1="93667" y1="73233" x2="93667" y2="73233"/>
                        <a14:foregroundMark x1="91000" y1="81370" x2="91000" y2="81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42" y="4101031"/>
            <a:ext cx="2681631" cy="20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Pin on Cad draw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4538" r="9937" b="2596"/>
          <a:stretch/>
        </p:blipFill>
        <p:spPr bwMode="auto">
          <a:xfrm>
            <a:off x="5374105" y="1668379"/>
            <a:ext cx="2935706" cy="2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Клипарт виноград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" b="98018" l="2500" r="975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973" y="1526222"/>
            <a:ext cx="2373934" cy="17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48298" y="280925"/>
            <a:ext cx="11371559" cy="1159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яке?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Наклейка Р PNG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2" y="1857838"/>
            <a:ext cx="4296502" cy="43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Рюкзак школьный, рюкзак, фиолетовый, фотография, рюкзак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" b="98660" l="870" r="98696">
                        <a14:foregroundMark x1="10217" y1="54450" x2="10217" y2="54450"/>
                        <a14:foregroundMark x1="33696" y1="57895" x2="33696" y2="57895"/>
                        <a14:foregroundMark x1="42174" y1="50431" x2="42174" y2="50431"/>
                        <a14:foregroundMark x1="32174" y1="42105" x2="32174" y2="42105"/>
                        <a14:foregroundMark x1="46087" y1="68038" x2="46087" y2="68038"/>
                        <a14:foregroundMark x1="59130" y1="24880" x2="59130" y2="24880"/>
                        <a14:foregroundMark x1="33478" y1="19904" x2="33478" y2="19904"/>
                        <a14:foregroundMark x1="26087" y1="20478" x2="26087" y2="20478"/>
                        <a14:foregroundMark x1="24130" y1="21435" x2="24130" y2="21435"/>
                        <a14:foregroundMark x1="21304" y1="22584" x2="21304" y2="22584"/>
                        <a14:foregroundMark x1="11522" y1="39043" x2="11522" y2="3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3962400"/>
            <a:ext cx="2545132" cy="24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Улитка иллюстрация (1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73" y="3733455"/>
            <a:ext cx="2694715" cy="24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Ракета клипарт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95" y="1668135"/>
            <a:ext cx="2557106" cy="23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Мультфильм милый Золотая рыбка, изолированные на белом фоне Клипарт 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8" y="1518642"/>
            <a:ext cx="3110039" cy="20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48298" y="280925"/>
            <a:ext cx="11371559" cy="1159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яке?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Картинки буква Ї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8" b="89897" l="26754" r="71126">
                        <a14:foregroundMark x1="42088" y1="22887" x2="42088" y2="22887"/>
                        <a14:foregroundMark x1="59054" y1="20825" x2="59054" y2="20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26971"/>
          <a:stretch/>
        </p:blipFill>
        <p:spPr bwMode="auto">
          <a:xfrm flipH="1">
            <a:off x="609600" y="1167062"/>
            <a:ext cx="3162300" cy="543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Еж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93" y="4360597"/>
            <a:ext cx="2514600" cy="21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Пин на доске Сохраненные пи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36" y="4360597"/>
            <a:ext cx="2818922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Дети едят в столовой | Бесплатно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45" y="1554227"/>
            <a:ext cx="5908195" cy="26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48298" y="280925"/>
            <a:ext cx="11371559" cy="1159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яке?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18055" y="347775"/>
            <a:ext cx="8756193" cy="716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Поясни, що на малюнках </a:t>
            </a:r>
            <a:r>
              <a:rPr lang="uk-UA" sz="3600" b="1" dirty="0" smtClean="0">
                <a:solidFill>
                  <a:schemeClr val="bg1"/>
                </a:solidFill>
              </a:rPr>
              <a:t>незвичне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837" y="1437122"/>
            <a:ext cx="3508436" cy="42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r="65639" b="11180"/>
          <a:stretch/>
        </p:blipFill>
        <p:spPr>
          <a:xfrm>
            <a:off x="4647656" y="1197636"/>
            <a:ext cx="3217814" cy="2665065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74" y="1197636"/>
            <a:ext cx="3350787" cy="2665065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03" y="4004215"/>
            <a:ext cx="3386941" cy="25854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нового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</a:t>
            </a:r>
            <a:r>
              <a:rPr lang="uk-UA" sz="2800" b="1" dirty="0" smtClean="0">
                <a:solidFill>
                  <a:schemeClr val="bg1"/>
                </a:solidFill>
              </a:rPr>
              <a:t>ми </a:t>
            </a:r>
            <a:r>
              <a:rPr lang="uk-UA" sz="2800" b="1" dirty="0" smtClean="0">
                <a:solidFill>
                  <a:schemeClr val="bg1"/>
                </a:solidFill>
              </a:rPr>
              <a:t>дізнались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2" y="1734812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367" y="2353643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33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33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п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д, </a:t>
            </a:r>
            <a:r>
              <a:rPr lang="uk-UA" sz="3600" b="1" dirty="0">
                <a:solidFill>
                  <a:srgbClr val="FF33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д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33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33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д, 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з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600" b="1" dirty="0">
                <a:solidFill>
                  <a:srgbClr val="FF33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жб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endParaRPr lang="ru-RU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0" name="Picture 22" descr="Велосипед 20&quot; Cannondale TRAIL BOYS OS 2022 EMR - купить по лучшей цене |  Характеристики, отзывы, видео-обзор в интернет-магазине Велоплане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6227" y="3830704"/>
            <a:ext cx="3389697" cy="19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Электросамокат ROVER D1 Red - в интернет-магазине Фокстрот: цены, отзывы,  характеристики | купить в Киеве, Харькове, Днепропетровске, Одессе - Украи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920" r="95080">
                        <a14:foregroundMark x1="34707" y1="19548" x2="34707" y2="19282"/>
                        <a14:foregroundMark x1="35106" y1="13963" x2="35106" y2="13963"/>
                        <a14:foregroundMark x1="35106" y1="12101" x2="35106" y2="12101"/>
                        <a14:foregroundMark x1="34309" y1="14761" x2="34309" y2="14761"/>
                        <a14:foregroundMark x1="34973" y1="12766" x2="34973" y2="12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74" y="3725777"/>
            <a:ext cx="2199539" cy="219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165216" y="282464"/>
            <a:ext cx="8275669" cy="9585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Психологічне налаштування на урок.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Вправа </a:t>
            </a:r>
            <a:r>
              <a:rPr lang="uk-UA" sz="2800" b="1" dirty="0">
                <a:solidFill>
                  <a:schemeClr val="bg1"/>
                </a:solidFill>
              </a:rPr>
              <a:t>«Очікування від подорожі».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82645" y="1330831"/>
            <a:ext cx="7558240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/>
              <a:t>Сьогодні на уроці я пропоную </a:t>
            </a:r>
            <a:r>
              <a:rPr lang="uk-UA" sz="2000" b="1" dirty="0" smtClean="0"/>
              <a:t>здійснити </a:t>
            </a:r>
            <a:r>
              <a:rPr lang="uk-UA" sz="2000" b="1" dirty="0"/>
              <a:t>подорож безмежним океаном Країни </a:t>
            </a:r>
            <a:r>
              <a:rPr lang="uk-UA" sz="2000" b="1" dirty="0" smtClean="0"/>
              <a:t>Знань на </a:t>
            </a:r>
            <a:r>
              <a:rPr lang="uk-UA" sz="2000" b="1" dirty="0"/>
              <a:t>сучасному транспорті. </a:t>
            </a:r>
            <a:endParaRPr lang="uk-UA" sz="2000" b="1" dirty="0" smtClean="0"/>
          </a:p>
          <a:p>
            <a:r>
              <a:rPr lang="uk-UA" sz="2000" b="1" dirty="0" err="1" smtClean="0"/>
              <a:t>Обери</a:t>
            </a:r>
            <a:r>
              <a:rPr lang="uk-UA" sz="2000" b="1" dirty="0" smtClean="0"/>
              <a:t> </a:t>
            </a:r>
            <a:r>
              <a:rPr lang="uk-UA" sz="2000" b="1" dirty="0"/>
              <a:t>собі транспорт, </a:t>
            </a:r>
            <a:r>
              <a:rPr lang="uk-UA" sz="2000" b="1" dirty="0" smtClean="0"/>
              <a:t>на якому ти хочеш </a:t>
            </a:r>
            <a:r>
              <a:rPr lang="uk-UA" sz="2000" b="1" dirty="0"/>
              <a:t>подорожувати.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857319" y="1330831"/>
            <a:ext cx="7558240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ГІРОБОРД</a:t>
            </a:r>
            <a:r>
              <a:rPr lang="uk-UA" sz="2000" b="1" dirty="0"/>
              <a:t>, то </a:t>
            </a:r>
            <a:r>
              <a:rPr lang="uk-UA" sz="2000" b="1" dirty="0" smtClean="0"/>
              <a:t>очікуєш </a:t>
            </a:r>
            <a:r>
              <a:rPr lang="uk-UA" sz="2000" b="1" dirty="0"/>
              <a:t>на уроці – </a:t>
            </a:r>
            <a:r>
              <a:rPr lang="uk-UA" sz="2000" b="1" dirty="0" smtClean="0"/>
              <a:t>цікаві </a:t>
            </a:r>
            <a:r>
              <a:rPr lang="uk-UA" sz="2000" b="1" dirty="0"/>
              <a:t>знання; </a:t>
            </a:r>
            <a:endParaRPr lang="uk-UA" sz="2000" b="1" dirty="0" smtClean="0"/>
          </a:p>
          <a:p>
            <a:r>
              <a:rPr lang="uk-UA" sz="2000" b="1" dirty="0" smtClean="0"/>
              <a:t>ЕЛЕКТРОСАМОКАТ –очікуєш </a:t>
            </a:r>
            <a:r>
              <a:rPr lang="uk-UA" sz="2000" b="1" dirty="0"/>
              <a:t>гарний результат на уроці; </a:t>
            </a:r>
            <a:endParaRPr lang="uk-UA" sz="2000" b="1" dirty="0" smtClean="0"/>
          </a:p>
          <a:p>
            <a:r>
              <a:rPr lang="uk-UA" sz="2000" b="1" dirty="0" smtClean="0"/>
              <a:t>ГІРОСКУТЕР </a:t>
            </a:r>
            <a:r>
              <a:rPr lang="uk-UA" sz="2000" b="1" dirty="0"/>
              <a:t>(СИГВЕЙ) – </a:t>
            </a:r>
            <a:r>
              <a:rPr lang="uk-UA" sz="2000" b="1" dirty="0" smtClean="0"/>
              <a:t>тебе </a:t>
            </a:r>
            <a:r>
              <a:rPr lang="uk-UA" sz="2000" b="1" dirty="0"/>
              <a:t>очікують на уроці позитивні емоції; </a:t>
            </a:r>
            <a:endParaRPr lang="uk-UA" sz="2000" b="1" dirty="0" smtClean="0"/>
          </a:p>
          <a:p>
            <a:r>
              <a:rPr lang="uk-UA" sz="2000" b="1" dirty="0" smtClean="0"/>
              <a:t>ВЕЛОСИПЕД </a:t>
            </a:r>
            <a:r>
              <a:rPr lang="uk-UA" sz="2000" b="1" dirty="0"/>
              <a:t>– </a:t>
            </a:r>
            <a:r>
              <a:rPr lang="uk-UA" sz="2000" b="1" dirty="0" smtClean="0"/>
              <a:t>тебе очікують </a:t>
            </a:r>
            <a:r>
              <a:rPr lang="uk-UA" sz="2000" b="1" dirty="0"/>
              <a:t>нові знання.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105115" y="2884927"/>
            <a:ext cx="1375697" cy="707886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271544" y="2822857"/>
            <a:ext cx="149368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673382" y="2972779"/>
            <a:ext cx="141359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Почуття успіху</a:t>
            </a:r>
            <a:endParaRPr lang="uk-UA" sz="20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138644" y="3610252"/>
            <a:ext cx="1405084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Цікаві</a:t>
            </a:r>
            <a:r>
              <a:rPr lang="uk-UA" sz="2000" b="1" dirty="0" smtClean="0"/>
              <a:t> </a:t>
            </a:r>
            <a:r>
              <a:rPr lang="uk-UA" sz="2000" b="1" dirty="0">
                <a:solidFill>
                  <a:schemeClr val="bg1"/>
                </a:solidFill>
              </a:rPr>
              <a:t>знання</a:t>
            </a:r>
          </a:p>
        </p:txBody>
      </p:sp>
      <p:pic>
        <p:nvPicPr>
          <p:cNvPr id="27664" name="Picture 16" descr="Сигвей Ninebot Mini MiniRobot 54V Premium Синий Космос, фото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498" r="89691">
                        <a14:backgroundMark x1="28522" y1="71163" x2="28522" y2="71163"/>
                        <a14:backgroundMark x1="23368" y1="71628" x2="23368" y2="71628"/>
                        <a14:backgroundMark x1="32990" y1="71395" x2="32990" y2="71395"/>
                        <a14:backgroundMark x1="42612" y1="73721" x2="42612" y2="73721"/>
                        <a14:backgroundMark x1="48454" y1="73721" x2="48454" y2="73721"/>
                        <a14:backgroundMark x1="53265" y1="74884" x2="53265" y2="74884"/>
                        <a14:backgroundMark x1="58763" y1="74884" x2="58763" y2="74884"/>
                        <a14:backgroundMark x1="26804" y1="69070" x2="26804" y2="69070"/>
                        <a14:backgroundMark x1="20275" y1="72558" x2="20275" y2="72558"/>
                        <a14:backgroundMark x1="16495" y1="72791" x2="16495" y2="7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81" b="19115"/>
          <a:stretch/>
        </p:blipFill>
        <p:spPr bwMode="auto">
          <a:xfrm>
            <a:off x="5952376" y="3568204"/>
            <a:ext cx="2403851" cy="22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18" descr="Гироборд гироскутер Smart Balance 10.5 Фиолетовый космос купить недорого в  интернет-магазине Lamama. Лучшие цены в Киеве, Украи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9" y="4694297"/>
            <a:ext cx="1768994" cy="11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25" y="282464"/>
            <a:ext cx="2523803" cy="30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3" grpId="0" animBg="1"/>
      <p:bldP spid="44" grpId="0" animBg="1"/>
      <p:bldP spid="45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198" t="563" r="24989" b="-329"/>
          <a:stretch/>
        </p:blipFill>
        <p:spPr>
          <a:xfrm>
            <a:off x="7032751" y="1343082"/>
            <a:ext cx="1587500" cy="424491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95" y="5355771"/>
            <a:ext cx="2522011" cy="1274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7605" y="402613"/>
            <a:ext cx="8732066" cy="676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«Пори </a:t>
            </a:r>
            <a:r>
              <a:rPr lang="uk-UA" sz="3600" b="1">
                <a:solidFill>
                  <a:schemeClr val="bg1"/>
                </a:solidFill>
              </a:rPr>
              <a:t>року»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0221" y="4932581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0221" y="5855074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88" r="50199" b="1550"/>
          <a:stretch/>
        </p:blipFill>
        <p:spPr>
          <a:xfrm>
            <a:off x="4319013" y="1348281"/>
            <a:ext cx="1587500" cy="41889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3787501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5237" b="357"/>
          <a:stretch/>
        </p:blipFill>
        <p:spPr>
          <a:xfrm>
            <a:off x="1606888" y="1322881"/>
            <a:ext cx="1584277" cy="42397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210" t="-562" r="-23" b="3007"/>
          <a:stretch/>
        </p:blipFill>
        <p:spPr>
          <a:xfrm>
            <a:off x="9744503" y="1322881"/>
            <a:ext cx="1587500" cy="415083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 rot="20165057">
            <a:off x="710989" y="1370215"/>
            <a:ext cx="1483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0165057">
            <a:off x="3345619" y="1352668"/>
            <a:ext cx="1316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165057">
            <a:off x="6027173" y="1336424"/>
            <a:ext cx="1396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Осінь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20165057">
            <a:off x="8786265" y="1340972"/>
            <a:ext cx="1338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138466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166857" y="5245101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066148" y="5799125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3774295" y="5799125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25441" y="5855074"/>
            <a:ext cx="2245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26954" y="5768321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74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6" y="250371"/>
            <a:ext cx="9977871" cy="1153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кожний предмет.  </a:t>
            </a:r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endParaRPr lang="uk-UA" sz="3200" b="1" dirty="0" smtClean="0"/>
          </a:p>
          <a:p>
            <a:pPr algn="ctr"/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</a:t>
            </a:r>
            <a:r>
              <a:rPr lang="uk-UA" sz="3200" b="1" i="1" dirty="0" smtClean="0"/>
              <a:t>який</a:t>
            </a:r>
            <a:r>
              <a:rPr lang="uk-UA" sz="3200" b="1" i="1" dirty="0"/>
              <a:t>? яка? яке? що робить?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93" y="1835443"/>
            <a:ext cx="3339882" cy="40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Новые школьные парты. Купить стул для школьника |Doski.bi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r="20088"/>
          <a:stretch/>
        </p:blipFill>
        <p:spPr bwMode="auto">
          <a:xfrm>
            <a:off x="9137188" y="3717911"/>
            <a:ext cx="2063836" cy="22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3558275" y="1583937"/>
            <a:ext cx="7985824" cy="4708727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  <p:pic>
        <p:nvPicPr>
          <p:cNvPr id="27" name="Picture 8" descr="Ежи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11" y="4160944"/>
            <a:ext cx="1993828" cy="17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 ÑÐºÐ·Ð°Ðº ÐºÐ»Ð¸Ð¿Ð°Ñ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12" y="1959922"/>
            <a:ext cx="1471895" cy="16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88" y="2238970"/>
            <a:ext cx="2830847" cy="11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рофессиональный велосипедист едет на голубом велосипеде | Премиум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99" y="3835271"/>
            <a:ext cx="2370847" cy="23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216 PNG, Лошади на прозрачном фон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23" l="0" r="99858">
                        <a14:foregroundMark x1="13352" y1="94151" x2="13352" y2="94151"/>
                        <a14:foregroundMark x1="16477" y1="90000" x2="16477" y2="90000"/>
                        <a14:foregroundMark x1="16761" y1="85283" x2="16761" y2="85283"/>
                        <a14:foregroundMark x1="15341" y1="92642" x2="16193" y2="92642"/>
                        <a14:foregroundMark x1="35938" y1="84151" x2="35938" y2="84151"/>
                        <a14:foregroundMark x1="37784" y1="84151" x2="37784" y2="83019"/>
                        <a14:foregroundMark x1="37358" y1="79623" x2="37358" y2="79623"/>
                        <a14:foregroundMark x1="35085" y1="77736" x2="35085" y2="77736"/>
                        <a14:foregroundMark x1="33949" y1="74906" x2="33949" y2="74906"/>
                        <a14:foregroundMark x1="14205" y1="90377" x2="14205" y2="90377"/>
                        <a14:foregroundMark x1="57670" y1="86226" x2="57670" y2="86226"/>
                        <a14:foregroundMark x1="57102" y1="88491" x2="57102" y2="88491"/>
                        <a14:foregroundMark x1="56818" y1="90755" x2="56818" y2="90755"/>
                        <a14:foregroundMark x1="55398" y1="93019" x2="55398" y2="93019"/>
                        <a14:foregroundMark x1="82670" y1="84906" x2="82670" y2="84906"/>
                        <a14:foregroundMark x1="14915" y1="87736" x2="14915" y2="87736"/>
                        <a14:foregroundMark x1="16903" y1="87736" x2="16903" y2="8773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16" y="2015475"/>
            <a:ext cx="2537045" cy="190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639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93053" y="1583263"/>
            <a:ext cx="491322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познайомимося зі службовими словами, будемо вчитися складати з ними словосполучення та речення.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277" y="3106757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93" y="1835443"/>
            <a:ext cx="3339882" cy="40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14379" y="413119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5727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33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33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п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д, </a:t>
            </a:r>
            <a:r>
              <a:rPr lang="uk-UA" sz="3600" b="1" dirty="0">
                <a:solidFill>
                  <a:srgbClr val="FF33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д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33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33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д, 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 з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600" b="1" dirty="0">
                <a:solidFill>
                  <a:srgbClr val="FF33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жб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600" b="1" dirty="0">
                <a:solidFill>
                  <a:srgbClr val="FF33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3300"/>
                </a:solidFill>
              </a:rPr>
              <a:t>а</a:t>
            </a:r>
            <a:endParaRPr lang="ru-RU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9428" y="277012"/>
            <a:ext cx="7185839" cy="659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Поміркуй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орзинка с грибами (рисуем ладошкам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81" y="3028619"/>
            <a:ext cx="3919228" cy="3096191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200908" y="2141440"/>
            <a:ext cx="396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Де </a:t>
            </a: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</a:rPr>
              <a:t>лежать гриби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indent="241300" algn="ctr"/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Гриби у </a:t>
            </a: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</a:rPr>
              <a:t>кошику.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6088" y="3093345"/>
            <a:ext cx="1176517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1458" y="3093345"/>
            <a:ext cx="1490979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682605" y="3093345"/>
            <a:ext cx="328854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56193" y="4124024"/>
            <a:ext cx="1729955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31360" y="4148544"/>
            <a:ext cx="1436310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2332911" y="4118362"/>
            <a:ext cx="1176517" cy="458353"/>
          </a:xfrm>
          <a:prstGeom prst="wedgeRectCallout">
            <a:avLst>
              <a:gd name="adj1" fmla="val 47684"/>
              <a:gd name="adj2" fmla="val -12649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567512" y="4142882"/>
            <a:ext cx="1176517" cy="458353"/>
          </a:xfrm>
          <a:prstGeom prst="wedgeRectCallout">
            <a:avLst>
              <a:gd name="adj1" fmla="val -46399"/>
              <a:gd name="adj2" fmla="val -13699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15" idx="2"/>
          </p:cNvCxnSpPr>
          <p:nvPr/>
        </p:nvCxnSpPr>
        <p:spPr>
          <a:xfrm flipH="1" flipV="1">
            <a:off x="3847032" y="3711100"/>
            <a:ext cx="164426" cy="12998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565114" y="5022278"/>
            <a:ext cx="2851472" cy="846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Службове слово для зв'язку слів у реченні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65114" y="5016616"/>
            <a:ext cx="2851472" cy="8517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59971" y="5924755"/>
            <a:ext cx="400769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означає щось маленьке слово?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9428" y="958747"/>
            <a:ext cx="598229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Дай відповідь на запитання. Назви окремо кожне слово – </a:t>
            </a:r>
            <a:r>
              <a:rPr lang="uk-UA" sz="2000" b="1" dirty="0" smtClean="0">
                <a:solidFill>
                  <a:schemeClr val="bg1"/>
                </a:solidFill>
              </a:rPr>
              <a:t>назву предмета. Поясни </a:t>
            </a:r>
            <a:r>
              <a:rPr lang="uk-UA" sz="2000" b="1" dirty="0">
                <a:solidFill>
                  <a:schemeClr val="bg1"/>
                </a:solidFill>
              </a:rPr>
              <a:t>що воно означає.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31366"/>
            <a:ext cx="2565114" cy="31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807839" y="2409347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906239" y="2409347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387940" y="2409347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833877" y="2180746"/>
            <a:ext cx="0" cy="2068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9308959" y="1803347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51172" y="2050117"/>
            <a:ext cx="3007563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7" grpId="0"/>
      <p:bldP spid="17" grpId="1"/>
      <p:bldP spid="19" grpId="0" build="allAtOnce"/>
      <p:bldP spid="20" grpId="0" animBg="1"/>
      <p:bldP spid="20" grpId="1" animBg="1"/>
      <p:bldP spid="21" grpId="0" animBg="1"/>
      <p:bldP spid="21" grpId="1" animBg="1"/>
      <p:bldP spid="26" grpId="0"/>
      <p:bldP spid="27" grpId="0" animBg="1"/>
      <p:bldP spid="2" grpId="0" animBg="1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86" y="3105739"/>
            <a:ext cx="5013868" cy="262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8106" y="2672063"/>
            <a:ext cx="4199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endParaRPr lang="uk-UA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М'яч під лавкою.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57467" y="3081313"/>
            <a:ext cx="1105674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76938" y="3081313"/>
            <a:ext cx="1576236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63141" y="3081313"/>
            <a:ext cx="613797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23384" y="4098129"/>
            <a:ext cx="1729955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029" y="4106822"/>
            <a:ext cx="1729955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500102" y="4092467"/>
            <a:ext cx="1176517" cy="458353"/>
          </a:xfrm>
          <a:prstGeom prst="wedgeRectCallout">
            <a:avLst>
              <a:gd name="adj1" fmla="val 32344"/>
              <a:gd name="adj2" fmla="val -12649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3916847" y="4115486"/>
            <a:ext cx="1176517" cy="458353"/>
          </a:xfrm>
          <a:prstGeom prst="wedgeRectCallout">
            <a:avLst>
              <a:gd name="adj1" fmla="val -40263"/>
              <a:gd name="adj2" fmla="val -12912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>
            <a:endCxn id="17" idx="2"/>
          </p:cNvCxnSpPr>
          <p:nvPr/>
        </p:nvCxnSpPr>
        <p:spPr>
          <a:xfrm flipH="1" flipV="1">
            <a:off x="3070040" y="3699068"/>
            <a:ext cx="108610" cy="12859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828805" y="5004584"/>
            <a:ext cx="2851472" cy="846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Службове слово для зв'язку слів у реченні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28805" y="4998922"/>
            <a:ext cx="2851472" cy="8517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09428" y="277012"/>
            <a:ext cx="7185839" cy="659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Поміркуй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28805" y="6061831"/>
            <a:ext cx="47758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означає щось маленьке слово?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09428" y="958747"/>
            <a:ext cx="598229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Дай відповідь на запитання. Назви окремо кожне слово – </a:t>
            </a:r>
            <a:r>
              <a:rPr lang="uk-UA" sz="2000" b="1" dirty="0" smtClean="0">
                <a:solidFill>
                  <a:schemeClr val="bg1"/>
                </a:solidFill>
              </a:rPr>
              <a:t>назву предмета. Поясни </a:t>
            </a:r>
            <a:r>
              <a:rPr lang="uk-UA" sz="2000" b="1" dirty="0">
                <a:solidFill>
                  <a:schemeClr val="bg1"/>
                </a:solidFill>
              </a:rPr>
              <a:t>що воно означає.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3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31367"/>
            <a:ext cx="2288896" cy="2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317981" y="2634344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416381" y="2634344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898082" y="2634344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317981" y="2427516"/>
            <a:ext cx="0" cy="2068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819101" y="2028344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161314" y="2275114"/>
            <a:ext cx="3007563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64528" y="1946155"/>
            <a:ext cx="1987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Де м'яч?</a:t>
            </a:r>
          </a:p>
        </p:txBody>
      </p:sp>
    </p:spTree>
    <p:extLst>
      <p:ext uri="{BB962C8B-B14F-4D97-AF65-F5344CB8AC3E}">
        <p14:creationId xmlns:p14="http://schemas.microsoft.com/office/powerpoint/2010/main" val="39570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/>
      <p:bldP spid="18" grpId="1"/>
      <p:bldP spid="19" grpId="0"/>
      <p:bldP spid="19" grpId="1" build="allAtOnce"/>
      <p:bldP spid="20" grpId="0" animBg="1"/>
      <p:bldP spid="20" grpId="1" animBg="1"/>
      <p:bldP spid="21" grpId="0" animBg="1"/>
      <p:bldP spid="21" grpId="1" animBg="1"/>
      <p:bldP spid="28" grpId="0"/>
      <p:bldP spid="29" grpId="0" animBg="1"/>
      <p:bldP spid="24" grpId="0" animBg="1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34" t="8673" r="3848" b="21128"/>
          <a:stretch/>
        </p:blipFill>
        <p:spPr>
          <a:xfrm>
            <a:off x="5772787" y="2867947"/>
            <a:ext cx="5662225" cy="3214438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12456" y="2684420"/>
            <a:ext cx="4199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endParaRPr lang="uk-UA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Білка на гілках.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6750" y="3081313"/>
            <a:ext cx="1092197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34391" y="3081313"/>
            <a:ext cx="1266210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28949" y="3081313"/>
            <a:ext cx="505441" cy="6177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23384" y="4098129"/>
            <a:ext cx="1729955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35029" y="4106822"/>
            <a:ext cx="1729955" cy="452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Предмети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1500102" y="4092467"/>
            <a:ext cx="1176517" cy="458353"/>
          </a:xfrm>
          <a:prstGeom prst="wedgeRectCallout">
            <a:avLst>
              <a:gd name="adj1" fmla="val 32344"/>
              <a:gd name="adj2" fmla="val -12649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873463" y="4115486"/>
            <a:ext cx="1266211" cy="458353"/>
          </a:xfrm>
          <a:prstGeom prst="wedgeRectCallout">
            <a:avLst>
              <a:gd name="adj1" fmla="val -40263"/>
              <a:gd name="adj2" fmla="val -12912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28805" y="5004584"/>
            <a:ext cx="2851472" cy="846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Службове слово для зв'язку слів у реченні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28805" y="4998922"/>
            <a:ext cx="2851472" cy="8517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>
            <a:endCxn id="16" idx="2"/>
          </p:cNvCxnSpPr>
          <p:nvPr/>
        </p:nvCxnSpPr>
        <p:spPr>
          <a:xfrm flipH="1" flipV="1">
            <a:off x="3281670" y="3699068"/>
            <a:ext cx="54434" cy="12859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31367"/>
            <a:ext cx="2288896" cy="2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509428" y="277012"/>
            <a:ext cx="7185839" cy="659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Поміркуй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09592" y="6061831"/>
            <a:ext cx="47758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означає щось маленьке слово?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09428" y="958747"/>
            <a:ext cx="598229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Дай відповідь на запитання. Назви окремо кожне слово – </a:t>
            </a:r>
            <a:r>
              <a:rPr lang="uk-UA" sz="2000" b="1" dirty="0" smtClean="0">
                <a:solidFill>
                  <a:schemeClr val="bg1"/>
                </a:solidFill>
              </a:rPr>
              <a:t>назву предмета. Поясни </a:t>
            </a:r>
            <a:r>
              <a:rPr lang="uk-UA" sz="2000" b="1" dirty="0">
                <a:solidFill>
                  <a:schemeClr val="bg1"/>
                </a:solidFill>
              </a:rPr>
              <a:t>що воно означає.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5579" y="1944742"/>
            <a:ext cx="2127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</a:rPr>
              <a:t>Де білка?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317981" y="2634344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416381" y="2634344"/>
            <a:ext cx="3685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898082" y="2634344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317981" y="2427516"/>
            <a:ext cx="0" cy="2068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8819101" y="2028344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61314" y="2275114"/>
            <a:ext cx="3007563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  <p:bldP spid="17" grpId="1"/>
      <p:bldP spid="18" grpId="0"/>
      <p:bldP spid="18" grpId="1" build="allAtOnce"/>
      <p:bldP spid="19" grpId="0" animBg="1"/>
      <p:bldP spid="19" grpId="1" animBg="1"/>
      <p:bldP spid="20" grpId="0" animBg="1"/>
      <p:bldP spid="20" grpId="1" animBg="1"/>
      <p:bldP spid="21" grpId="0"/>
      <p:bldP spid="22" grpId="0" animBg="1"/>
      <p:bldP spid="28" grpId="0" animBg="1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85800" y="336890"/>
            <a:ext cx="10500112" cy="8387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Службові слова в реченнях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34" t="8673" r="3848" b="21128"/>
          <a:stretch/>
        </p:blipFill>
        <p:spPr>
          <a:xfrm>
            <a:off x="9074553" y="4801661"/>
            <a:ext cx="2111359" cy="119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17170" y="5142553"/>
            <a:ext cx="419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</a:rPr>
              <a:t>Білка на гілках.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52" y="3364823"/>
            <a:ext cx="2111359" cy="110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Корзинка с грибами (рисуем ладошками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73" y="1905759"/>
            <a:ext cx="1518915" cy="112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17170" y="3716234"/>
            <a:ext cx="419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</a:rPr>
              <a:t>М'яч під лавкою.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7170" y="2295476"/>
            <a:ext cx="419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accent4">
                    <a:lumMod val="50000"/>
                  </a:schemeClr>
                </a:solidFill>
              </a:rPr>
              <a:t>Гриби у 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  <a:t>кошику.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35040" y="3754978"/>
            <a:ext cx="742950" cy="61775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325549" y="5171129"/>
            <a:ext cx="543881" cy="61775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80457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325549" y="2345265"/>
            <a:ext cx="326711" cy="61775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87856" y="1247938"/>
            <a:ext cx="609600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станеться з реченнями, якщо вилучити з них маленькі слова: </a:t>
            </a:r>
            <a:r>
              <a:rPr lang="uk-UA" sz="2400" b="1" i="1" dirty="0">
                <a:solidFill>
                  <a:schemeClr val="bg1"/>
                </a:solidFill>
              </a:rPr>
              <a:t>у, під, </a:t>
            </a:r>
            <a:r>
              <a:rPr lang="uk-UA" sz="2400" b="1" i="1" dirty="0" smtClean="0">
                <a:solidFill>
                  <a:schemeClr val="bg1"/>
                </a:solidFill>
              </a:rPr>
              <a:t>на</a:t>
            </a:r>
            <a:r>
              <a:rPr lang="uk-UA" sz="2400" b="1" i="1" dirty="0">
                <a:solidFill>
                  <a:schemeClr val="bg1"/>
                </a:solidFill>
              </a:rPr>
              <a:t>?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2300" y="2295476"/>
            <a:ext cx="5641555" cy="37797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Маленькі слова в реченні, які нічого не означають називаються </a:t>
            </a:r>
            <a:r>
              <a:rPr lang="uk-UA" sz="3600" b="1" dirty="0">
                <a:solidFill>
                  <a:srgbClr val="FFFF00"/>
                </a:solidFill>
              </a:rPr>
              <a:t>службовими</a:t>
            </a:r>
            <a:r>
              <a:rPr lang="uk-UA" sz="3600" b="1" dirty="0">
                <a:solidFill>
                  <a:schemeClr val="bg1"/>
                </a:solidFill>
              </a:rPr>
              <a:t>, вони </a:t>
            </a:r>
            <a:r>
              <a:rPr lang="uk-UA" sz="3600" b="1" dirty="0" smtClean="0">
                <a:solidFill>
                  <a:schemeClr val="bg1"/>
                </a:solidFill>
              </a:rPr>
              <a:t>служать </a:t>
            </a:r>
            <a:r>
              <a:rPr lang="uk-UA" sz="3600" b="1" dirty="0">
                <a:solidFill>
                  <a:schemeClr val="bg1"/>
                </a:solidFill>
              </a:rPr>
              <a:t>для </a:t>
            </a:r>
            <a:r>
              <a:rPr lang="uk-UA" sz="3600" b="1" dirty="0">
                <a:solidFill>
                  <a:srgbClr val="FFFF00"/>
                </a:solidFill>
              </a:rPr>
              <a:t>зв’язку слів у реченні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36498</TotalTime>
  <Words>677</Words>
  <Application>Microsoft Office PowerPoint</Application>
  <PresentationFormat>Произвольный</PresentationFormat>
  <Paragraphs>167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2116</cp:revision>
  <dcterms:created xsi:type="dcterms:W3CDTF">2018-01-05T16:38:53Z</dcterms:created>
  <dcterms:modified xsi:type="dcterms:W3CDTF">2023-09-12T15:33:23Z</dcterms:modified>
</cp:coreProperties>
</file>