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1491" r:id="rId3"/>
    <p:sldId id="1486" r:id="rId4"/>
    <p:sldId id="1500" r:id="rId5"/>
    <p:sldId id="1481" r:id="rId6"/>
    <p:sldId id="1502" r:id="rId7"/>
    <p:sldId id="1431" r:id="rId8"/>
    <p:sldId id="1503" r:id="rId9"/>
    <p:sldId id="1483" r:id="rId10"/>
    <p:sldId id="1505" r:id="rId11"/>
    <p:sldId id="1496" r:id="rId12"/>
    <p:sldId id="1497" r:id="rId13"/>
    <p:sldId id="1498" r:id="rId14"/>
    <p:sldId id="1509" r:id="rId15"/>
    <p:sldId id="1478" r:id="rId16"/>
    <p:sldId id="1416" r:id="rId17"/>
    <p:sldId id="1499" r:id="rId18"/>
    <p:sldId id="1494" r:id="rId19"/>
    <p:sldId id="1495" r:id="rId20"/>
    <p:sldId id="1507" r:id="rId21"/>
    <p:sldId id="1508" r:id="rId22"/>
    <p:sldId id="149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99FFCC"/>
    <a:srgbClr val="FF3300"/>
    <a:srgbClr val="00BD60"/>
    <a:srgbClr val="FF99FF"/>
    <a:srgbClr val="CCFF33"/>
    <a:srgbClr val="E5F6DE"/>
    <a:srgbClr val="D9F1E2"/>
    <a:srgbClr val="0033CC"/>
    <a:srgbClr val="E2E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microsoft.com/office/2007/relationships/hdphoto" Target="../media/hdphoto12.wdp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23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microsoft.com/office/2007/relationships/hdphoto" Target="../media/hdphoto14.wdp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03693" y="4057677"/>
            <a:ext cx="8948928" cy="21452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40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Лічба. Порівняння </a:t>
            </a:r>
            <a:r>
              <a:rPr lang="uk-UA" sz="4000" b="1" dirty="0" smtClean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кількості </a:t>
            </a:r>
            <a:r>
              <a:rPr lang="uk-UA" sz="4000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об'єктів («більше – менше», «порівну»). Підготовчі вправи до написання </a:t>
            </a:r>
            <a:r>
              <a:rPr lang="uk-UA" sz="4000" b="1" dirty="0" smtClean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цифр</a:t>
            </a:r>
            <a:endParaRPr lang="ru-RU" sz="40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096" y="466471"/>
            <a:ext cx="3249332" cy="3412602"/>
          </a:xfrm>
          <a:prstGeom prst="round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37132" y="1208275"/>
            <a:ext cx="3450800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Урок </a:t>
            </a:r>
            <a:r>
              <a:rPr lang="uk-UA" sz="3200" b="1" dirty="0" smtClean="0">
                <a:solidFill>
                  <a:srgbClr val="7030A0"/>
                </a:solidFill>
              </a:rPr>
              <a:t>8</a:t>
            </a:r>
            <a:endParaRPr lang="uk-UA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20896" y="1022391"/>
            <a:ext cx="702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Скільки песиків? Скільки кісточок?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Картинки по запросу &quot;клипарт соба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6" y="1598182"/>
            <a:ext cx="172160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&quot;клипарт косточ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760">
            <a:off x="295605" y="3938316"/>
            <a:ext cx="1718523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артинки по запросу &quot;клипарт соба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444" y="1598182"/>
            <a:ext cx="172160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артинки по запросу &quot;клипарт соба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24" y="1598182"/>
            <a:ext cx="172160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Картинки по запросу &quot;клипарт соба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091" y="1598182"/>
            <a:ext cx="172160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Картинки по запросу &quot;клипарт соба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42" y="1598180"/>
            <a:ext cx="172160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Картинки по запросу &quot;клипарт соба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59" y="1598182"/>
            <a:ext cx="1721608" cy="20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Картинки по запросу &quot;клипарт косточ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760">
            <a:off x="2168759" y="3880224"/>
            <a:ext cx="1718523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Картинки по запросу &quot;клипарт косточ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760">
            <a:off x="3925252" y="3880223"/>
            <a:ext cx="1718523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Картинки по запросу &quot;клипарт косточ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760">
            <a:off x="5722632" y="3799697"/>
            <a:ext cx="1718523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Картинки по запросу &quot;клипарт косточ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760">
            <a:off x="7520014" y="3877146"/>
            <a:ext cx="1718523" cy="87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13627" y="376917"/>
            <a:ext cx="9910546" cy="60017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кількості </a:t>
            </a:r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об'єктів («більше-менше»)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45437" y="4900313"/>
            <a:ext cx="5682809" cy="156580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Песиків та кісточок є </a:t>
            </a:r>
            <a:r>
              <a:rPr lang="uk-UA" sz="2400" b="1" i="1" dirty="0" smtClean="0">
                <a:solidFill>
                  <a:srgbClr val="7030A0"/>
                </a:solidFill>
              </a:rPr>
              <a:t>різна кількість</a:t>
            </a:r>
            <a:r>
              <a:rPr lang="uk-UA" sz="2400" b="1" dirty="0" smtClean="0">
                <a:solidFill>
                  <a:srgbClr val="7030A0"/>
                </a:solidFill>
              </a:rPr>
              <a:t>. </a:t>
            </a:r>
            <a:r>
              <a:rPr lang="uk-UA" sz="2400" b="1" dirty="0" smtClean="0">
                <a:solidFill>
                  <a:srgbClr val="7030A0"/>
                </a:solidFill>
              </a:rPr>
              <a:t>Песиків </a:t>
            </a:r>
            <a:r>
              <a:rPr lang="uk-UA" sz="2400" b="1" i="1" dirty="0" smtClean="0">
                <a:solidFill>
                  <a:srgbClr val="7030A0"/>
                </a:solidFill>
              </a:rPr>
              <a:t>більше, ніж </a:t>
            </a:r>
            <a:r>
              <a:rPr lang="uk-UA" sz="2400" b="1" dirty="0" smtClean="0">
                <a:solidFill>
                  <a:srgbClr val="7030A0"/>
                </a:solidFill>
              </a:rPr>
              <a:t>кісточок. </a:t>
            </a:r>
          </a:p>
          <a:p>
            <a:r>
              <a:rPr lang="uk-UA" sz="2400" b="1" dirty="0" smtClean="0">
                <a:solidFill>
                  <a:srgbClr val="7030A0"/>
                </a:solidFill>
              </a:rPr>
              <a:t>Кісточок </a:t>
            </a:r>
            <a:r>
              <a:rPr lang="uk-UA" sz="2400" b="1" i="1" dirty="0" smtClean="0">
                <a:solidFill>
                  <a:srgbClr val="7030A0"/>
                </a:solidFill>
              </a:rPr>
              <a:t>менше, ніж </a:t>
            </a:r>
            <a:r>
              <a:rPr lang="uk-UA" sz="2400" b="1" dirty="0" smtClean="0">
                <a:solidFill>
                  <a:srgbClr val="7030A0"/>
                </a:solidFill>
              </a:rPr>
              <a:t>песиків.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31" name="Picture 2" descr="Восклицательный знак нарисова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954" y="4145454"/>
            <a:ext cx="1299570" cy="232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7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-16691" y="572268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7797" y="1141302"/>
            <a:ext cx="9667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Чого на малюнках більше: білочок чи шишок; </a:t>
            </a:r>
            <a:r>
              <a:rPr lang="uk-UA" sz="2400" b="1" dirty="0" smtClean="0">
                <a:solidFill>
                  <a:srgbClr val="7030A0"/>
                </a:solidFill>
              </a:rPr>
              <a:t>мишенят </a:t>
            </a:r>
            <a:r>
              <a:rPr lang="uk-UA" sz="2400" b="1" dirty="0" smtClean="0">
                <a:solidFill>
                  <a:srgbClr val="7030A0"/>
                </a:solidFill>
              </a:rPr>
              <a:t>чи колосків?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5184" y="1792224"/>
            <a:ext cx="4925568" cy="352348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1949" y="1792224"/>
            <a:ext cx="4925568" cy="352348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84" y="2250626"/>
            <a:ext cx="1204165" cy="12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85" y="2250626"/>
            <a:ext cx="1204165" cy="12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2131" y="2234998"/>
            <a:ext cx="1204165" cy="124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5167">
            <a:off x="1326019" y="3901292"/>
            <a:ext cx="863813" cy="10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5167">
            <a:off x="2428558" y="3888580"/>
            <a:ext cx="863813" cy="10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5167">
            <a:off x="3591864" y="3922934"/>
            <a:ext cx="863813" cy="10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5167">
            <a:off x="4694403" y="3901293"/>
            <a:ext cx="863813" cy="100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rawings Mouse (57 photos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77" y="3727938"/>
            <a:ext cx="1165699" cy="13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rawings Mouse (57 photos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31" y="3727938"/>
            <a:ext cx="1165699" cy="13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rawings Mouse (57 photos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9273" y="3727938"/>
            <a:ext cx="1165699" cy="13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Иллюстрация вектора пшеницы колоска иллюстрации вектора колоска пшеницы  Иллюстрация вектора - иллюстрации насчитывающей здорово, вектор: 14587467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4023" r="13377" b="10188"/>
          <a:stretch/>
        </p:blipFill>
        <p:spPr bwMode="auto">
          <a:xfrm rot="978814">
            <a:off x="6841214" y="2281777"/>
            <a:ext cx="1124605" cy="1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Иллюстрация вектора пшеницы колоска иллюстрации вектора колоска пшеницы  Иллюстрация вектора - иллюстрации насчитывающей здорово, вектор: 14587467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4023" r="13377" b="10188"/>
          <a:stretch/>
        </p:blipFill>
        <p:spPr bwMode="auto">
          <a:xfrm rot="978814">
            <a:off x="7976463" y="2259836"/>
            <a:ext cx="1124605" cy="1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Иллюстрация вектора пшеницы колоска иллюстрации вектора колоска пшеницы  Иллюстрация вектора - иллюстрации насчитывающей здорово, вектор: 14587467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4023" r="13377" b="10188"/>
          <a:stretch/>
        </p:blipFill>
        <p:spPr bwMode="auto">
          <a:xfrm rot="978814">
            <a:off x="8900323" y="2233448"/>
            <a:ext cx="1124605" cy="1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Иллюстрация вектора пшеницы колоска иллюстрации вектора колоска пшеницы  Иллюстрация вектора - иллюстрации насчитывающей здорово, вектор: 14587467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4023" r="13377" b="10188"/>
          <a:stretch/>
        </p:blipFill>
        <p:spPr bwMode="auto">
          <a:xfrm rot="978814">
            <a:off x="9945259" y="2281777"/>
            <a:ext cx="1124605" cy="11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1127317" y="1851327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88950" y="1851327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476581" y="1851327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948965" y="1856751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088903" y="1856751"/>
            <a:ext cx="1216080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929769" y="1856751"/>
            <a:ext cx="1155584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113627" y="376917"/>
            <a:ext cx="9910546" cy="60017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кількості </a:t>
            </a:r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об'єктів («більше-менше»)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5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0" y="5737201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20513" y="386689"/>
            <a:ext cx="8732066" cy="7127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Порівняння </a:t>
            </a:r>
            <a:r>
              <a:rPr lang="uk-UA" sz="3600" b="1" dirty="0" smtClean="0">
                <a:solidFill>
                  <a:schemeClr val="bg1"/>
                </a:solidFill>
              </a:rPr>
              <a:t>кількості об'єктів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6878" y="1099457"/>
            <a:ext cx="8525122" cy="830997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Скільки їжачків на малюнку? Скільки грибів? 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Чи всім їжачкам вистачить грибів?</a:t>
            </a:r>
          </a:p>
        </p:txBody>
      </p:sp>
      <p:pic>
        <p:nvPicPr>
          <p:cNvPr id="3074" name="Picture 2" descr="Записи с меткой | Дневник rosinka7304 : LiveInternet - Российский Сервис  Онлайн-Дневников | Бесплатная графика, Ежики, Осенние иг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53" y="2119141"/>
            <a:ext cx="1895992" cy="252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ин на доске Детский дек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522" y="3451307"/>
            <a:ext cx="1686032" cy="21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Загадки про ёжика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54" y="3383135"/>
            <a:ext cx="2160796" cy="216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Дерево. ПНГ на Прозрачном Фоне • Скачать PNG Дерев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" y="1321540"/>
            <a:ext cx="3965550" cy="396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761" flipV="1">
            <a:off x="9203701" y="5230497"/>
            <a:ext cx="2368274" cy="1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5726" flipV="1">
            <a:off x="3167176" y="4886736"/>
            <a:ext cx="2368274" cy="1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3343" flipV="1">
            <a:off x="647643" y="4901651"/>
            <a:ext cx="2368274" cy="1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24 Грибочки ideas | гриби, осінні вироби, дитячий садочо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7826">
            <a:off x="5966674" y="5181231"/>
            <a:ext cx="1039745" cy="12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Гриб Гриб, гриб, digital image, agaricaceae, устричный гриб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6305">
            <a:off x="7029495" y="5757113"/>
            <a:ext cx="865189" cy="86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Гриб Гриб, гриб, digital image, agaricaceae, устричный гриб png | PNGW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5" b="97500" l="1196" r="977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8686">
            <a:off x="6790664" y="4941070"/>
            <a:ext cx="741430" cy="7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Съедобный гриб Грибок, дизайн, питание, арт, съедобный гриб png | PNG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6201">
            <a:off x="7779776" y="5526642"/>
            <a:ext cx="1202293" cy="90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Грибы 1, коричневый гриб, png | PNGEg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1244">
            <a:off x="7522964" y="4905241"/>
            <a:ext cx="932122" cy="8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5233856" y="5265484"/>
            <a:ext cx="756196" cy="381468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7336575" y="4540792"/>
            <a:ext cx="141184" cy="696009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8332089" y="5017477"/>
            <a:ext cx="945994" cy="148936"/>
          </a:xfrm>
          <a:prstGeom prst="straightConnector1">
            <a:avLst/>
          </a:prstGeom>
          <a:ln w="57150">
            <a:solidFill>
              <a:srgbClr val="00B0F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9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5080" y="5725604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3925" y="994737"/>
            <a:ext cx="8525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7030A0"/>
                </a:solidFill>
              </a:rPr>
              <a:t>Скільки пташок на малюнку</a:t>
            </a:r>
            <a:r>
              <a:rPr lang="uk-UA" sz="2400" b="1" dirty="0">
                <a:solidFill>
                  <a:srgbClr val="7030A0"/>
                </a:solidFill>
              </a:rPr>
              <a:t>? Скільки </a:t>
            </a:r>
            <a:r>
              <a:rPr lang="uk-UA" sz="2400" b="1" dirty="0" smtClean="0">
                <a:solidFill>
                  <a:srgbClr val="7030A0"/>
                </a:solidFill>
              </a:rPr>
              <a:t>черв’ячків?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8086"/>
          <a:stretch/>
        </p:blipFill>
        <p:spPr>
          <a:xfrm>
            <a:off x="8239575" y="1853423"/>
            <a:ext cx="1528826" cy="2503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88" y="3894001"/>
            <a:ext cx="2124075" cy="2124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486" y="4076769"/>
            <a:ext cx="2390775" cy="2181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9300"/>
          <a:stretch/>
        </p:blipFill>
        <p:spPr>
          <a:xfrm>
            <a:off x="5607147" y="1901614"/>
            <a:ext cx="1602545" cy="1762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48086" b="10156"/>
          <a:stretch/>
        </p:blipFill>
        <p:spPr>
          <a:xfrm flipH="1">
            <a:off x="3848688" y="1847135"/>
            <a:ext cx="1532455" cy="2254673"/>
          </a:xfrm>
          <a:prstGeom prst="rect">
            <a:avLst/>
          </a:prstGeom>
        </p:spPr>
      </p:pic>
      <p:pic>
        <p:nvPicPr>
          <p:cNvPr id="4098" name="Picture 2" descr="Тарелк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26" y="3936477"/>
            <a:ext cx="3395049" cy="16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Черви скачать бесплатно - CrazyPNG-PNG изображение скачать 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7196">
            <a:off x="5601304" y="4417679"/>
            <a:ext cx="480528" cy="6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Черви скачать бесплатно - CrazyPNG-PNG изображение скачать 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2706">
            <a:off x="6229582" y="4687904"/>
            <a:ext cx="480528" cy="6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Черви скачать бесплатно - CrazyPNG-PNG изображение скачать 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6391">
            <a:off x="7245530" y="4512415"/>
            <a:ext cx="308258" cy="6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Черви скачать бесплатно - CrazyPNG-PNG изображение скачать 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7196">
            <a:off x="6522513" y="4352202"/>
            <a:ext cx="480528" cy="4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245271" y="1336807"/>
            <a:ext cx="3100738" cy="1111916"/>
          </a:xfrm>
          <a:prstGeom prst="wedgeRoundRectCallout">
            <a:avLst>
              <a:gd name="adj1" fmla="val -42614"/>
              <a:gd name="adj2" fmla="val 7829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Чи кожній пташці дістанеться черв’ячок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208272" y="2521040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141228" y="284834"/>
            <a:ext cx="8732066" cy="6881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Порівняння </a:t>
            </a:r>
            <a:r>
              <a:rPr lang="uk-UA" sz="3600" b="1" dirty="0" smtClean="0">
                <a:solidFill>
                  <a:schemeClr val="bg1"/>
                </a:solidFill>
              </a:rPr>
              <a:t>кількості об'єктів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6582" y="293605"/>
            <a:ext cx="8732066" cy="61825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416" b="7173"/>
          <a:stretch/>
        </p:blipFill>
        <p:spPr>
          <a:xfrm>
            <a:off x="1621086" y="1066800"/>
            <a:ext cx="8943464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Семья - векторные изображения, Семья картинки |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4" y="1878833"/>
            <a:ext cx="3895362" cy="29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ерево с зелеными листьями, дерево с зелеными листьями, лист, клипарт png |  PNG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36" y="1382039"/>
            <a:ext cx="4656365" cy="54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03090" y="301666"/>
            <a:ext cx="8732066" cy="7102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135" y="1011899"/>
            <a:ext cx="8619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Зафарбуй на дереві стільки листків, скільки осіб у твоїй родині.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Капля 1"/>
          <p:cNvSpPr/>
          <p:nvPr/>
        </p:nvSpPr>
        <p:spPr>
          <a:xfrm>
            <a:off x="7015066" y="2783540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апля 11"/>
          <p:cNvSpPr/>
          <p:nvPr/>
        </p:nvSpPr>
        <p:spPr>
          <a:xfrm>
            <a:off x="7136089" y="3778623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Капля 13"/>
          <p:cNvSpPr/>
          <p:nvPr/>
        </p:nvSpPr>
        <p:spPr>
          <a:xfrm>
            <a:off x="8038521" y="3876516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Капля 16"/>
          <p:cNvSpPr/>
          <p:nvPr/>
        </p:nvSpPr>
        <p:spPr>
          <a:xfrm>
            <a:off x="6820804" y="2043952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/>
          <p:nvPr/>
        </p:nvSpPr>
        <p:spPr>
          <a:xfrm flipH="1">
            <a:off x="5940633" y="1686858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 flipH="1">
            <a:off x="6355596" y="2097738"/>
            <a:ext cx="400949" cy="289857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апля 20"/>
          <p:cNvSpPr/>
          <p:nvPr/>
        </p:nvSpPr>
        <p:spPr>
          <a:xfrm flipH="1">
            <a:off x="5369919" y="2507863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Капля 22"/>
          <p:cNvSpPr/>
          <p:nvPr/>
        </p:nvSpPr>
        <p:spPr>
          <a:xfrm flipH="1">
            <a:off x="4950120" y="3336324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Капля 23"/>
          <p:cNvSpPr/>
          <p:nvPr/>
        </p:nvSpPr>
        <p:spPr>
          <a:xfrm flipH="1">
            <a:off x="5902823" y="3793538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апля 24"/>
          <p:cNvSpPr/>
          <p:nvPr/>
        </p:nvSpPr>
        <p:spPr>
          <a:xfrm flipH="1">
            <a:off x="4825561" y="4067735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апля 21"/>
          <p:cNvSpPr/>
          <p:nvPr/>
        </p:nvSpPr>
        <p:spPr>
          <a:xfrm flipH="1">
            <a:off x="5962995" y="3005417"/>
            <a:ext cx="679528" cy="618565"/>
          </a:xfrm>
          <a:prstGeom prst="teardrop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 descr="Собак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404" y="4997439"/>
            <a:ext cx="1313151" cy="139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Мультяшный смешной кот, изолированные на белом фоне | Премиум векто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63" y="5371846"/>
            <a:ext cx="1220474" cy="102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/>
          <p:nvPr/>
        </p:nvSpPr>
        <p:spPr>
          <a:xfrm>
            <a:off x="9205057" y="3658545"/>
            <a:ext cx="1129102" cy="907677"/>
          </a:xfrm>
          <a:prstGeom prst="cloudCallout">
            <a:avLst>
              <a:gd name="adj1" fmla="val -51896"/>
              <a:gd name="adj2" fmla="val 9424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2">
                    <a:lumMod val="50000"/>
                  </a:schemeClr>
                </a:solidFill>
              </a:rPr>
              <a:t>Гав!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4" name="Выноска-облако 33"/>
          <p:cNvSpPr/>
          <p:nvPr/>
        </p:nvSpPr>
        <p:spPr>
          <a:xfrm>
            <a:off x="10707994" y="3958264"/>
            <a:ext cx="1129102" cy="907677"/>
          </a:xfrm>
          <a:prstGeom prst="cloudCallout">
            <a:avLst>
              <a:gd name="adj1" fmla="val -51896"/>
              <a:gd name="adj2" fmla="val 9424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</a:rPr>
              <a:t>Мяу!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Капля 36"/>
          <p:cNvSpPr/>
          <p:nvPr/>
        </p:nvSpPr>
        <p:spPr>
          <a:xfrm flipH="1">
            <a:off x="4952825" y="3342840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Капля 37"/>
          <p:cNvSpPr/>
          <p:nvPr/>
        </p:nvSpPr>
        <p:spPr>
          <a:xfrm flipH="1">
            <a:off x="4814287" y="4070381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Капля 38"/>
          <p:cNvSpPr/>
          <p:nvPr/>
        </p:nvSpPr>
        <p:spPr>
          <a:xfrm flipH="1">
            <a:off x="5917541" y="3808627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Капля 39"/>
          <p:cNvSpPr/>
          <p:nvPr/>
        </p:nvSpPr>
        <p:spPr>
          <a:xfrm flipH="1">
            <a:off x="5944063" y="3005417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Капля 41"/>
          <p:cNvSpPr/>
          <p:nvPr/>
        </p:nvSpPr>
        <p:spPr>
          <a:xfrm>
            <a:off x="7015888" y="2780223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Капля 42"/>
          <p:cNvSpPr/>
          <p:nvPr/>
        </p:nvSpPr>
        <p:spPr>
          <a:xfrm>
            <a:off x="7136089" y="3793538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Капля 43"/>
          <p:cNvSpPr/>
          <p:nvPr/>
        </p:nvSpPr>
        <p:spPr>
          <a:xfrm>
            <a:off x="8026433" y="3861902"/>
            <a:ext cx="679528" cy="618565"/>
          </a:xfrm>
          <a:prstGeom prst="teardrop">
            <a:avLst/>
          </a:prstGeom>
          <a:solidFill>
            <a:srgbClr val="CCFF66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 rot="20139199" flipH="1">
            <a:off x="5266815" y="4350153"/>
            <a:ext cx="400949" cy="289857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олилиния 28"/>
          <p:cNvSpPr/>
          <p:nvPr/>
        </p:nvSpPr>
        <p:spPr>
          <a:xfrm rot="20139199" flipH="1">
            <a:off x="5360079" y="3633695"/>
            <a:ext cx="400949" cy="289857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20139199" flipH="1">
            <a:off x="5726254" y="2786061"/>
            <a:ext cx="400949" cy="289857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flipH="1">
            <a:off x="6413052" y="3384550"/>
            <a:ext cx="400949" cy="289857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 flipH="1">
            <a:off x="6277970" y="4107692"/>
            <a:ext cx="400949" cy="289857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6681346" y="3160058"/>
            <a:ext cx="667440" cy="309284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802369" y="4155141"/>
            <a:ext cx="667440" cy="309284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556071" y="2407019"/>
            <a:ext cx="667440" cy="309284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7776263" y="4222376"/>
            <a:ext cx="667440" cy="309284"/>
          </a:xfrm>
          <a:custGeom>
            <a:avLst/>
            <a:gdLst>
              <a:gd name="connsiteX0" fmla="*/ 1125091 w 1125117"/>
              <a:gd name="connsiteY0" fmla="*/ 204 h 439576"/>
              <a:gd name="connsiteX1" fmla="*/ 372056 w 1125117"/>
              <a:gd name="connsiteY1" fmla="*/ 336380 h 439576"/>
              <a:gd name="connsiteX2" fmla="*/ 8985 w 1125117"/>
              <a:gd name="connsiteY2" fmla="*/ 336380 h 439576"/>
              <a:gd name="connsiteX3" fmla="*/ 130009 w 1125117"/>
              <a:gd name="connsiteY3" fmla="*/ 430510 h 439576"/>
              <a:gd name="connsiteX4" fmla="*/ 345162 w 1125117"/>
              <a:gd name="connsiteY4" fmla="*/ 390169 h 439576"/>
              <a:gd name="connsiteX5" fmla="*/ 1125091 w 1125117"/>
              <a:gd name="connsiteY5" fmla="*/ 204 h 43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17" h="439576">
                <a:moveTo>
                  <a:pt x="1125091" y="204"/>
                </a:moveTo>
                <a:cubicBezTo>
                  <a:pt x="1129573" y="-8761"/>
                  <a:pt x="558074" y="280351"/>
                  <a:pt x="372056" y="336380"/>
                </a:cubicBezTo>
                <a:cubicBezTo>
                  <a:pt x="186038" y="392409"/>
                  <a:pt x="49326" y="320692"/>
                  <a:pt x="8985" y="336380"/>
                </a:cubicBezTo>
                <a:cubicBezTo>
                  <a:pt x="-31356" y="352068"/>
                  <a:pt x="73980" y="421545"/>
                  <a:pt x="130009" y="430510"/>
                </a:cubicBezTo>
                <a:cubicBezTo>
                  <a:pt x="186038" y="439475"/>
                  <a:pt x="186038" y="457404"/>
                  <a:pt x="345162" y="390169"/>
                </a:cubicBezTo>
                <a:cubicBezTo>
                  <a:pt x="504285" y="322934"/>
                  <a:pt x="1120609" y="9169"/>
                  <a:pt x="1125091" y="20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8846990" y="2577046"/>
            <a:ext cx="3183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є песик і кошеня членами родини?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318354" y="1869598"/>
            <a:ext cx="2767423" cy="26573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772"/>
          <a:stretch/>
        </p:blipFill>
        <p:spPr>
          <a:xfrm>
            <a:off x="3466596" y="3673780"/>
            <a:ext cx="8388814" cy="2727020"/>
          </a:xfrm>
          <a:prstGeom prst="round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32193" y="1172853"/>
            <a:ext cx="568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7030A0"/>
                </a:solidFill>
              </a:rPr>
              <a:t>Допиши за зразком.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72702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0311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934496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934496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934496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934496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34496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694350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694350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694350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694350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694350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454204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454204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454204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454204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454204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169907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169907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169907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169907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169907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929761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6929761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929761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929761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6929761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7689615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689615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689615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7689615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689615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H="1">
            <a:off x="8433108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8433108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8433108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8433108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8433108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9176601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9176601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9176601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9176601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176601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9952816" y="4134118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9952816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9952816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9952816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9952816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10668519" y="4134117"/>
            <a:ext cx="6439" cy="150038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0668519" y="4134118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10668519" y="4491506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10668519" y="4884312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0668519" y="5241700"/>
            <a:ext cx="367048" cy="3928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1803090" y="301666"/>
            <a:ext cx="8732066" cy="7102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Упражнения для мелкой моторики детских ручек - У Знай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1873"/>
          <a:stretch/>
        </p:blipFill>
        <p:spPr bwMode="auto">
          <a:xfrm>
            <a:off x="1018651" y="2191566"/>
            <a:ext cx="2763361" cy="28246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49829" y="459098"/>
            <a:ext cx="9452730" cy="70567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Пальчикова гімнастика. Вправа «Деревце»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9746" y="1484928"/>
            <a:ext cx="6477000" cy="48641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333" y="1709031"/>
            <a:ext cx="3537409" cy="22163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333" y="3826035"/>
            <a:ext cx="3706433" cy="238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79084" y="1028344"/>
            <a:ext cx="858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Зафарбуй стільки клітинок, скільки предметів на малюнку.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287871" y="2004513"/>
            <a:ext cx="2441993" cy="334067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412" y="1870074"/>
            <a:ext cx="4687888" cy="4378661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2701351" y="2004512"/>
            <a:ext cx="4282061" cy="397718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Барабан – Бесплатные иконки: Музы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806">
            <a:off x="10510651" y="5153487"/>
            <a:ext cx="858333" cy="8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Барабан – Бесплатные иконки: Музы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806">
            <a:off x="3034225" y="3361667"/>
            <a:ext cx="858333" cy="8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Барабан – Бесплатные иконки: Музы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806">
            <a:off x="3400958" y="4424822"/>
            <a:ext cx="858333" cy="8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Барабан – Бесплатные иконки: Музы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5806">
            <a:off x="5933534" y="3852588"/>
            <a:ext cx="858333" cy="8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айл:Soccer ball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24" y="5039884"/>
            <a:ext cx="922986" cy="9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Файл:Soccer ball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60" y="4659667"/>
            <a:ext cx="922986" cy="9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Файл:Soccer ball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86" y="2718049"/>
            <a:ext cx="922986" cy="9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Файл:Soccer ball.sv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84" y="2386491"/>
            <a:ext cx="922986" cy="92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tist's paint brush request by The-Smiling-Pony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39" y="4562484"/>
            <a:ext cx="876455" cy="12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Artist's paint brush request by The-Smiling-Pony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37" y="2183578"/>
            <a:ext cx="876455" cy="121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Artist's paint brush request by The-Smiling-Pony on Deviant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84" y="5000274"/>
            <a:ext cx="759479" cy="10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arzędzia Kosmetyczne Do Makijażu, Lustro Clipart, Lusterko, Lustro PNG i  plik PSD do pobrania za darm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97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29" y="5039884"/>
            <a:ext cx="767152" cy="9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Narzędzia Kosmetyczne Do Makijażu, Lustro Clipart, Lusterko, Lustro PNG i  plik PSD do pobrania za darm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61" y="3403135"/>
            <a:ext cx="886189" cy="110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44" y="4066565"/>
            <a:ext cx="985197" cy="88861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79" y="4066565"/>
            <a:ext cx="985197" cy="88861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79" y="3060701"/>
            <a:ext cx="985197" cy="93117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85" y="4066565"/>
            <a:ext cx="985197" cy="88861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85" y="3060701"/>
            <a:ext cx="985197" cy="93117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685" y="2070351"/>
            <a:ext cx="985197" cy="93117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39" y="4066565"/>
            <a:ext cx="985197" cy="88861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39" y="3060701"/>
            <a:ext cx="985197" cy="93117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Штриховка пнг на прозрачном фоне - фото и картинки abrakadabra.fun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39" y="2070351"/>
            <a:ext cx="985197" cy="93117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803090" y="301666"/>
            <a:ext cx="8732066" cy="7102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</p:spTree>
    <p:extLst>
      <p:ext uri="{BB962C8B-B14F-4D97-AF65-F5344CB8AC3E}">
        <p14:creationId xmlns:p14="http://schemas.microsoft.com/office/powerpoint/2010/main" val="27035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9252" y="1011899"/>
            <a:ext cx="7019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Розфарбуй парасолі.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47" y="2565524"/>
            <a:ext cx="3777480" cy="2920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578" y="2477617"/>
            <a:ext cx="3941725" cy="3047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50" y="2477617"/>
            <a:ext cx="3941725" cy="30478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81" y="2350617"/>
            <a:ext cx="4105971" cy="31748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47" y="2565524"/>
            <a:ext cx="3777480" cy="2920876"/>
          </a:xfrm>
          <a:prstGeom prst="rect">
            <a:avLst/>
          </a:prstGeom>
        </p:spPr>
      </p:pic>
      <p:pic>
        <p:nvPicPr>
          <p:cNvPr id="13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0" y="496742"/>
            <a:ext cx="1480633" cy="185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803090" y="301666"/>
            <a:ext cx="8732066" cy="71023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у зошиті</a:t>
            </a:r>
          </a:p>
        </p:txBody>
      </p:sp>
    </p:spTree>
    <p:extLst>
      <p:ext uri="{BB962C8B-B14F-4D97-AF65-F5344CB8AC3E}">
        <p14:creationId xmlns:p14="http://schemas.microsoft.com/office/powerpoint/2010/main" val="10788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rianças, segurando, branca, sinal | Vetor Grá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" r="49750" b="55317"/>
          <a:stretch/>
        </p:blipFill>
        <p:spPr bwMode="auto">
          <a:xfrm>
            <a:off x="368960" y="990362"/>
            <a:ext cx="3351380" cy="242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3389" y="232746"/>
            <a:ext cx="8732066" cy="65988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Налаштуання</a:t>
            </a:r>
            <a:r>
              <a:rPr lang="uk-UA" sz="3600" b="1" dirty="0" smtClean="0">
                <a:solidFill>
                  <a:schemeClr val="bg1"/>
                </a:solidFill>
              </a:rPr>
              <a:t>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Crianças, segurando, branca, sinal | Vetor Grá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04" t="44036"/>
          <a:stretch/>
        </p:blipFill>
        <p:spPr bwMode="auto">
          <a:xfrm>
            <a:off x="8096381" y="3326475"/>
            <a:ext cx="3934657" cy="31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он картинки фото рисунки: Лукавое подмигивание скача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62" y="1623189"/>
            <a:ext cx="1056567" cy="105656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к научиться слушать того, кого слушать кажется невозможным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 r="20763"/>
          <a:stretch/>
        </p:blipFill>
        <p:spPr bwMode="auto">
          <a:xfrm>
            <a:off x="8096380" y="1153886"/>
            <a:ext cx="2306615" cy="209440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009" y="4523063"/>
            <a:ext cx="2116598" cy="16721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58927" y="2554789"/>
            <a:ext cx="2422231" cy="80691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7030A0"/>
                </a:solidFill>
              </a:rPr>
              <a:t>Чи готові ваші очі </a:t>
            </a:r>
            <a:r>
              <a:rPr lang="uk-UA" sz="2000" b="1" dirty="0" smtClean="0">
                <a:solidFill>
                  <a:srgbClr val="7030A0"/>
                </a:solidFill>
              </a:rPr>
              <a:t>бачити?</a:t>
            </a:r>
            <a:endParaRPr lang="uk-UA" sz="2000" b="1" dirty="0">
              <a:solidFill>
                <a:srgbClr val="7030A0"/>
              </a:solidFill>
            </a:endParaRPr>
          </a:p>
        </p:txBody>
      </p:sp>
      <p:pic>
        <p:nvPicPr>
          <p:cNvPr id="15" name="Picture 2" descr="Crianças, segurando, branca, sinal | Vetor Grát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451" r="59417"/>
          <a:stretch/>
        </p:blipFill>
        <p:spPr bwMode="auto">
          <a:xfrm>
            <a:off x="1085352" y="3626430"/>
            <a:ext cx="2706617" cy="31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майлик Смайлик Open Wink, смайлик PNG | Hot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18" l="0" r="100000">
                        <a14:foregroundMark x1="6000" y1="68431" x2="6000" y2="68431"/>
                        <a14:foregroundMark x1="15375" y1="80109" x2="15375" y2="8010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65" y="5359119"/>
            <a:ext cx="1219648" cy="8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426726" y="1336516"/>
            <a:ext cx="2445752" cy="81495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</a:t>
            </a:r>
            <a:r>
              <a:rPr lang="uk-UA" sz="2000" b="1" dirty="0">
                <a:solidFill>
                  <a:srgbClr val="7030A0"/>
                </a:solidFill>
              </a:rPr>
              <a:t>готові ваші </a:t>
            </a:r>
            <a:r>
              <a:rPr lang="uk-UA" sz="2000" b="1" dirty="0" smtClean="0">
                <a:solidFill>
                  <a:srgbClr val="7030A0"/>
                </a:solidFill>
              </a:rPr>
              <a:t>вуха слухати?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36971" y="4263204"/>
            <a:ext cx="2625262" cy="80690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</a:t>
            </a:r>
            <a:r>
              <a:rPr lang="uk-UA" sz="2000" b="1" dirty="0">
                <a:solidFill>
                  <a:srgbClr val="7030A0"/>
                </a:solidFill>
              </a:rPr>
              <a:t>готові ваші ніжки </a:t>
            </a:r>
            <a:r>
              <a:rPr lang="uk-UA" sz="2000" b="1" dirty="0" smtClean="0">
                <a:solidFill>
                  <a:srgbClr val="7030A0"/>
                </a:solidFill>
              </a:rPr>
              <a:t>відпочити трішки?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48387" y="5722578"/>
            <a:ext cx="2609445" cy="77587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Чи </a:t>
            </a:r>
            <a:r>
              <a:rPr lang="uk-UA" sz="2000" b="1" dirty="0">
                <a:solidFill>
                  <a:srgbClr val="7030A0"/>
                </a:solidFill>
              </a:rPr>
              <a:t>готові ваші </a:t>
            </a:r>
            <a:r>
              <a:rPr lang="uk-UA" sz="2000" b="1" dirty="0" smtClean="0">
                <a:solidFill>
                  <a:srgbClr val="7030A0"/>
                </a:solidFill>
              </a:rPr>
              <a:t>руки </a:t>
            </a:r>
            <a:r>
              <a:rPr lang="uk-UA" sz="2000" b="1" dirty="0">
                <a:solidFill>
                  <a:srgbClr val="7030A0"/>
                </a:solidFill>
              </a:rPr>
              <a:t>писати у зошиті</a:t>
            </a:r>
            <a:r>
              <a:rPr lang="uk-UA" sz="2000" b="1" dirty="0" smtClean="0">
                <a:solidFill>
                  <a:srgbClr val="7030A0"/>
                </a:solidFill>
              </a:rPr>
              <a:t>?</a:t>
            </a:r>
            <a:endParaRPr lang="uk-UA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16722" y="329939"/>
            <a:ext cx="8732066" cy="8385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1863484" y="5382551"/>
            <a:ext cx="3447639" cy="849152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Рибин менше, ніж...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6471780" y="5382551"/>
            <a:ext cx="3447639" cy="849152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Котів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більше, ніж...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30" name="Picture 10" descr="Картинки по запросу &quot;клипарт кот с рыбой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491" y="3095112"/>
            <a:ext cx="2201035" cy="20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Картинки по запросу &quot;клипарт кот с рыбо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4403" y="3095112"/>
            <a:ext cx="2330033" cy="21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Картинки по запросу &quot;клипарт рыб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758" y="3425325"/>
            <a:ext cx="1824396" cy="13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Картинки по запросу &quot;клипарт кот с рыбой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3051" y="1393038"/>
            <a:ext cx="2024765" cy="184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4" descr="Картинки по запросу &quot;клипарт рыба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75" y="1770984"/>
            <a:ext cx="1588117" cy="11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Картинки по запросу &quot;клипарт кот с рыбой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7068" y="1339609"/>
            <a:ext cx="2054055" cy="187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Картинки по запросу &quot;клипарт рыба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963" y="1642148"/>
            <a:ext cx="1608306" cy="120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Картинки по запросу &quot;клипарт кот с рыбой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1318" y="3220382"/>
            <a:ext cx="2201035" cy="20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артинки по запросу &quot;клипарт рыб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57" y="3469009"/>
            <a:ext cx="1824396" cy="13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1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743452" y="5134368"/>
            <a:ext cx="4360983" cy="849152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є голів?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є хвостів?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5817326" y="5134368"/>
            <a:ext cx="4473526" cy="849152"/>
          </a:xfrm>
          <a:prstGeom prst="wedgeRoundRectCallout">
            <a:avLst>
              <a:gd name="adj1" fmla="val -44816"/>
              <a:gd name="adj2" fmla="val 78294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разом лапок у птахів?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разом лапок у звірят?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Картинки по запросу &quot;клипарт птиц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9" y="3090374"/>
            <a:ext cx="3497845" cy="18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&quot;клипарт лев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96" y="1461098"/>
            <a:ext cx="3717893" cy="34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&quot;клипарт заяц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800" y="2277567"/>
            <a:ext cx="1765956" cy="27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16722" y="329939"/>
            <a:ext cx="8732066" cy="83857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Закріплення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8599" y="255828"/>
            <a:ext cx="8732066" cy="7003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Вправа «Печиво від совенят»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707" y="3524043"/>
            <a:ext cx="5181807" cy="3191444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2052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160" b="95847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-23065" y="3239397"/>
            <a:ext cx="3479147" cy="35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1948543" y="524231"/>
            <a:ext cx="3280931" cy="33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6029610" y="624074"/>
            <a:ext cx="3234161" cy="329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Рождественские пряники. праздничное глазированное печенье в форме домика и  сердца, звезды и снежинки. векторные иллюстрации шаржа. | Премиум векто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0" t="46641" r="4667" b="7557"/>
          <a:stretch/>
        </p:blipFill>
        <p:spPr bwMode="auto">
          <a:xfrm>
            <a:off x="8388987" y="2435103"/>
            <a:ext cx="3591650" cy="36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950839" y="4618230"/>
            <a:ext cx="138272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800" b="1" dirty="0" smtClean="0"/>
              <a:t>На </a:t>
            </a:r>
            <a:r>
              <a:rPr lang="uk-UA" sz="1800" b="1" dirty="0"/>
              <a:t>уроці </a:t>
            </a:r>
          </a:p>
          <a:p>
            <a:pPr algn="ctr"/>
            <a:r>
              <a:rPr lang="uk-UA" sz="1800" b="1" dirty="0"/>
              <a:t>я навчився/</a:t>
            </a:r>
          </a:p>
          <a:p>
            <a:pPr algn="ctr"/>
            <a:r>
              <a:rPr lang="uk-UA" sz="1800" b="1" dirty="0" smtClean="0"/>
              <a:t>навчилася</a:t>
            </a:r>
            <a:endParaRPr lang="ru-RU" sz="1800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2906915" y="1924325"/>
            <a:ext cx="1335472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>
                <a:solidFill>
                  <a:schemeClr val="bg1"/>
                </a:solidFill>
              </a:rPr>
              <a:t>Найкраще </a:t>
            </a:r>
          </a:p>
          <a:p>
            <a:r>
              <a:rPr lang="uk-UA" dirty="0">
                <a:solidFill>
                  <a:schemeClr val="bg1"/>
                </a:solidFill>
              </a:rPr>
              <a:t>мені вдалося…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8854B14-A831-4207-9DA7-F8B11852112C}"/>
              </a:ext>
            </a:extLst>
          </p:cNvPr>
          <p:cNvSpPr txBox="1"/>
          <p:nvPr/>
        </p:nvSpPr>
        <p:spPr>
          <a:xfrm>
            <a:off x="9469826" y="3864815"/>
            <a:ext cx="142997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/>
              <a:t>Урок </a:t>
            </a:r>
          </a:p>
          <a:p>
            <a:r>
              <a:rPr lang="uk-UA" dirty="0"/>
              <a:t>завершую з настроєм…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6971065" y="1996377"/>
            <a:ext cx="1351250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dirty="0" smtClean="0"/>
              <a:t>Я хотів би дізнатися про…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6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Параллелепипед — Все для детского сад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1" t="16826" r="6665" b="37969"/>
          <a:stretch/>
        </p:blipFill>
        <p:spPr bwMode="auto">
          <a:xfrm>
            <a:off x="2122752" y="3481338"/>
            <a:ext cx="2294755" cy="1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122752" y="413285"/>
            <a:ext cx="8732066" cy="6752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Повторення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99" y="1545937"/>
            <a:ext cx="1399776" cy="139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ZETKA | Прикроватная тумбочка Zevs-M Boom 13 темно-серая. Цена, купить  Прикроватная тумбочка Zevs-M Boom 13 темно-серая в Киеве, Харькове, Днепре,  Одессе, Запорожье, Львове. Прикроватная тумбочка Zevs-M Boom 13  темно-серая: обзор, описание, продаж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26" y="1418265"/>
            <a:ext cx="2043284" cy="20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даро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25" y="1418265"/>
            <a:ext cx="2298254" cy="173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онспект урока по математике &quot;Геометрические фигуры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05" y="3818903"/>
            <a:ext cx="1900671" cy="14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ube Бесплатная картина PNG | PNG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00" y="3662080"/>
            <a:ext cx="1870630" cy="181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6169108" y="5583567"/>
            <a:ext cx="5587463" cy="797439"/>
          </a:xfrm>
          <a:prstGeom prst="wedgeRoundRectCallout">
            <a:avLst>
              <a:gd name="adj1" fmla="val -45127"/>
              <a:gd name="adj2" fmla="val 76084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Знайди кожному предмету об'ємну фігуру, на яку він схожий.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738626" y="3127105"/>
            <a:ext cx="3244374" cy="6161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690669" y="2719907"/>
            <a:ext cx="2544771" cy="109899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964680" y="2885657"/>
            <a:ext cx="5537348" cy="93324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ая прямоугольная выноска 15"/>
          <p:cNvSpPr/>
          <p:nvPr/>
        </p:nvSpPr>
        <p:spPr>
          <a:xfrm>
            <a:off x="1117265" y="5346060"/>
            <a:ext cx="4473635" cy="1034946"/>
          </a:xfrm>
          <a:prstGeom prst="wedgeRoundRectCallout">
            <a:avLst>
              <a:gd name="adj1" fmla="val -45127"/>
              <a:gd name="adj2" fmla="val 76084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Назви предмети і фігури.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предметів?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об'ємних  фігур?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2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Зеленая шляпа лепрекона (Италия) купить за 1290 руб. в Bambolo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3409" y="1110994"/>
            <a:ext cx="1913454" cy="230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Изображения Пирамида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3" y="1236185"/>
            <a:ext cx="3277161" cy="20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онус — Все для детского сад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t="13102" r="18031" b="37009"/>
          <a:stretch/>
        </p:blipFill>
        <p:spPr bwMode="auto">
          <a:xfrm>
            <a:off x="4918614" y="3326974"/>
            <a:ext cx="2024545" cy="21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65595" y="367024"/>
            <a:ext cx="8732066" cy="74396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Повторення вивченого матеріалу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55566" y="5356141"/>
            <a:ext cx="5022271" cy="1034946"/>
          </a:xfrm>
          <a:prstGeom prst="wedgeRoundRectCallout">
            <a:avLst>
              <a:gd name="adj1" fmla="val -45127"/>
              <a:gd name="adj2" fmla="val 76084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Назви предмети і фігури.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предметів?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 об'ємних  фігур?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6145831" y="5474894"/>
            <a:ext cx="5587463" cy="797439"/>
          </a:xfrm>
          <a:prstGeom prst="wedgeRoundRectCallout">
            <a:avLst>
              <a:gd name="adj1" fmla="val -45127"/>
              <a:gd name="adj2" fmla="val 76084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Знайди кожному предмету об'ємну фігуру, на яку він схожий.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543778" y="3075246"/>
            <a:ext cx="5860331" cy="96798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2869047" y="2952927"/>
            <a:ext cx="2708791" cy="89899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6473943" y="2885657"/>
            <a:ext cx="3028085" cy="119193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Пирамида клипарт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06" y="3648090"/>
            <a:ext cx="1821755" cy="149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Цилиндр - Фото 42 - Геометрия фигуры - Цвет и форма - Фотосай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30" y="3581180"/>
            <a:ext cx="1342340" cy="162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Конусы PNG коллекцию изображений можно загрузить бесплатно - CrazyPNG-PNG  изображение скачать бесплатно-CrazyPNG-PNG изображение скачать бесплатн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09" y="1339848"/>
            <a:ext cx="2329185" cy="23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2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19378" y="508946"/>
            <a:ext cx="8732066" cy="69936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 загадку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3513" y="4488935"/>
            <a:ext cx="2371545" cy="884329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</a:rPr>
              <a:t>Конус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10" name="Picture 2" descr="ÐÐ°ÑÑÐ¸Ð½ÐºÐ¸ Ð¿Ð¾ Ð·Ð°Ð¿ÑÐ¾ÑÑ ÐºÐ»Ð¸Ð¿Ð°ÑÑ Ð·Ð½Ð°Ðº Ð²Ð¾Ð¿ÑÐ¾ÑÐ°">
            <a:extLst>
              <a:ext uri="{FF2B5EF4-FFF2-40B4-BE49-F238E27FC236}">
                <a16:creationId xmlns="" xmlns:a16="http://schemas.microsoft.com/office/drawing/2014/main" id="{D23973CD-D6FD-474B-B7A9-4CE4E986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8875"/>
            <a:ext cx="3142711" cy="335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7144" y="1578875"/>
            <a:ext cx="4881154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Має він вершину,</a:t>
            </a:r>
            <a:br>
              <a:rPr lang="uk-UA" sz="3600" b="1" dirty="0" smtClean="0">
                <a:solidFill>
                  <a:srgbClr val="7030A0"/>
                </a:solidFill>
              </a:rPr>
            </a:br>
            <a:r>
              <a:rPr lang="uk-UA" sz="3600" b="1" dirty="0" smtClean="0">
                <a:solidFill>
                  <a:srgbClr val="7030A0"/>
                </a:solidFill>
              </a:rPr>
              <a:t>Має і основу,</a:t>
            </a:r>
            <a:br>
              <a:rPr lang="uk-UA" sz="3600" b="1" dirty="0" smtClean="0">
                <a:solidFill>
                  <a:srgbClr val="7030A0"/>
                </a:solidFill>
              </a:rPr>
            </a:br>
            <a:r>
              <a:rPr lang="uk-UA" sz="3600" b="1" dirty="0" smtClean="0">
                <a:solidFill>
                  <a:srgbClr val="7030A0"/>
                </a:solidFill>
              </a:rPr>
              <a:t>А якщо покотиться —</a:t>
            </a:r>
            <a:br>
              <a:rPr lang="uk-UA" sz="3600" b="1" dirty="0" smtClean="0">
                <a:solidFill>
                  <a:srgbClr val="7030A0"/>
                </a:solidFill>
              </a:rPr>
            </a:br>
            <a:r>
              <a:rPr lang="uk-UA" sz="3600" b="1" dirty="0" smtClean="0">
                <a:solidFill>
                  <a:srgbClr val="7030A0"/>
                </a:solidFill>
              </a:rPr>
              <a:t>То по колу знову.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Лицензионные стоковые векторы Teas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76" y="2468880"/>
            <a:ext cx="3581681" cy="358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3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52454" y="432746"/>
            <a:ext cx="8732066" cy="7102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Мотивація навчальної діяльності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61" y="1276828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498" y="1296088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52" y="1456401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644" y="1456401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77" y="3117383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31" y="3098122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Детские Картинки, Котята, Животные, Кошки, Рисунки, - Cute Cat Cartoon  Characters - Free Transparent PNG Clipart Images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3" b="99063" l="476" r="99762">
                        <a14:foregroundMark x1="44881" y1="32794" x2="44881" y2="32794"/>
                        <a14:foregroundMark x1="67500" y1="30579" x2="67500" y2="30579"/>
                        <a14:foregroundMark x1="49286" y1="32112" x2="49286" y2="32112"/>
                        <a14:foregroundMark x1="65119" y1="31090" x2="65952" y2="30920"/>
                        <a14:foregroundMark x1="48571" y1="33390" x2="48571" y2="33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367" y="3159878"/>
            <a:ext cx="1510338" cy="2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9331920" y="5425442"/>
            <a:ext cx="2305199" cy="935959"/>
          </a:xfrm>
          <a:prstGeom prst="wedgeRoundRectCallout">
            <a:avLst>
              <a:gd name="adj1" fmla="val 29673"/>
              <a:gd name="adj2" fmla="val -82746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Скільки?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>
            <a:off x="10217494" y="2850827"/>
            <a:ext cx="2118534" cy="31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346131" y="5270755"/>
            <a:ext cx="3934352" cy="935959"/>
          </a:xfrm>
          <a:prstGeom prst="wedgeRoundRectCallout">
            <a:avLst>
              <a:gd name="adj1" fmla="val -46929"/>
              <a:gd name="adj2" fmla="val 68012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Чого більше у котів: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Лапок, вушок чи хвостів?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4817827" y="5423264"/>
            <a:ext cx="3801709" cy="935959"/>
          </a:xfrm>
          <a:prstGeom prst="wedgeRoundRectCallout">
            <a:avLst>
              <a:gd name="adj1" fmla="val -46929"/>
              <a:gd name="adj2" fmla="val 68012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Чого менше у котів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Лапок, вушок чи хвостів?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27" y="494528"/>
            <a:ext cx="8732066" cy="73555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Повідомлення теми та завдань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1731" y="2076323"/>
            <a:ext cx="4981458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Сьогодні на уроці ми будемо порівнювати предмети за кількістю. </a:t>
            </a:r>
          </a:p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Визначати, коли предметів </a:t>
            </a:r>
            <a:r>
              <a:rPr lang="uk-UA" sz="3200" b="1" i="1" dirty="0" smtClean="0">
                <a:solidFill>
                  <a:srgbClr val="7030A0"/>
                </a:solidFill>
              </a:rPr>
              <a:t>більше, менше, порівну.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986138" y="25661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0" y="2158463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22277" y="956774"/>
            <a:ext cx="7022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Скільки білих кішок? Скільки рудих?</a:t>
            </a:r>
            <a:endParaRPr lang="uk-UA" sz="2400" b="1" dirty="0">
              <a:solidFill>
                <a:srgbClr val="7030A0"/>
              </a:solidFill>
            </a:endParaRPr>
          </a:p>
        </p:txBody>
      </p:sp>
      <p:pic>
        <p:nvPicPr>
          <p:cNvPr id="2" name="Picture 2" descr="Картинки по запросу &quot;клипарт рыжий ко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0" y="1475668"/>
            <a:ext cx="1879456" cy="22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клипарт белый ко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746" y="3909490"/>
            <a:ext cx="1435062" cy="2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Картинки по запросу &quot;клипарт рыжий ко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61" y="1475668"/>
            <a:ext cx="1879456" cy="22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артинки по запросу &quot;клипарт рыжий ко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417" y="1475668"/>
            <a:ext cx="1879456" cy="22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Картинки по запросу &quot;клипарт рыжий кот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58" y="1475668"/>
            <a:ext cx="1879456" cy="22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Картинки по запросу &quot;клипарт белый ко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55" y="3909490"/>
            <a:ext cx="1435062" cy="2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артинки по запросу &quot;клипарт белый ко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69" y="3909490"/>
            <a:ext cx="1435062" cy="2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артинки по запросу &quot;клипарт белый кот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24" y="3963271"/>
            <a:ext cx="1435062" cy="22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04078" y="246871"/>
            <a:ext cx="8732066" cy="74630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кількості </a:t>
            </a:r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об'єктів («порівну»)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728857" y="3909490"/>
            <a:ext cx="4220418" cy="2698703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Білих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і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рудих кішок — 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однакова кількість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, або 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порівну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uk-UA" sz="2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Білих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кішок </a:t>
            </a:r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стільки ж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uk-UA" sz="2800" b="1" i="1" dirty="0" smtClean="0">
                <a:solidFill>
                  <a:schemeClr val="tx2">
                    <a:lumMod val="50000"/>
                  </a:schemeClr>
                </a:solidFill>
              </a:rPr>
              <a:t>скільки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 рудих.</a:t>
            </a:r>
            <a:endParaRPr lang="uk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Picture 2" descr="Восклицательный знак нарисованны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094" y="383597"/>
            <a:ext cx="1814978" cy="32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17780" y="5558846"/>
            <a:ext cx="1054100" cy="129915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90528" y="303740"/>
            <a:ext cx="8732066" cy="69099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Порівняння </a:t>
            </a:r>
            <a:r>
              <a:rPr lang="uk-UA" sz="36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кількості </a:t>
            </a:r>
            <a:r>
              <a:rPr lang="uk-UA" sz="36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об'єктів («порівну»)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9398" y="1147137"/>
            <a:ext cx="8645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Перевір, чи порівну квіточок і метеликів; зайчиків і морквин.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5184" y="1792224"/>
            <a:ext cx="4925568" cy="352348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1949" y="1792224"/>
            <a:ext cx="4925568" cy="352348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4" descr="синя квітка - векторний кліпарт - artalbum.org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68" y="3386863"/>
            <a:ext cx="795797" cy="18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Без фона рисунок (1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3147" flipH="1">
            <a:off x="1433826" y="2255123"/>
            <a:ext cx="1004218" cy="90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abbit clipart rabbit animals clip art downloadclipart org 2 ... - ClipArt  Best - ClipArt Best | Puppy clipart, Cute baby bunnies, Cute animal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57" y="3674948"/>
            <a:ext cx="1217699" cy="15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abbit clipart rabbit animals clip art downloadclipart org 2 ... - ClipArt  Best - ClipArt Best | Puppy clipart, Cute baby bunnies, Cute animal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7548" y="3659944"/>
            <a:ext cx="1217699" cy="15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abbit clipart rabbit animals clip art downloadclipart org 2 ... - ClipArt  Best - ClipArt Best | Puppy clipart, Cute baby bunnies, Cute animal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0132" y="3619881"/>
            <a:ext cx="1217699" cy="15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синя квітка - векторний кліпарт - artalbum.org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96" y="3386863"/>
            <a:ext cx="795797" cy="18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6" descr="Без фона рисунок (1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3147" flipH="1">
            <a:off x="2745711" y="2224561"/>
            <a:ext cx="1004218" cy="90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синя квітка - векторний кліпарт - artalbum.org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60" y="3386863"/>
            <a:ext cx="795797" cy="18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Без фона рисунок (1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3147" flipH="1">
            <a:off x="4057595" y="2242593"/>
            <a:ext cx="1004218" cy="90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илый морковный мультфильм. морковь клипарт векторные иллюстрации | Премиум  вектор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0" b="93725" l="4550" r="9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08" y="2063306"/>
            <a:ext cx="1378158" cy="13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Милый морковный мультфильм. морковь клипарт векторные иллюстрации | Премиум  векто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0" b="93725" l="4550" r="9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612" y="2045274"/>
            <a:ext cx="1378158" cy="13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Милый морковный мультфильм. морковь клипарт векторные иллюстрации | Премиум  вектор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515" y="2025243"/>
            <a:ext cx="1378158" cy="13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/>
          <p:cNvSpPr/>
          <p:nvPr/>
        </p:nvSpPr>
        <p:spPr>
          <a:xfrm>
            <a:off x="1424006" y="1870459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705156" y="1870459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053105" y="1870459"/>
            <a:ext cx="1160272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636569" y="1870459"/>
            <a:ext cx="1483771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209199" y="1870459"/>
            <a:ext cx="1483771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9728183" y="1870459"/>
            <a:ext cx="1483771" cy="3397238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3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6137</TotalTime>
  <Words>455</Words>
  <Application>Microsoft Office PowerPoint</Application>
  <PresentationFormat>Произвольный</PresentationFormat>
  <Paragraphs>104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578</cp:revision>
  <dcterms:created xsi:type="dcterms:W3CDTF">2018-01-05T16:38:53Z</dcterms:created>
  <dcterms:modified xsi:type="dcterms:W3CDTF">2023-09-13T18:34:13Z</dcterms:modified>
</cp:coreProperties>
</file>