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9" r:id="rId3"/>
    <p:sldId id="451" r:id="rId4"/>
    <p:sldId id="540" r:id="rId5"/>
    <p:sldId id="536" r:id="rId6"/>
    <p:sldId id="537" r:id="rId7"/>
    <p:sldId id="513" r:id="rId8"/>
    <p:sldId id="492" r:id="rId9"/>
    <p:sldId id="514" r:id="rId10"/>
    <p:sldId id="515" r:id="rId11"/>
    <p:sldId id="522" r:id="rId12"/>
    <p:sldId id="498" r:id="rId13"/>
    <p:sldId id="412" r:id="rId14"/>
    <p:sldId id="388" r:id="rId15"/>
    <p:sldId id="379" r:id="rId16"/>
    <p:sldId id="380" r:id="rId17"/>
    <p:sldId id="517" r:id="rId18"/>
    <p:sldId id="534" r:id="rId19"/>
    <p:sldId id="538" r:id="rId20"/>
    <p:sldId id="53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5FFF"/>
    <a:srgbClr val="FF3300"/>
    <a:srgbClr val="FF5050"/>
    <a:srgbClr val="F2B800"/>
    <a:srgbClr val="F6F9FC"/>
    <a:srgbClr val="F3F7FB"/>
    <a:srgbClr val="FCFDFE"/>
    <a:srgbClr val="EFF5FB"/>
    <a:srgbClr val="D7E7F5"/>
    <a:srgbClr val="E7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10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17.09.2023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1E841-AEB8-4A4E-AB99-B80667C58867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8019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17.09.2023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17.09.2023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17.09.2023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17.09.2023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17.09.2023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28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microsoft.com/office/2007/relationships/hdphoto" Target="../media/hdphoto1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5.wdp"/><Relationship Id="rId5" Type="http://schemas.openxmlformats.org/officeDocument/2006/relationships/image" Target="../media/image47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jpeg"/><Relationship Id="rId7" Type="http://schemas.microsoft.com/office/2007/relationships/hdphoto" Target="../media/hdphoto18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17.wdp"/><Relationship Id="rId4" Type="http://schemas.openxmlformats.org/officeDocument/2006/relationships/image" Target="../media/image52.png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0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15900" y="4432002"/>
            <a:ext cx="8876956" cy="146423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Поділ слів на склади. </a:t>
            </a:r>
            <a:endParaRPr lang="uk-UA" sz="4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Тема </a:t>
            </a:r>
            <a:r>
              <a:rPr lang="uk-UA" sz="4000" b="1" dirty="0">
                <a:solidFill>
                  <a:schemeClr val="bg1"/>
                </a:solidFill>
              </a:rPr>
              <a:t>для спілкування: Сімейний обід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405" y="883432"/>
            <a:ext cx="4577937" cy="3092803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540350" y="1067497"/>
            <a:ext cx="3413131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період</a:t>
            </a: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Урок 9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7786" y="356640"/>
            <a:ext cx="9600752" cy="109116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Назви </a:t>
            </a:r>
            <a:r>
              <a:rPr lang="uk-UA" sz="3600" b="1" dirty="0">
                <a:solidFill>
                  <a:schemeClr val="bg1"/>
                </a:solidFill>
              </a:rPr>
              <a:t>предмети. </a:t>
            </a:r>
            <a:r>
              <a:rPr lang="uk-UA" sz="36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3600" b="1" dirty="0" smtClean="0">
                <a:solidFill>
                  <a:schemeClr val="bg1"/>
                </a:solidFill>
              </a:rPr>
              <a:t>, чи правильно ці слова поділені на склади.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948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365656" y="4755339"/>
            <a:ext cx="2220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Та </a:t>
            </a:r>
            <a:r>
              <a:rPr lang="uk-UA" sz="3600" b="1" dirty="0" err="1">
                <a:solidFill>
                  <a:srgbClr val="2F3242"/>
                </a:solidFill>
              </a:rPr>
              <a:t>ріл</a:t>
            </a:r>
            <a:r>
              <a:rPr lang="uk-UA" sz="3600" b="1" dirty="0">
                <a:solidFill>
                  <a:srgbClr val="2F3242"/>
                </a:solidFill>
              </a:rPr>
              <a:t>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690555" y="4755339"/>
            <a:ext cx="19780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Лож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97785" y="4747986"/>
            <a:ext cx="2189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Чай </a:t>
            </a:r>
            <a:r>
              <a:rPr lang="uk-UA" sz="3600" b="1" dirty="0" err="1">
                <a:solidFill>
                  <a:srgbClr val="2F3242"/>
                </a:solidFill>
              </a:rPr>
              <a:t>ник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365656" y="4847340"/>
            <a:ext cx="2220151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121823" y="4847340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818657" y="4847340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3695993" y="4832596"/>
            <a:ext cx="1996939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903224" y="483259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9209920" y="4833477"/>
            <a:ext cx="2189528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0304684" y="4832596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050" name="Picture 2" descr="Десертная серебряная ложка &quot;Виола&quot; купить в Киеве и Украине:  интернет-магазин KOVALY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6" b="89869" l="10000" r="90000">
                        <a14:foregroundMark x1="47375" y1="50490" x2="47375" y2="50490"/>
                        <a14:foregroundMark x1="51375" y1="45915" x2="51375" y2="45915"/>
                        <a14:foregroundMark x1="86875" y1="11275" x2="86875" y2="11275"/>
                        <a14:foregroundMark x1="83125" y1="9967" x2="83125" y2="9967"/>
                        <a14:foregroundMark x1="80375" y1="10458" x2="80375" y2="10458"/>
                        <a14:foregroundMark x1="86500" y1="9804" x2="86500" y2="9804"/>
                        <a14:foregroundMark x1="28875" y1="55392" x2="28875" y2="55392"/>
                        <a14:foregroundMark x1="33000" y1="53922" x2="33000" y2="53922"/>
                        <a14:foregroundMark x1="35375" y1="53922" x2="35375" y2="53922"/>
                        <a14:foregroundMark x1="37375" y1="54575" x2="37375" y2="54575"/>
                        <a14:foregroundMark x1="20500" y1="85131" x2="20500" y2="85131"/>
                        <a14:foregroundMark x1="27750" y1="83007" x2="27750" y2="83007"/>
                        <a14:foregroundMark x1="32750" y1="80229" x2="32750" y2="80229"/>
                        <a14:foregroundMark x1="37125" y1="76471" x2="37125" y2="76471"/>
                        <a14:foregroundMark x1="53250" y1="44118" x2="53250" y2="44118"/>
                        <a14:foregroundMark x1="48375" y1="47386" x2="48375" y2="47386"/>
                        <a14:foregroundMark x1="51750" y1="44444" x2="51750" y2="44444"/>
                        <a14:foregroundMark x1="53375" y1="42647" x2="53375" y2="42647"/>
                        <a14:foregroundMark x1="19625" y1="63235" x2="19625" y2="63235"/>
                        <a14:foregroundMark x1="22125" y1="60294" x2="22125" y2="60294"/>
                        <a14:foregroundMark x1="24500" y1="57843" x2="24500" y2="57843"/>
                        <a14:foregroundMark x1="23500" y1="59150" x2="23500" y2="59150"/>
                        <a14:foregroundMark x1="18750" y1="64216" x2="18750" y2="64216"/>
                        <a14:foregroundMark x1="41375" y1="70098" x2="41375" y2="70098"/>
                        <a14:foregroundMark x1="42000" y1="68137" x2="42000" y2="68137"/>
                        <a14:foregroundMark x1="81375" y1="24020" x2="81375" y2="24020"/>
                        <a14:foregroundMark x1="83375" y1="22549" x2="83375" y2="22549"/>
                        <a14:foregroundMark x1="84625" y1="21405" x2="84625" y2="21405"/>
                        <a14:foregroundMark x1="45125" y1="53758" x2="45125" y2="53758"/>
                        <a14:foregroundMark x1="46750" y1="52451" x2="46750" y2="52451"/>
                        <a14:foregroundMark x1="47875" y1="51471" x2="47875" y2="51471"/>
                        <a14:foregroundMark x1="49250" y1="49673" x2="49250" y2="49673"/>
                        <a14:foregroundMark x1="50875" y1="48039" x2="50875" y2="48039"/>
                        <a14:foregroundMark x1="52125" y1="46732" x2="52125" y2="46732"/>
                        <a14:foregroundMark x1="53375" y1="45752" x2="53375" y2="45752"/>
                        <a14:foregroundMark x1="54500" y1="44444" x2="54500" y2="44444"/>
                        <a14:foregroundMark x1="31250" y1="81046" x2="31250" y2="81046"/>
                        <a14:foregroundMark x1="29500" y1="82353" x2="29500" y2="82353"/>
                        <a14:foregroundMark x1="26500" y1="83660" x2="26500" y2="83660"/>
                        <a14:foregroundMark x1="25625" y1="84314" x2="25625" y2="84314"/>
                        <a14:foregroundMark x1="30375" y1="81863" x2="30375" y2="81863"/>
                        <a14:foregroundMark x1="31875" y1="80719" x2="31875" y2="80719"/>
                        <a14:foregroundMark x1="28375" y1="83170" x2="28375" y2="83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2074">
            <a:off x="2982573" y="1903294"/>
            <a:ext cx="3307369" cy="25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Тарелка фарфоровая 20 см глубокая &quot;Бамбуковая орхидея&quot; 5С0845Ф34 ТМ Добруш  - купить в Киеве (Украина) | До Кухн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38" b="90000" l="3667" r="98167"/>
                    </a14:imgEffect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348" b="21334"/>
          <a:stretch/>
        </p:blipFill>
        <p:spPr bwMode="auto">
          <a:xfrm>
            <a:off x="5828172" y="2503656"/>
            <a:ext cx="3295117" cy="163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ленькие Электрические Чайники на 1 Литр — Купить Недорого у Проверенных  Продавцов на Bigl.u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25" r="8229" b="4953"/>
          <a:stretch/>
        </p:blipFill>
        <p:spPr bwMode="auto">
          <a:xfrm>
            <a:off x="9074852" y="1912044"/>
            <a:ext cx="2459663" cy="236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0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декоративный карандаш, анимация, учить, учитель png | PNGWing">
            <a:extLst>
              <a:ext uri="{FF2B5EF4-FFF2-40B4-BE49-F238E27FC236}">
                <a16:creationId xmlns="" xmlns:a16="http://schemas.microsoft.com/office/drawing/2014/main" id="{A4447067-49E6-471A-91BB-342F2308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150" y="259759"/>
            <a:ext cx="3103450" cy="37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11">
            <a:extLst>
              <a:ext uri="{FF2B5EF4-FFF2-40B4-BE49-F238E27FC236}">
                <a16:creationId xmlns="" xmlns:a16="http://schemas.microsoft.com/office/drawing/2014/main" id="{5AE61498-37B0-4A18-834F-DC7014B5C597}"/>
              </a:ext>
            </a:extLst>
          </p:cNvPr>
          <p:cNvSpPr/>
          <p:nvPr/>
        </p:nvSpPr>
        <p:spPr>
          <a:xfrm>
            <a:off x="2206016" y="315711"/>
            <a:ext cx="9665934" cy="9201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Плесни в долоні </a:t>
            </a:r>
            <a:r>
              <a:rPr lang="uk-UA" sz="3200" b="1" dirty="0"/>
              <a:t>стільки </a:t>
            </a:r>
            <a:r>
              <a:rPr lang="uk-UA" sz="3200" b="1" dirty="0" smtClean="0"/>
              <a:t>разів, </a:t>
            </a:r>
            <a:r>
              <a:rPr lang="uk-UA" sz="3200" b="1" dirty="0"/>
              <a:t>скільки складів у слові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24" y="3744685"/>
            <a:ext cx="3746093" cy="292694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20633" r="15614" b="18587"/>
          <a:stretch/>
        </p:blipFill>
        <p:spPr>
          <a:xfrm>
            <a:off x="2808138" y="1516702"/>
            <a:ext cx="2602062" cy="226379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601" y="1490140"/>
            <a:ext cx="2246764" cy="18407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33" y="3330918"/>
            <a:ext cx="3340714" cy="334071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5204">
            <a:off x="9200226" y="1217386"/>
            <a:ext cx="1956688" cy="243940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947" y="3601504"/>
            <a:ext cx="2457751" cy="254301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F12D5703-4285-421B-8484-F21FF73EAB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46" y="4416787"/>
            <a:ext cx="2371657" cy="158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629" y="304800"/>
            <a:ext cx="11219159" cy="9803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розповідь за малюнком на тему «Сімейний обід».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Бесіда «Чим ви допомагаєте в своїй сім'ї».</a:t>
            </a:r>
            <a:endParaRPr lang="ru-RU" sz="28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0251" y="1581894"/>
            <a:ext cx="2828545" cy="34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6" t="73826" r="2679" b="1261"/>
          <a:stretch/>
        </p:blipFill>
        <p:spPr>
          <a:xfrm rot="10800000">
            <a:off x="2758294" y="1534026"/>
            <a:ext cx="8885211" cy="3092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666999" y="4779454"/>
            <a:ext cx="90678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60363"/>
            <a:r>
              <a:rPr lang="uk-UA" sz="2000" dirty="0">
                <a:solidFill>
                  <a:schemeClr val="bg1"/>
                </a:solidFill>
                <a:latin typeface="Helvetica" panose="020B0604020202020204" pitchFamily="34" charset="0"/>
              </a:rPr>
              <a:t>У вихідний день вся наша сім'я збирається на сімейний обід. Всі допомагають накривати на стіл. Оля розставляє посуд. Миколка розкладає столові прибори. Тато нарізає хліб. Мама насипає смачний борщ.</a:t>
            </a:r>
          </a:p>
          <a:p>
            <a:pPr indent="360363"/>
            <a:r>
              <a:rPr lang="uk-UA" sz="2000" dirty="0">
                <a:solidFill>
                  <a:schemeClr val="bg1"/>
                </a:solidFill>
                <a:latin typeface="Helvetica" panose="020B0604020202020204" pitchFamily="34" charset="0"/>
              </a:rPr>
              <a:t>Всім подобаються сімейні обіди, коли можна зібратися всім разом.  </a:t>
            </a:r>
            <a:endParaRPr lang="uk-U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3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7050" y="272144"/>
            <a:ext cx="11164731" cy="5833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Чи </a:t>
            </a:r>
            <a:r>
              <a:rPr lang="uk-UA" sz="2800" b="1" dirty="0" smtClean="0"/>
              <a:t>впізнаєш </a:t>
            </a:r>
            <a:r>
              <a:rPr lang="uk-UA" sz="2800" b="1" dirty="0"/>
              <a:t>т</a:t>
            </a:r>
            <a:r>
              <a:rPr lang="uk-UA" sz="2800" b="1" dirty="0" smtClean="0"/>
              <a:t>и </a:t>
            </a:r>
            <a:r>
              <a:rPr lang="uk-UA" sz="2800" b="1" dirty="0"/>
              <a:t>ці букви? </a:t>
            </a:r>
            <a:r>
              <a:rPr lang="uk-UA" sz="2800" b="1" dirty="0" smtClean="0"/>
              <a:t>Назви їх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021" y="2188430"/>
            <a:ext cx="2785333" cy="34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55" y="3306896"/>
            <a:ext cx="8604426" cy="328455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4362693" y="5856352"/>
            <a:ext cx="104686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2F3242"/>
                </a:solidFill>
              </a:rPr>
              <a:t>Ф а р   т у х</a:t>
            </a:r>
            <a:endParaRPr lang="ru-RU" sz="14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54943" y="5935407"/>
            <a:ext cx="1254615" cy="1515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>
            <a:off x="4913326" y="5927420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474054" y="5852677"/>
            <a:ext cx="2021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2F3242"/>
                </a:solidFill>
              </a:rPr>
              <a:t>Х о   л о   д и л ь   н и к</a:t>
            </a:r>
            <a:endParaRPr lang="ru-RU" sz="1400" b="1" dirty="0">
              <a:solidFill>
                <a:srgbClr val="2F3242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474054" y="5918831"/>
            <a:ext cx="2055263" cy="17546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6935717" y="5929855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H="1">
            <a:off x="7304101" y="5918831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7903457" y="5932745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9316930" y="5838945"/>
            <a:ext cx="1554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dirty="0">
                <a:solidFill>
                  <a:srgbClr val="2F3242"/>
                </a:solidFill>
              </a:rPr>
              <a:t>Н о    ж и   ц і</a:t>
            </a:r>
            <a:endParaRPr lang="ru-RU" sz="1400" b="1" dirty="0">
              <a:solidFill>
                <a:srgbClr val="2F3242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439588" y="5912420"/>
            <a:ext cx="1390892" cy="16811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 flipH="1">
            <a:off x="9891431" y="5912420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Выноска-облако 18"/>
          <p:cNvSpPr/>
          <p:nvPr/>
        </p:nvSpPr>
        <p:spPr>
          <a:xfrm>
            <a:off x="2917044" y="1897371"/>
            <a:ext cx="2854596" cy="1065471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6087118" y="1670101"/>
            <a:ext cx="2854596" cy="1292741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Выноска-облако 21"/>
          <p:cNvSpPr/>
          <p:nvPr/>
        </p:nvSpPr>
        <p:spPr>
          <a:xfrm>
            <a:off x="9257192" y="1670101"/>
            <a:ext cx="2854596" cy="1292741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09695" y="1931604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фартух.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270840" y="1897371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відкриває холодильник. 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52476" y="1897371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Буква </a:t>
            </a:r>
            <a:r>
              <a:rPr lang="uk-UA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еН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тримає ножиці.</a:t>
            </a:r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H="1">
            <a:off x="10370214" y="5908778"/>
            <a:ext cx="160" cy="168113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705359" y="855507"/>
            <a:ext cx="9165771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Що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букви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роблять?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Назви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предмети, які зображені біля букв,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поділи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слова на склади. </a:t>
            </a:r>
            <a:r>
              <a:rPr lang="uk-UA" sz="2000" b="1" dirty="0" smtClean="0">
                <a:solidFill>
                  <a:schemeClr val="accent2">
                    <a:lumMod val="50000"/>
                  </a:schemeClr>
                </a:solidFill>
              </a:rPr>
              <a:t>Яке </a:t>
            </a:r>
            <a:r>
              <a:rPr lang="uk-UA" sz="2000" b="1" dirty="0">
                <a:solidFill>
                  <a:schemeClr val="accent2">
                    <a:lumMod val="50000"/>
                  </a:schemeClr>
                </a:solidFill>
              </a:rPr>
              <a:t>слово найкоротше, а яке найдовше?</a:t>
            </a:r>
          </a:p>
        </p:txBody>
      </p:sp>
    </p:spTree>
    <p:extLst>
      <p:ext uri="{BB962C8B-B14F-4D97-AF65-F5344CB8AC3E}">
        <p14:creationId xmlns:p14="http://schemas.microsoft.com/office/powerpoint/2010/main" val="40103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Картинки алфавит 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1630314"/>
            <a:ext cx="5770534" cy="437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оробка красок рисунок (5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1" b="89796" l="1667" r="94167">
                        <a14:foregroundMark x1="21167" y1="8163" x2="21833" y2="8844"/>
                        <a14:foregroundMark x1="46667" y1="9524" x2="46667" y2="9524"/>
                        <a14:foregroundMark x1="36833" y1="8163" x2="36833" y2="8163"/>
                        <a14:foregroundMark x1="42000" y1="8163" x2="42000" y2="8163"/>
                        <a14:foregroundMark x1="55667" y1="8163" x2="55667" y2="8163"/>
                        <a14:foregroundMark x1="66500" y1="6803" x2="66500" y2="6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664" y="5048498"/>
            <a:ext cx="3692859" cy="180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рукты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722" y="1828800"/>
            <a:ext cx="2936143" cy="160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фонтан клипарт png | PNGEg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546" l="575" r="98851">
                        <a14:foregroundMark x1="81609" y1="18367" x2="81609" y2="18367"/>
                        <a14:foregroundMark x1="72701" y1="16100" x2="72701" y2="16100"/>
                        <a14:foregroundMark x1="30747" y1="15420" x2="30747" y2="15420"/>
                        <a14:foregroundMark x1="23563" y1="16327" x2="23563" y2="16327"/>
                        <a14:foregroundMark x1="16667" y1="18141" x2="16667" y2="18141"/>
                        <a14:foregroundMark x1="27299" y1="16100" x2="27299" y2="16100"/>
                        <a14:foregroundMark x1="34770" y1="15420" x2="34770" y2="15420"/>
                        <a14:foregroundMark x1="25000" y1="16553" x2="25000" y2="16553"/>
                        <a14:foregroundMark x1="35632" y1="45125" x2="35632" y2="45125"/>
                        <a14:foregroundMark x1="91954" y1="50567" x2="91954" y2="50567"/>
                        <a14:foregroundMark x1="12356" y1="47392" x2="12356" y2="47392"/>
                        <a14:foregroundMark x1="42816" y1="15193" x2="42816" y2="15193"/>
                        <a14:foregroundMark x1="57471" y1="15420" x2="57471" y2="15420"/>
                        <a14:backgroundMark x1="42816" y1="10658" x2="42816" y2="10658"/>
                        <a14:backgroundMark x1="55460" y1="10884" x2="55460" y2="10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685" y="1828800"/>
            <a:ext cx="2232331" cy="282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Реалистичные фартуки прозрачный набор | Бесплатно вектор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91" b="89621" l="3834" r="55911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662"/>
          <a:stretch/>
        </p:blipFill>
        <p:spPr bwMode="auto">
          <a:xfrm>
            <a:off x="8870031" y="3513221"/>
            <a:ext cx="2396287" cy="32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78742" y="326570"/>
            <a:ext cx="8756193" cy="1066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6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Буква 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95021"/>
            <a:ext cx="4723954" cy="472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Холодильник Liebherr CNPesf 5156 - ТехМи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7" r="24760"/>
          <a:stretch/>
        </p:blipFill>
        <p:spPr bwMode="auto">
          <a:xfrm>
            <a:off x="5594684" y="1694053"/>
            <a:ext cx="2068253" cy="278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хомяк png | PNGWi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63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94" y="4381028"/>
            <a:ext cx="2177715" cy="217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Клипарт хоккеис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71" y="1790494"/>
            <a:ext cx="2656956" cy="259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В Киеве на 20% подорожает хлеб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68" y="4650273"/>
            <a:ext cx="3179495" cy="166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78742" y="326570"/>
            <a:ext cx="8756193" cy="1066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11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Алфавит 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" y="1630314"/>
            <a:ext cx="5493887" cy="49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Носорог мультфильм цветной клипарт иллюстрация | Премиум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247" y="1715646"/>
            <a:ext cx="2994716" cy="27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Ножницы, ножницы, угол, техника, ножницы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957" y1="15935" x2="1957" y2="15935"/>
                        <a14:foregroundMark x1="22391" y1="6504" x2="22391" y2="6504"/>
                        <a14:foregroundMark x1="25435" y1="22602" x2="25109" y2="23415"/>
                        <a14:foregroundMark x1="23043" y1="30407" x2="23043" y2="30407"/>
                        <a14:foregroundMark x1="27500" y1="35447" x2="27500" y2="35447"/>
                        <a14:foregroundMark x1="10435" y1="32520" x2="8152" y2="30569"/>
                        <a14:foregroundMark x1="2609" y1="26179" x2="2609" y2="26179"/>
                        <a14:foregroundMark x1="5652" y1="5528" x2="5652" y2="5528"/>
                        <a14:foregroundMark x1="10217" y1="4228" x2="10217" y2="4228"/>
                        <a14:foregroundMark x1="14457" y1="1951" x2="14457" y2="1951"/>
                        <a14:foregroundMark x1="23370" y1="9919" x2="23370" y2="9919"/>
                        <a14:foregroundMark x1="24022" y1="20650" x2="24022" y2="21301"/>
                        <a14:foregroundMark x1="25109" y1="28943" x2="25109" y2="28943"/>
                        <a14:foregroundMark x1="21848" y1="34309" x2="21413" y2="34309"/>
                        <a14:foregroundMark x1="5543" y1="29919" x2="5543" y2="29268"/>
                        <a14:foregroundMark x1="3152" y1="23415" x2="3152" y2="23415"/>
                        <a14:foregroundMark x1="3152" y1="18374" x2="3152" y2="17561"/>
                        <a14:foregroundMark x1="29891" y1="61301" x2="29891" y2="61301"/>
                        <a14:foregroundMark x1="26087" y1="64228" x2="26087" y2="64228"/>
                        <a14:foregroundMark x1="20435" y1="63577" x2="19674" y2="63577"/>
                        <a14:foregroundMark x1="14457" y1="64390" x2="14022" y2="64878"/>
                        <a14:foregroundMark x1="10217" y1="65854" x2="10217" y2="65854"/>
                        <a14:foregroundMark x1="2609" y1="74146" x2="2609" y2="74146"/>
                        <a14:foregroundMark x1="2174" y1="82439" x2="2174" y2="82439"/>
                        <a14:foregroundMark x1="3478" y1="87967" x2="3478" y2="87967"/>
                        <a14:foregroundMark x1="7174" y1="92520" x2="7283" y2="93171"/>
                        <a14:foregroundMark x1="10870" y1="96260" x2="11304" y2="95772"/>
                        <a14:foregroundMark x1="14674" y1="95447" x2="16196" y2="94472"/>
                        <a14:foregroundMark x1="19348" y1="93171" x2="19348" y2="93171"/>
                        <a14:foregroundMark x1="22500" y1="88455" x2="22500" y2="88455"/>
                        <a14:foregroundMark x1="24457" y1="83577" x2="24457" y2="83577"/>
                        <a14:foregroundMark x1="24457" y1="77236" x2="24457" y2="77236"/>
                        <a14:foregroundMark x1="24891" y1="69919" x2="24891" y2="69919"/>
                        <a14:foregroundMark x1="24022" y1="66341" x2="24022" y2="66341"/>
                        <a14:foregroundMark x1="23913" y1="62927" x2="24457" y2="62114"/>
                        <a14:foregroundMark x1="63804" y1="37724" x2="63804" y2="37724"/>
                        <a14:foregroundMark x1="75543" y1="34797" x2="75543" y2="34797"/>
                        <a14:foregroundMark x1="84674" y1="32846" x2="84674" y2="32846"/>
                        <a14:foregroundMark x1="89891" y1="30732" x2="89891" y2="30732"/>
                        <a14:foregroundMark x1="25326" y1="73659" x2="25326" y2="73659"/>
                        <a14:foregroundMark x1="23478" y1="89431" x2="23478" y2="89431"/>
                        <a14:foregroundMark x1="14565" y1="65203" x2="14565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8475">
            <a:off x="9107560" y="4278486"/>
            <a:ext cx="2646933" cy="176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Нитки клипарт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788" y="4547937"/>
            <a:ext cx="2533175" cy="194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Нарцисс Псевдонарцисс Цветок Лепесток Амариллис, Нарцисс, ботаника,  апельсин, цветок png | PNGW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562" l="0" r="100000">
                        <a14:foregroundMark x1="10870" y1="20803" x2="10870" y2="20803"/>
                        <a14:foregroundMark x1="11522" y1="55839" x2="11522" y2="55839"/>
                        <a14:foregroundMark x1="25109" y1="55401" x2="25109" y2="55401"/>
                        <a14:foregroundMark x1="15870" y1="21241" x2="15870" y2="21241"/>
                        <a14:foregroundMark x1="7826" y1="23723" x2="7826" y2="23723"/>
                        <a14:foregroundMark x1="4022" y1="21679" x2="4022" y2="21679"/>
                        <a14:backgroundMark x1="11522" y1="34599" x2="11522" y2="34599"/>
                        <a14:backgroundMark x1="14565" y1="50438" x2="14565" y2="50438"/>
                        <a14:backgroundMark x1="22717" y1="60365" x2="22717" y2="60365"/>
                        <a14:backgroundMark x1="31957" y1="26642" x2="31957" y2="26642"/>
                        <a14:backgroundMark x1="9022" y1="27883" x2="9022" y2="27883"/>
                        <a14:backgroundMark x1="53043" y1="82044" x2="53043" y2="82044"/>
                        <a14:backgroundMark x1="61739" y1="56642" x2="61739" y2="56642"/>
                        <a14:backgroundMark x1="80978" y1="44161" x2="80978" y2="44161"/>
                        <a14:backgroundMark x1="93370" y1="39562" x2="93370" y2="39562"/>
                        <a14:backgroundMark x1="82826" y1="36204" x2="82826" y2="36204"/>
                        <a14:backgroundMark x1="51848" y1="16277" x2="51848" y2="16277"/>
                        <a14:backgroundMark x1="54348" y1="5839" x2="54348" y2="5839"/>
                        <a14:backgroundMark x1="74130" y1="2117" x2="74130" y2="2117"/>
                        <a14:backgroundMark x1="93370" y1="5401" x2="93370" y2="5401"/>
                        <a14:backgroundMark x1="96522" y1="13723" x2="96522" y2="13723"/>
                        <a14:backgroundMark x1="58696" y1="27883" x2="58696" y2="27883"/>
                        <a14:backgroundMark x1="64891" y1="36204" x2="64891" y2="36204"/>
                        <a14:backgroundMark x1="97717" y1="23723" x2="97717" y2="23723"/>
                        <a14:backgroundMark x1="97065" y1="26642" x2="97065" y2="26642"/>
                        <a14:backgroundMark x1="84022" y1="50803" x2="84022" y2="50803"/>
                        <a14:backgroundMark x1="89022" y1="47080" x2="89022" y2="47080"/>
                        <a14:backgroundMark x1="5326" y1="35839" x2="5326" y2="35839"/>
                        <a14:backgroundMark x1="48043" y1="6277" x2="48043" y2="6277"/>
                        <a14:backgroundMark x1="24565" y1="25839" x2="24565" y2="25839"/>
                        <a14:backgroundMark x1="33261" y1="30438" x2="33261" y2="30438"/>
                        <a14:backgroundMark x1="21413" y1="27883" x2="21413" y2="27883"/>
                        <a14:backgroundMark x1="2826" y1="23723" x2="2826" y2="23723"/>
                        <a14:backgroundMark x1="13370" y1="40438" x2="13370" y2="40438"/>
                        <a14:backgroundMark x1="18913" y1="57080" x2="18913" y2="57080"/>
                        <a14:backgroundMark x1="12717" y1="45401" x2="12717" y2="45401"/>
                        <a14:backgroundMark x1="7174" y1="39562" x2="7174" y2="39562"/>
                        <a14:backgroundMark x1="4022" y1="30438" x2="4022" y2="30438"/>
                        <a14:backgroundMark x1="2826" y1="17080" x2="2826" y2="17080"/>
                        <a14:backgroundMark x1="60543" y1="51679" x2="60543" y2="51679"/>
                        <a14:backgroundMark x1="60543" y1="61679" x2="60543" y2="61679"/>
                        <a14:backgroundMark x1="66739" y1="57883" x2="66739" y2="57883"/>
                        <a14:backgroundMark x1="66087" y1="51241" x2="66087" y2="51241"/>
                        <a14:backgroundMark x1="79783" y1="52482" x2="79783" y2="52482"/>
                        <a14:backgroundMark x1="75435" y1="42482" x2="75435" y2="42482"/>
                        <a14:backgroundMark x1="73478" y1="38759" x2="73478" y2="38759"/>
                        <a14:backgroundMark x1="48043" y1="35839" x2="48043" y2="35839"/>
                        <a14:backgroundMark x1="48043" y1="30000" x2="48043" y2="30000"/>
                        <a14:backgroundMark x1="48696" y1="25839" x2="48696" y2="25839"/>
                        <a14:backgroundMark x1="45652" y1="21241" x2="45652" y2="21241"/>
                        <a14:backgroundMark x1="71630" y1="6642" x2="71630" y2="6642"/>
                        <a14:backgroundMark x1="81630" y1="4599" x2="81630" y2="4599"/>
                        <a14:backgroundMark x1="81630" y1="9562" x2="81630" y2="9562"/>
                        <a14:backgroundMark x1="68587" y1="31679" x2="68587" y2="31679"/>
                        <a14:backgroundMark x1="59891" y1="38321" x2="59891" y2="38321"/>
                        <a14:backgroundMark x1="28261" y1="25401" x2="28261" y2="25401"/>
                        <a14:backgroundMark x1="29457" y1="28759" x2="29457" y2="28759"/>
                        <a14:backgroundMark x1="35652" y1="27080" x2="35652" y2="27080"/>
                        <a14:backgroundMark x1="59239" y1="23723" x2="59239" y2="23723"/>
                        <a14:backgroundMark x1="63587" y1="26642" x2="63587" y2="26642"/>
                        <a14:backgroundMark x1="87826" y1="33723" x2="87826" y2="33723"/>
                        <a14:backgroundMark x1="29457" y1="66204" x2="29457" y2="66204"/>
                        <a14:backgroundMark x1="53696" y1="67883" x2="53696" y2="67883"/>
                        <a14:backgroundMark x1="35652" y1="52920" x2="35652" y2="52920"/>
                        <a14:backgroundMark x1="36957" y1="49124" x2="36957" y2="49124"/>
                        <a14:backgroundMark x1="43804" y1="49124" x2="43804" y2="49124"/>
                        <a14:backgroundMark x1="57391" y1="30000" x2="57391" y2="30000"/>
                        <a14:backgroundMark x1="61739" y1="28321" x2="61739" y2="28321"/>
                        <a14:backgroundMark x1="55543" y1="32044" x2="55543" y2="32044"/>
                        <a14:backgroundMark x1="59239" y1="25839" x2="59239" y2="25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83" y="1840832"/>
            <a:ext cx="2160101" cy="25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078742" y="326570"/>
            <a:ext cx="8756193" cy="10667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Постав </a:t>
            </a:r>
            <a:r>
              <a:rPr lang="uk-UA" sz="2800" b="1" dirty="0"/>
              <a:t>питання </a:t>
            </a:r>
            <a:r>
              <a:rPr lang="uk-UA" sz="2800" b="1" i="1" dirty="0" smtClean="0"/>
              <a:t>хто</a:t>
            </a:r>
            <a:r>
              <a:rPr lang="uk-UA" sz="2800" b="1" i="1" dirty="0"/>
              <a:t>? </a:t>
            </a:r>
            <a:r>
              <a:rPr lang="uk-UA" sz="2800" b="1" dirty="0"/>
              <a:t>або</a:t>
            </a:r>
            <a:r>
              <a:rPr lang="uk-UA" sz="2800" b="1" i="1" dirty="0"/>
              <a:t> що? який? яка? яке?</a:t>
            </a:r>
            <a:endParaRPr lang="uk-UA" sz="2800" b="1" i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/>
              <a:t>Добери </a:t>
            </a:r>
            <a:r>
              <a:rPr lang="uk-UA" sz="2800" b="1" dirty="0"/>
              <a:t>інші слова на </a:t>
            </a:r>
            <a:r>
              <a:rPr lang="uk-UA" sz="2800" b="1" dirty="0" smtClean="0"/>
              <a:t>цю букву. </a:t>
            </a:r>
            <a:endParaRPr lang="uk-UA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85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Выноска-облако 21"/>
          <p:cNvSpPr/>
          <p:nvPr/>
        </p:nvSpPr>
        <p:spPr>
          <a:xfrm>
            <a:off x="9147492" y="1835337"/>
            <a:ext cx="2854596" cy="1479809"/>
          </a:xfrm>
          <a:prstGeom prst="cloudCallout">
            <a:avLst>
              <a:gd name="adj1" fmla="val -16192"/>
              <a:gd name="adj2" fmla="val 78197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7050" y="272144"/>
            <a:ext cx="10761435" cy="12502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Склади </a:t>
            </a:r>
            <a:r>
              <a:rPr lang="uk-UA" sz="2800" b="1" dirty="0"/>
              <a:t>розповідь за серією </a:t>
            </a:r>
            <a:r>
              <a:rPr lang="uk-UA" sz="2800" b="1" dirty="0" smtClean="0"/>
              <a:t>малюнків про пригоди Маринки. </a:t>
            </a:r>
          </a:p>
          <a:p>
            <a:pPr algn="ctr"/>
            <a:r>
              <a:rPr lang="uk-UA" sz="2800" b="1" dirty="0" smtClean="0"/>
              <a:t>Чи </a:t>
            </a:r>
            <a:r>
              <a:rPr lang="uk-UA" sz="2800" b="1" dirty="0"/>
              <a:t>не траплялось з </a:t>
            </a:r>
            <a:r>
              <a:rPr lang="uk-UA" sz="2800" b="1" dirty="0" smtClean="0"/>
              <a:t>тобою </a:t>
            </a:r>
            <a:r>
              <a:rPr lang="uk-UA" sz="2800" b="1" dirty="0"/>
              <a:t>такого? </a:t>
            </a:r>
          </a:p>
          <a:p>
            <a:pPr algn="ctr"/>
            <a:r>
              <a:rPr lang="uk-UA" sz="2800" b="1" dirty="0"/>
              <a:t>До яких слів подано графічні схеми під малюнками. 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19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9" name="Выноска-облако 18"/>
          <p:cNvSpPr/>
          <p:nvPr/>
        </p:nvSpPr>
        <p:spPr>
          <a:xfrm>
            <a:off x="2754237" y="1893708"/>
            <a:ext cx="2854596" cy="1479809"/>
          </a:xfrm>
          <a:prstGeom prst="cloudCallout">
            <a:avLst>
              <a:gd name="adj1" fmla="val 13171"/>
              <a:gd name="adj2" fmla="val 7562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Выноска-облако 20"/>
          <p:cNvSpPr/>
          <p:nvPr/>
        </p:nvSpPr>
        <p:spPr>
          <a:xfrm>
            <a:off x="5993159" y="1604245"/>
            <a:ext cx="2854596" cy="1505044"/>
          </a:xfrm>
          <a:prstGeom prst="cloudCallout">
            <a:avLst>
              <a:gd name="adj1" fmla="val -6849"/>
              <a:gd name="adj2" fmla="val 80772"/>
            </a:avLst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946888" y="2271089"/>
            <a:ext cx="2469293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Почитаю книжку і почекаю, поки охолоне.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160168" y="2185410"/>
            <a:ext cx="253866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Мур-</a:t>
            </a:r>
            <a:r>
              <a:rPr lang="uk-UA" sz="2000" b="1" dirty="0" err="1">
                <a:solidFill>
                  <a:srgbClr val="FFFF00"/>
                </a:solidFill>
              </a:rPr>
              <a:t>мяу</a:t>
            </a:r>
            <a:r>
              <a:rPr lang="uk-UA" sz="2000" b="1" dirty="0">
                <a:solidFill>
                  <a:srgbClr val="FFFF00"/>
                </a:solidFill>
              </a:rPr>
              <a:t>! Яка пахуча сосиска!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440747" y="2185410"/>
            <a:ext cx="2464028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FFFF00"/>
                </a:solidFill>
              </a:rPr>
              <a:t>Де поділася моя сосиска?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467"/>
          <a:stretch/>
        </p:blipFill>
        <p:spPr>
          <a:xfrm>
            <a:off x="2716145" y="3373517"/>
            <a:ext cx="2497299" cy="2730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7" t="1328" r="30770" b="-1328"/>
          <a:stretch/>
        </p:blipFill>
        <p:spPr>
          <a:xfrm>
            <a:off x="5806080" y="3373517"/>
            <a:ext cx="2497299" cy="2730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44" t="443" r="-177" b="-443"/>
          <a:stretch/>
        </p:blipFill>
        <p:spPr>
          <a:xfrm>
            <a:off x="9022902" y="3373517"/>
            <a:ext cx="2497299" cy="27304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Прямоугольник 32"/>
          <p:cNvSpPr/>
          <p:nvPr/>
        </p:nvSpPr>
        <p:spPr>
          <a:xfrm>
            <a:off x="4834579" y="6034741"/>
            <a:ext cx="222015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2F3242"/>
                </a:solidFill>
              </a:rPr>
              <a:t>Книж</a:t>
            </a:r>
            <a:r>
              <a:rPr lang="uk-UA" sz="2400" b="1" dirty="0">
                <a:solidFill>
                  <a:srgbClr val="2F3242"/>
                </a:solidFill>
              </a:rPr>
              <a:t>  ка</a:t>
            </a:r>
            <a:endParaRPr lang="ru-RU" sz="2400" b="1" dirty="0">
              <a:solidFill>
                <a:srgbClr val="2F3242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752991" y="6020296"/>
            <a:ext cx="218952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400" b="1" dirty="0" err="1">
                <a:solidFill>
                  <a:srgbClr val="2F3242"/>
                </a:solidFill>
              </a:rPr>
              <a:t>Со</a:t>
            </a:r>
            <a:r>
              <a:rPr lang="uk-UA" sz="2400" b="1" dirty="0">
                <a:solidFill>
                  <a:srgbClr val="2F3242"/>
                </a:solidFill>
              </a:rPr>
              <a:t>  </a:t>
            </a:r>
            <a:r>
              <a:rPr lang="uk-UA" sz="2400" b="1" dirty="0" err="1">
                <a:solidFill>
                  <a:srgbClr val="2F3242"/>
                </a:solidFill>
              </a:rPr>
              <a:t>сис</a:t>
            </a:r>
            <a:r>
              <a:rPr lang="uk-UA" sz="2400" b="1" dirty="0">
                <a:solidFill>
                  <a:srgbClr val="2F3242"/>
                </a:solidFill>
              </a:rPr>
              <a:t>  ка</a:t>
            </a:r>
            <a:endParaRPr lang="ru-RU" sz="2400" b="1" dirty="0">
              <a:solidFill>
                <a:srgbClr val="2F3242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213444" y="6084959"/>
            <a:ext cx="1451425" cy="36436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6154399" y="6092903"/>
            <a:ext cx="0" cy="345342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8003317" y="6084959"/>
            <a:ext cx="1688877" cy="364363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H="1">
            <a:off x="8587433" y="6073882"/>
            <a:ext cx="1178" cy="375440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9139813" y="6091371"/>
            <a:ext cx="0" cy="357951"/>
          </a:xfrm>
          <a:prstGeom prst="line">
            <a:avLst/>
          </a:prstGeom>
          <a:ln w="381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Picture 2" descr="декоративный карандаш, анимация, учить, учитель png | PNGWing">
            <a:extLst>
              <a:ext uri="{FF2B5EF4-FFF2-40B4-BE49-F238E27FC236}">
                <a16:creationId xmlns="" xmlns:a16="http://schemas.microsoft.com/office/drawing/2014/main" id="{931BA693-9F5D-47C6-A796-B3B38511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5" y="2036080"/>
            <a:ext cx="2331981" cy="285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98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33" grpId="0"/>
      <p:bldP spid="34" grpId="0"/>
      <p:bldP spid="35" grpId="0" animBg="1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07289" y="254525"/>
            <a:ext cx="8756193" cy="7811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декоративный карандаш, анимация, учить, учитель png | PNGWing">
            <a:extLst>
              <a:ext uri="{FF2B5EF4-FFF2-40B4-BE49-F238E27FC236}">
                <a16:creationId xmlns="" xmlns:a16="http://schemas.microsoft.com/office/drawing/2014/main" id="{931BA693-9F5D-47C6-A796-B3B385113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730462"/>
            <a:ext cx="2673040" cy="326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1 клас\1. Навчання грамоти\1 УРОКИ 2023\Читання\009 - Поділ слів на склади. Посуд. Сімейний обід\2023-09-14_2148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927" y="1978904"/>
            <a:ext cx="5914926" cy="247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14107" y="1323667"/>
            <a:ext cx="6274983" cy="450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З’єднай малюнки з відповідними схемами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 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smtClean="0">
                <a:solidFill>
                  <a:schemeClr val="bg1"/>
                </a:solidFill>
              </a:rPr>
              <a:t>10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067759" y="2652310"/>
            <a:ext cx="2401677" cy="79597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067759" y="3325717"/>
            <a:ext cx="2236424" cy="76154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310130" y="2652310"/>
            <a:ext cx="2082188" cy="13468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D:\1 клас\1. Навчання грамоти\1 УРОКИ 2023\Читання\009 - Поділ слів на склади. Посуд. Сімейний обід\2023-09-14_21514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77" y="1961117"/>
            <a:ext cx="8343515" cy="248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151954" y="4592301"/>
            <a:ext cx="8111528" cy="4500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Склади речення про свою улюблену страву. Побудуй його схему.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4060370" y="5195400"/>
            <a:ext cx="0" cy="30185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131628" y="4087258"/>
            <a:ext cx="0" cy="213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8654142" y="4087258"/>
            <a:ext cx="0" cy="213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10504714" y="4087258"/>
            <a:ext cx="0" cy="213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419599" y="4019291"/>
            <a:ext cx="0" cy="2137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4060370" y="5497255"/>
            <a:ext cx="685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898571" y="5475453"/>
            <a:ext cx="685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5736772" y="5475453"/>
            <a:ext cx="685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814927" y="5119992"/>
            <a:ext cx="4033673" cy="59645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7242277" y="5269468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•</a:t>
            </a:r>
            <a:endParaRPr lang="ru-RU" dirty="0"/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521917" y="5454103"/>
            <a:ext cx="68580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D:\1 клас\1. Навчання грамоти\1 УРОКИ 2023\Читання\009 - Поділ слів на склади. Посуд. Сімейний обід\2023-09-14_2217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436" y="1274863"/>
            <a:ext cx="8791255" cy="486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38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7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8" grpId="0" animBg="1"/>
      <p:bldP spid="39" grpId="0" animBg="1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558142" y="464810"/>
            <a:ext cx="7976131" cy="6770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82487" y="2768207"/>
            <a:ext cx="4823802" cy="15323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нового </a:t>
            </a:r>
            <a:r>
              <a:rPr lang="uk-UA" sz="2800" b="1" dirty="0" smtClean="0">
                <a:solidFill>
                  <a:schemeClr val="bg1"/>
                </a:solidFill>
              </a:rPr>
              <a:t>сьогодні ми дізнались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Чого </a:t>
            </a:r>
            <a:r>
              <a:rPr lang="uk-UA" sz="2800" b="1" dirty="0">
                <a:solidFill>
                  <a:schemeClr val="bg1"/>
                </a:solidFill>
              </a:rPr>
              <a:t>ви навчились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?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60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92629" y="446920"/>
            <a:ext cx="9913788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62" y="1734812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567" y1="16743" x2="70567" y2="16743"/>
                        <a14:foregroundMark x1="67376" y1="16972" x2="67376" y2="16972"/>
                        <a14:foregroundMark x1="47872" y1="17661" x2="47872" y2="17661"/>
                        <a14:foregroundMark x1="18794" y1="26835" x2="18794" y2="26835"/>
                        <a14:foregroundMark x1="15248" y1="17890" x2="15248" y2="17890"/>
                        <a14:foregroundMark x1="13475" y1="14450" x2="13475" y2="14450"/>
                        <a14:foregroundMark x1="8865" y1="18578" x2="8865" y2="18578"/>
                        <a14:foregroundMark x1="11702" y1="21560" x2="11702" y2="21560"/>
                        <a14:foregroundMark x1="17021" y1="15367" x2="17021" y2="15367"/>
                        <a14:foregroundMark x1="80496" y1="55734" x2="80496" y2="55734"/>
                        <a14:foregroundMark x1="73050" y1="57339" x2="73050" y2="57339"/>
                        <a14:foregroundMark x1="54965" y1="27523" x2="54965" y2="27523"/>
                        <a14:foregroundMark x1="51064" y1="32798" x2="51064" y2="32798"/>
                        <a14:foregroundMark x1="10993" y1="14450" x2="10993" y2="14450"/>
                        <a14:foregroundMark x1="10638" y1="16055" x2="10638" y2="16055"/>
                        <a14:foregroundMark x1="7092" y1="16743" x2="7092" y2="1674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194792" y="132739"/>
            <a:ext cx="1623122" cy="231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358367" y="2353643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 сл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скл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22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листья&quot; — card of the user Vlad L. in Yandex.Collect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55" y="1574803"/>
            <a:ext cx="5131151" cy="343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429657" y="1200839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6619890" y="1786507"/>
            <a:ext cx="5181893" cy="390944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39761" y="435655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Організація </a:t>
            </a:r>
            <a:r>
              <a:rPr lang="uk-UA" sz="3600" b="1" dirty="0" smtClean="0">
                <a:solidFill>
                  <a:schemeClr val="bg1"/>
                </a:solidFill>
              </a:rPr>
              <a:t>класу 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99518" y="1965687"/>
            <a:ext cx="482263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Ось дзвінок сигнал подав,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роботи час настав.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і ми часу не гаймо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урок свій починаймо.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 сідайте тихо, діти.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Домовляймось не шуміти,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уроці не дрімати,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старанно працювати.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13836" y="402087"/>
            <a:ext cx="8732066" cy="7844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Рефлексія. Вправа «Веселка»</a:t>
            </a:r>
          </a:p>
        </p:txBody>
      </p:sp>
      <p:pic>
        <p:nvPicPr>
          <p:cNvPr id="15362" name="Picture 2" descr="Детский сад №178 &quot;Неболейка&quot;, Чебокса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44" y="1812065"/>
            <a:ext cx="4876800" cy="3295651"/>
          </a:xfrm>
          <a:prstGeom prst="round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5412260" y="1408670"/>
            <a:ext cx="5015453" cy="593125"/>
          </a:xfrm>
          <a:prstGeom prst="roundRect">
            <a:avLst/>
          </a:prstGeom>
          <a:solidFill>
            <a:srgbClr val="FC5134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було дуже важко.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12260" y="2137718"/>
            <a:ext cx="5015454" cy="593125"/>
          </a:xfrm>
          <a:prstGeom prst="roundRect">
            <a:avLst/>
          </a:prstGeom>
          <a:solidFill>
            <a:srgbClr val="FB840D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не все вдалося зробити.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12260" y="2866766"/>
            <a:ext cx="5015454" cy="5931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002060"/>
                </a:solidFill>
              </a:rPr>
              <a:t>Мені допомагали.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412260" y="3595814"/>
            <a:ext cx="5015454" cy="593125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були помилки.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412260" y="4324862"/>
            <a:ext cx="5756484" cy="593125"/>
          </a:xfrm>
          <a:prstGeom prst="roundRect">
            <a:avLst/>
          </a:prstGeom>
          <a:solidFill>
            <a:srgbClr val="00B0F0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вдалося все, але не відразу.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412259" y="5053908"/>
            <a:ext cx="5190427" cy="593125"/>
          </a:xfrm>
          <a:prstGeom prst="roundRect">
            <a:avLst/>
          </a:prstGeom>
          <a:solidFill>
            <a:srgbClr val="00206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Мені вдалося все зробити!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412259" y="5782954"/>
            <a:ext cx="5190427" cy="593125"/>
          </a:xfrm>
          <a:prstGeom prst="roundRect">
            <a:avLst/>
          </a:prstGeom>
          <a:solidFill>
            <a:srgbClr val="7030A0"/>
          </a:solidFill>
          <a:ln>
            <a:solidFill>
              <a:srgbClr val="CB23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Це було дуже просто!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27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316944" y="1328179"/>
            <a:ext cx="5890519" cy="57682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Настрій якої книжки повторює твій настрій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84108" y="463849"/>
            <a:ext cx="8756193" cy="7553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Налаштування на урок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Книга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60" y="2307446"/>
            <a:ext cx="2806754" cy="3694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Емоції Книга\1630677907_23-papik-pro-p-kniga-detskii-risunok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86" y="2307446"/>
            <a:ext cx="2705100" cy="360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Емоції Книга\1630677899_18-papik-pro-p-kniga-detskii-risunok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8871" y="2375417"/>
            <a:ext cx="2882372" cy="347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1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93946" y="311451"/>
            <a:ext cx="8756193" cy="1125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</a:rPr>
              <a:t>який знак потрібно поставити, коли ми щось розповідаємо? 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5250" y="-9169"/>
            <a:ext cx="2908993" cy="35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16" t="18231" r="37329" b="4577"/>
          <a:stretch/>
        </p:blipFill>
        <p:spPr bwMode="auto">
          <a:xfrm>
            <a:off x="9572612" y="1589846"/>
            <a:ext cx="1279417" cy="166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14168" r="9990" b="5932"/>
          <a:stretch/>
        </p:blipFill>
        <p:spPr bwMode="auto">
          <a:xfrm>
            <a:off x="11021845" y="1589846"/>
            <a:ext cx="755147" cy="155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1 класс. Обучение грамоте. 6 урок. Знаки препинания в конце предложения -  YouTub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09" t="64675" r="76450" b="-388"/>
          <a:stretch/>
        </p:blipFill>
        <p:spPr bwMode="auto">
          <a:xfrm>
            <a:off x="8459633" y="1642025"/>
            <a:ext cx="1031396" cy="132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480595" y="5758666"/>
            <a:ext cx="5890519" cy="362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</a:t>
            </a:r>
            <a:r>
              <a:rPr lang="uk-UA" sz="2400" b="1" dirty="0">
                <a:solidFill>
                  <a:schemeClr val="bg1"/>
                </a:solidFill>
              </a:rPr>
              <a:t>розповідне речення за </a:t>
            </a:r>
            <a:r>
              <a:rPr lang="uk-UA" sz="2400" b="1" dirty="0" smtClean="0">
                <a:solidFill>
                  <a:schemeClr val="bg1"/>
                </a:solidFill>
              </a:rPr>
              <a:t>малюнком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5" name="Picture 2" descr="Изображения Grandchildren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31" y="1589845"/>
            <a:ext cx="5350212" cy="3916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480595" y="5758666"/>
            <a:ext cx="5890519" cy="362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питальне </a:t>
            </a:r>
            <a:r>
              <a:rPr lang="uk-UA" sz="2400" b="1" dirty="0">
                <a:solidFill>
                  <a:schemeClr val="bg1"/>
                </a:solidFill>
              </a:rPr>
              <a:t>речення за </a:t>
            </a:r>
            <a:r>
              <a:rPr lang="uk-UA" sz="2400" b="1" dirty="0" smtClean="0">
                <a:solidFill>
                  <a:schemeClr val="bg1"/>
                </a:solidFill>
              </a:rPr>
              <a:t>малюнком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8" name="Picture 2" descr="Изображения Grandpa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879" y="1589845"/>
            <a:ext cx="5492064" cy="390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2793945" y="311451"/>
            <a:ext cx="8756193" cy="11254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</a:rPr>
              <a:t>який знак потрібно поставити, коли ми щось </a:t>
            </a:r>
            <a:r>
              <a:rPr lang="uk-UA" sz="2800" b="1" dirty="0" smtClean="0">
                <a:solidFill>
                  <a:schemeClr val="bg1"/>
                </a:solidFill>
              </a:rPr>
              <a:t>запитуємо</a:t>
            </a:r>
            <a:r>
              <a:rPr lang="uk-UA" sz="2800" b="1" dirty="0">
                <a:solidFill>
                  <a:schemeClr val="bg1"/>
                </a:solidFill>
              </a:rPr>
              <a:t>?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49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50276" y="445745"/>
            <a:ext cx="7176791" cy="8417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650276" y="1895895"/>
            <a:ext cx="4378719" cy="310854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ми будемо вчитися поділяти слова на склади, позначати поділ слів на склади графічно; продовжимо вчитися будувати речення.</a:t>
            </a:r>
            <a:endParaRPr lang="uk-UA" sz="2800" b="1" i="1" dirty="0">
              <a:solidFill>
                <a:schemeClr val="bg1"/>
              </a:solidFill>
            </a:endParaRPr>
          </a:p>
        </p:txBody>
      </p:sp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975" y="445745"/>
            <a:ext cx="3342301" cy="40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Картинки до тестів\Людина\робота в парах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216" y="3688897"/>
            <a:ext cx="370522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3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214379" y="413119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481989"/>
            <a:ext cx="34760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 сл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скл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сл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</a:p>
          <a:p>
            <a:pPr indent="241300"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FF0000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йн</a:t>
            </a:r>
            <a:r>
              <a:rPr lang="uk-UA" sz="3600" b="1" dirty="0">
                <a:solidFill>
                  <a:srgbClr val="FF0000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й </a:t>
            </a:r>
            <a:r>
              <a:rPr lang="uk-UA" sz="3600" b="1" dirty="0">
                <a:solidFill>
                  <a:srgbClr val="FF0000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б</a:t>
            </a:r>
            <a:r>
              <a:rPr lang="uk-UA" sz="3600" b="1" dirty="0">
                <a:solidFill>
                  <a:srgbClr val="FF0000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16429" y="336889"/>
            <a:ext cx="10832465" cy="1002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об’єкти. </a:t>
            </a:r>
            <a:r>
              <a:rPr lang="uk-UA" sz="2800" b="1" dirty="0" smtClean="0">
                <a:solidFill>
                  <a:schemeClr val="bg1"/>
                </a:solidFill>
              </a:rPr>
              <a:t>Постав </a:t>
            </a:r>
            <a:r>
              <a:rPr lang="uk-UA" sz="2800" b="1" dirty="0">
                <a:solidFill>
                  <a:schemeClr val="bg1"/>
                </a:solidFill>
              </a:rPr>
              <a:t>до них питання. </a:t>
            </a:r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найдовше слово та найкоротше. Довгі слова можна поділити на склади.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4539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048" y="2150417"/>
            <a:ext cx="2727272" cy="1988445"/>
          </a:xfrm>
          <a:prstGeom prst="rect">
            <a:avLst/>
          </a:prstGeom>
        </p:spPr>
      </p:pic>
      <p:pic>
        <p:nvPicPr>
          <p:cNvPr id="1028" name="Picture 4" descr="Вилка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5193">
            <a:off x="6808010" y="2121479"/>
            <a:ext cx="2318892" cy="222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нож, кухонные ножи, кухн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2645" y="2240852"/>
            <a:ext cx="2796250" cy="198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1506" y="4794673"/>
            <a:ext cx="19346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Ч а ш к 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66331" y="4776860"/>
            <a:ext cx="264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В и д е л к 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962905" y="4776860"/>
            <a:ext cx="13560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Н і ж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962905" y="4879729"/>
            <a:ext cx="135603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3951506" y="4870706"/>
            <a:ext cx="1894312" cy="491816"/>
            <a:chOff x="6529503" y="6006883"/>
            <a:chExt cx="2423304" cy="491816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6529503" y="6006883"/>
              <a:ext cx="2423304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>
              <a:off x="8076322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Группа 31"/>
          <p:cNvGrpSpPr/>
          <p:nvPr/>
        </p:nvGrpSpPr>
        <p:grpSpPr>
          <a:xfrm>
            <a:off x="6649775" y="4878504"/>
            <a:ext cx="2565062" cy="491816"/>
            <a:chOff x="6529503" y="6006883"/>
            <a:chExt cx="2423304" cy="491816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29503" y="6006883"/>
              <a:ext cx="2423304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4" name="Прямая соединительная линия 33"/>
            <p:cNvCxnSpPr/>
            <p:nvPr/>
          </p:nvCxnSpPr>
          <p:spPr>
            <a:xfrm>
              <a:off x="7236229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234469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50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0142" y="445744"/>
            <a:ext cx="11020425" cy="83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Назви </a:t>
            </a:r>
            <a:r>
              <a:rPr lang="uk-UA" sz="3600" b="1" dirty="0">
                <a:solidFill>
                  <a:schemeClr val="bg1"/>
                </a:solidFill>
              </a:rPr>
              <a:t>предмети. </a:t>
            </a:r>
            <a:r>
              <a:rPr lang="uk-UA" sz="3600" b="1" dirty="0" smtClean="0">
                <a:solidFill>
                  <a:schemeClr val="bg1"/>
                </a:solidFill>
              </a:rPr>
              <a:t>Поділи </a:t>
            </a:r>
            <a:r>
              <a:rPr lang="uk-UA" sz="3600" b="1" dirty="0">
                <a:solidFill>
                  <a:schemeClr val="bg1"/>
                </a:solidFill>
              </a:rPr>
              <a:t>схеми цих слів на </a:t>
            </a:r>
            <a:r>
              <a:rPr lang="uk-UA" sz="3600" b="1" dirty="0" smtClean="0">
                <a:solidFill>
                  <a:schemeClr val="bg1"/>
                </a:solidFill>
              </a:rPr>
              <a:t>склади 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22" y="212760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504434" y="4638437"/>
            <a:ext cx="230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т</a:t>
            </a:r>
            <a:r>
              <a:rPr lang="uk-UA" sz="3600" b="1" dirty="0" smtClean="0">
                <a:solidFill>
                  <a:srgbClr val="2F3242"/>
                </a:solidFill>
              </a:rPr>
              <a:t> </a:t>
            </a:r>
            <a:r>
              <a:rPr lang="uk-UA" sz="3600" b="1" dirty="0">
                <a:solidFill>
                  <a:srgbClr val="2F3242"/>
                </a:solidFill>
              </a:rPr>
              <a:t>а р і л к 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93340" y="4636092"/>
            <a:ext cx="2648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с</a:t>
            </a:r>
            <a:r>
              <a:rPr lang="uk-UA" sz="3600" b="1" dirty="0" smtClean="0">
                <a:solidFill>
                  <a:srgbClr val="2F3242"/>
                </a:solidFill>
              </a:rPr>
              <a:t>іль  </a:t>
            </a:r>
            <a:r>
              <a:rPr lang="uk-UA" sz="3600" b="1" dirty="0" err="1">
                <a:solidFill>
                  <a:srgbClr val="2F3242"/>
                </a:solidFill>
              </a:rPr>
              <a:t>ни</a:t>
            </a:r>
            <a:r>
              <a:rPr lang="uk-UA" sz="3600" b="1" dirty="0">
                <a:solidFill>
                  <a:srgbClr val="2F3242"/>
                </a:solidFill>
              </a:rPr>
              <a:t>  ця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282690" y="4636093"/>
            <a:ext cx="2198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 </a:t>
            </a:r>
            <a:r>
              <a:rPr lang="uk-UA" sz="3600" b="1" dirty="0" err="1" smtClean="0">
                <a:solidFill>
                  <a:srgbClr val="2F3242"/>
                </a:solidFill>
              </a:rPr>
              <a:t>че</a:t>
            </a:r>
            <a:r>
              <a:rPr lang="uk-UA" sz="3600" b="1" dirty="0" smtClean="0">
                <a:solidFill>
                  <a:srgbClr val="2F3242"/>
                </a:solidFill>
              </a:rPr>
              <a:t> </a:t>
            </a:r>
            <a:r>
              <a:rPr lang="uk-UA" sz="3600" b="1" dirty="0">
                <a:solidFill>
                  <a:srgbClr val="2F3242"/>
                </a:solidFill>
              </a:rPr>
              <a:t>р п а к</a:t>
            </a:r>
            <a:endParaRPr lang="ru-RU" sz="3600" b="1" dirty="0">
              <a:solidFill>
                <a:srgbClr val="2F3242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894" b="34263" l="11664" r="29074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6" t="25414" r="69891" b="65325"/>
          <a:stretch/>
        </p:blipFill>
        <p:spPr>
          <a:xfrm>
            <a:off x="3143194" y="2030594"/>
            <a:ext cx="2887161" cy="19597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521" b="33930" l="41626" r="51547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386" t="25595" r="47213" b="65144"/>
          <a:stretch/>
        </p:blipFill>
        <p:spPr>
          <a:xfrm>
            <a:off x="6242756" y="2143084"/>
            <a:ext cx="1855806" cy="19597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1" b="33354" l="56261" r="80875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309" t="24413" r="18993" b="66326"/>
          <a:stretch/>
        </p:blipFill>
        <p:spPr>
          <a:xfrm>
            <a:off x="8000424" y="2143084"/>
            <a:ext cx="3696047" cy="195977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34" name="Прямоугольник 33"/>
          <p:cNvSpPr/>
          <p:nvPr/>
        </p:nvSpPr>
        <p:spPr>
          <a:xfrm>
            <a:off x="6350853" y="4728802"/>
            <a:ext cx="2423304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348524" y="4713350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014279" y="4713350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3547395" y="4714935"/>
            <a:ext cx="224720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4198509" y="4714935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120410" y="4714935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Прямоугольник 40"/>
          <p:cNvSpPr/>
          <p:nvPr/>
        </p:nvSpPr>
        <p:spPr>
          <a:xfrm>
            <a:off x="9282690" y="4713350"/>
            <a:ext cx="2198110" cy="49181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10400248" y="4728802"/>
            <a:ext cx="0" cy="49181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6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Сковородка Bosch HEZ390230 | Официальный партнер БОШ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2" b="20499"/>
          <a:stretch/>
        </p:blipFill>
        <p:spPr bwMode="auto">
          <a:xfrm>
            <a:off x="3368607" y="3321326"/>
            <a:ext cx="2944346" cy="17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802397" y="445744"/>
            <a:ext cx="8756193" cy="8393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З'єднай </a:t>
            </a:r>
            <a:r>
              <a:rPr lang="uk-UA" sz="3600" b="1" dirty="0">
                <a:solidFill>
                  <a:schemeClr val="bg1"/>
                </a:solidFill>
              </a:rPr>
              <a:t>лініями предмети і схеми слів.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18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6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1948" y="2001795"/>
            <a:ext cx="3046659" cy="37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8742501" y="3846539"/>
            <a:ext cx="22201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</a:rPr>
              <a:t>Каст </a:t>
            </a:r>
            <a:r>
              <a:rPr lang="uk-UA" sz="3600" b="1" dirty="0" err="1">
                <a:solidFill>
                  <a:srgbClr val="2F3242"/>
                </a:solidFill>
              </a:rPr>
              <a:t>ру</a:t>
            </a:r>
            <a:r>
              <a:rPr lang="uk-UA" sz="3600" b="1" dirty="0">
                <a:solidFill>
                  <a:srgbClr val="2F3242"/>
                </a:solidFill>
              </a:rPr>
              <a:t> ля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712549" y="2520357"/>
            <a:ext cx="2054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Склян</a:t>
            </a:r>
            <a:r>
              <a:rPr lang="uk-UA" sz="3600" b="1" dirty="0">
                <a:solidFill>
                  <a:srgbClr val="2F3242"/>
                </a:solidFill>
              </a:rPr>
              <a:t>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40925" y="5321332"/>
            <a:ext cx="3002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err="1">
                <a:solidFill>
                  <a:srgbClr val="2F3242"/>
                </a:solidFill>
              </a:rPr>
              <a:t>Ско</a:t>
            </a:r>
            <a:r>
              <a:rPr lang="uk-UA" sz="3600" b="1" dirty="0">
                <a:solidFill>
                  <a:srgbClr val="2F3242"/>
                </a:solidFill>
              </a:rPr>
              <a:t> во рід ка</a:t>
            </a:r>
            <a:endParaRPr lang="ru-RU" sz="3600" b="1" dirty="0">
              <a:solidFill>
                <a:srgbClr val="2F3242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8640925" y="3938540"/>
            <a:ext cx="2423304" cy="491816"/>
            <a:chOff x="6529503" y="6006883"/>
            <a:chExt cx="2423304" cy="491816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29503" y="6006883"/>
              <a:ext cx="2423304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7659037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>
              <a:off x="8229524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Группа 39"/>
          <p:cNvGrpSpPr/>
          <p:nvPr/>
        </p:nvGrpSpPr>
        <p:grpSpPr>
          <a:xfrm>
            <a:off x="8640925" y="2597614"/>
            <a:ext cx="2175577" cy="491816"/>
            <a:chOff x="6529503" y="6006883"/>
            <a:chExt cx="2423304" cy="491816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6529503" y="6006883"/>
              <a:ext cx="2423304" cy="491816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2" name="Прямая соединительная линия 41"/>
            <p:cNvCxnSpPr/>
            <p:nvPr/>
          </p:nvCxnSpPr>
          <p:spPr>
            <a:xfrm>
              <a:off x="8184711" y="600688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 descr="Кастрюля эмалированная Айва 2,2 л, желтая, цена 445 грн - Prom.ua  (ID#134100718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48" y="1285101"/>
            <a:ext cx="2642209" cy="193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такан Стеклянный Гранёный Барный Pasabahce Касабланка 355 Мл (52704/sl) —  Купить Недорого на Bigl.ua (1040667597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1" t="20951" r="22620" b="21325"/>
          <a:stretch/>
        </p:blipFill>
        <p:spPr bwMode="auto">
          <a:xfrm>
            <a:off x="6489822" y="5085326"/>
            <a:ext cx="1351248" cy="14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8646859" y="5398590"/>
            <a:ext cx="2886322" cy="491816"/>
            <a:chOff x="8555710" y="5399513"/>
            <a:chExt cx="2886322" cy="491816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8555710" y="5399513"/>
              <a:ext cx="2886322" cy="491816"/>
              <a:chOff x="6529503" y="6006883"/>
              <a:chExt cx="2423304" cy="491816"/>
            </a:xfrm>
          </p:grpSpPr>
          <p:sp>
            <p:nvSpPr>
              <p:cNvPr id="37" name="Прямоугольник 36"/>
              <p:cNvSpPr/>
              <p:nvPr/>
            </p:nvSpPr>
            <p:spPr>
              <a:xfrm>
                <a:off x="6529503" y="6006883"/>
                <a:ext cx="2423304" cy="491816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8" name="Прямая соединительная линия 37"/>
              <p:cNvCxnSpPr/>
              <p:nvPr/>
            </p:nvCxnSpPr>
            <p:spPr>
              <a:xfrm>
                <a:off x="7349276" y="6006883"/>
                <a:ext cx="0" cy="49181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Прямая соединительная линия 38"/>
              <p:cNvCxnSpPr/>
              <p:nvPr/>
            </p:nvCxnSpPr>
            <p:spPr>
              <a:xfrm>
                <a:off x="7835741" y="6006883"/>
                <a:ext cx="0" cy="491816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0816994" y="5399513"/>
              <a:ext cx="0" cy="49181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43" name="Прямая со стрелкой 42"/>
          <p:cNvCxnSpPr/>
          <p:nvPr/>
        </p:nvCxnSpPr>
        <p:spPr>
          <a:xfrm>
            <a:off x="7219811" y="3143562"/>
            <a:ext cx="1391161" cy="762000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>
            <a:off x="6489822" y="4203326"/>
            <a:ext cx="2078991" cy="1123791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V="1">
            <a:off x="7269090" y="3143562"/>
            <a:ext cx="1364675" cy="1813449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29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38108</TotalTime>
  <Words>615</Words>
  <Application>Microsoft Office PowerPoint</Application>
  <PresentationFormat>Произвольный</PresentationFormat>
  <Paragraphs>119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2212</cp:revision>
  <dcterms:created xsi:type="dcterms:W3CDTF">2018-01-05T16:38:53Z</dcterms:created>
  <dcterms:modified xsi:type="dcterms:W3CDTF">2023-09-17T10:45:39Z</dcterms:modified>
</cp:coreProperties>
</file>