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1482" r:id="rId3"/>
    <p:sldId id="1429" r:id="rId4"/>
    <p:sldId id="1472" r:id="rId5"/>
    <p:sldId id="1455" r:id="rId6"/>
    <p:sldId id="1473" r:id="rId7"/>
    <p:sldId id="1456" r:id="rId8"/>
    <p:sldId id="1474" r:id="rId9"/>
    <p:sldId id="1483" r:id="rId10"/>
    <p:sldId id="1477" r:id="rId11"/>
    <p:sldId id="1485" r:id="rId12"/>
    <p:sldId id="1436" r:id="rId13"/>
    <p:sldId id="1465" r:id="rId14"/>
    <p:sldId id="1478" r:id="rId15"/>
    <p:sldId id="1467" r:id="rId16"/>
    <p:sldId id="1484" r:id="rId17"/>
    <p:sldId id="1450" r:id="rId18"/>
    <p:sldId id="1448" r:id="rId19"/>
    <p:sldId id="1305" r:id="rId20"/>
    <p:sldId id="130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00B75D"/>
    <a:srgbClr val="66CCFF"/>
    <a:srgbClr val="00FFFF"/>
    <a:srgbClr val="A66BD3"/>
    <a:srgbClr val="0099CC"/>
    <a:srgbClr val="00C663"/>
    <a:srgbClr val="FF66FF"/>
    <a:srgbClr val="FFFF66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>
        <p:scale>
          <a:sx n="87" d="100"/>
          <a:sy n="87" d="100"/>
        </p:scale>
        <p:origin x="-52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image" Target="../media/image38.jpeg"/><Relationship Id="rId7" Type="http://schemas.openxmlformats.org/officeDocument/2006/relationships/image" Target="../media/image14.png"/><Relationship Id="rId12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microsoft.com/office/2007/relationships/hdphoto" Target="../media/hdphoto11.wdp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jpe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11" Type="http://schemas.microsoft.com/office/2007/relationships/hdphoto" Target="../media/hdphoto17.wdp"/><Relationship Id="rId5" Type="http://schemas.openxmlformats.org/officeDocument/2006/relationships/image" Target="../media/image74.png"/><Relationship Id="rId10" Type="http://schemas.openxmlformats.org/officeDocument/2006/relationships/image" Target="../media/image77.png"/><Relationship Id="rId4" Type="http://schemas.microsoft.com/office/2007/relationships/hdphoto" Target="../media/hdphoto14.wdp"/><Relationship Id="rId9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9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EF68BC3-9237-1ECE-3534-DB27D37A66CA}"/>
              </a:ext>
            </a:extLst>
          </p:cNvPr>
          <p:cNvSpPr txBox="1"/>
          <p:nvPr/>
        </p:nvSpPr>
        <p:spPr>
          <a:xfrm>
            <a:off x="1088571" y="4598163"/>
            <a:ext cx="9479705" cy="1527368"/>
          </a:xfrm>
          <a:prstGeom prst="round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Порівняння кількості предметів. </a:t>
            </a:r>
            <a:endParaRPr lang="uk-UA" sz="36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Поняття </a:t>
            </a:r>
            <a:r>
              <a:rPr lang="uk-UA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«стільки само», «стільки, скільки</a:t>
            </a:r>
            <a:r>
              <a:rPr lang="uk-UA" sz="36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x-none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3192AEB-E09A-8907-5808-F03627B3C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642" y="612079"/>
            <a:ext cx="3491855" cy="3478543"/>
          </a:xfrm>
          <a:prstGeom prst="round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BAB4284-F17A-E1D6-690E-A8CAA18C6E29}"/>
              </a:ext>
            </a:extLst>
          </p:cNvPr>
          <p:cNvSpPr txBox="1"/>
          <p:nvPr/>
        </p:nvSpPr>
        <p:spPr>
          <a:xfrm>
            <a:off x="2196063" y="1951240"/>
            <a:ext cx="2068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/>
              <a:t>Математика</a:t>
            </a:r>
            <a:endParaRPr lang="x-none" sz="20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492304" y="1371561"/>
            <a:ext cx="3450800" cy="173664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9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9" name="Picture 6" descr="Mr Peabody Stickers | Redbubble">
            <a:extLst>
              <a:ext uri="{FF2B5EF4-FFF2-40B4-BE49-F238E27FC236}">
                <a16:creationId xmlns:a16="http://schemas.microsoft.com/office/drawing/2014/main" xmlns="" id="{9FB3D7C3-0452-6C35-ECF3-E17335120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17937" y="3148157"/>
            <a:ext cx="1851005" cy="273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ая прямоугольная выноска 57">
            <a:extLst>
              <a:ext uri="{FF2B5EF4-FFF2-40B4-BE49-F238E27FC236}">
                <a16:creationId xmlns:a16="http://schemas.microsoft.com/office/drawing/2014/main" xmlns="" id="{6E196FAA-010F-0ED4-3A59-CC057E9B13E3}"/>
              </a:ext>
            </a:extLst>
          </p:cNvPr>
          <p:cNvSpPr/>
          <p:nvPr/>
        </p:nvSpPr>
        <p:spPr>
          <a:xfrm>
            <a:off x="214111" y="1323963"/>
            <a:ext cx="4561913" cy="2075853"/>
          </a:xfrm>
          <a:prstGeom prst="cloud">
            <a:avLst/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Скільки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груш на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першій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тарілці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?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Скільки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маємо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покласти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яблук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на другу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тарілку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щоб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їх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було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стільки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само</a:t>
            </a:r>
            <a:endParaRPr lang="uk-UA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https://o.remove.bg/downloads/335b3c51-d77c-4ae9-957b-da2c25db8572/1040601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298" y="2350410"/>
            <a:ext cx="3608510" cy="389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s://o.remove.bg/downloads/335b3c51-d77c-4ae9-957b-da2c25db8572/1040601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211" y="2350409"/>
            <a:ext cx="3608510" cy="389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o.remove.bg/downloads/3809a12f-3163-4e20-8893-8a2c7368f429/25695989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298" y="2532098"/>
            <a:ext cx="2218613" cy="239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s://o.remove.bg/downloads/3809a12f-3163-4e20-8893-8a2c7368f429/25695989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142" y="2202872"/>
            <a:ext cx="2218613" cy="239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s://o.remove.bg/downloads/3809a12f-3163-4e20-8893-8a2c7368f429/25695989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372" y="3655126"/>
            <a:ext cx="2218613" cy="239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o.remove.bg/downloads/5af62c80-9802-4f09-af45-5dca0a1fa90a/10554591-removebg-previ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535" y="3938766"/>
            <a:ext cx="1518686" cy="163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https://o.remove.bg/downloads/5af62c80-9802-4f09-af45-5dca0a1fa90a/10554591-removebg-previ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780" y="2835793"/>
            <a:ext cx="1518686" cy="163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https://o.remove.bg/downloads/5af62c80-9802-4f09-af45-5dca0a1fa90a/10554591-removebg-previ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579" y="2530263"/>
            <a:ext cx="1518686" cy="163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s://o.remove.bg/downloads/3809a12f-3163-4e20-8893-8a2c7368f429/25695989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711" y="3655126"/>
            <a:ext cx="2218613" cy="239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https://o.remove.bg/downloads/5af62c80-9802-4f09-af45-5dca0a1fa90a/10554591-removebg-previ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869" y="3707973"/>
            <a:ext cx="1518686" cy="163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9CCAA3A6-5FB8-88DC-6C42-671C7610C06E}"/>
              </a:ext>
            </a:extLst>
          </p:cNvPr>
          <p:cNvSpPr/>
          <p:nvPr/>
        </p:nvSpPr>
        <p:spPr>
          <a:xfrm>
            <a:off x="2607044" y="313602"/>
            <a:ext cx="8732066" cy="68487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Поняття </a:t>
            </a:r>
            <a:r>
              <a:rPr lang="uk-UA" sz="3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«стільки само»</a:t>
            </a:r>
            <a:r>
              <a:rPr lang="uk-UA" sz="3600" b="1" dirty="0"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50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6361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b="1" dirty="0" err="1" smtClean="0">
                <a:solidFill>
                  <a:schemeClr val="bg1"/>
                </a:solidFill>
                <a:latin typeface="+mn-lt"/>
              </a:rPr>
              <a:t>Руханка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Руханка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6171" y="1128485"/>
            <a:ext cx="2808513" cy="49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CCAA3A6-5FB8-88DC-6C42-671C7610C06E}"/>
              </a:ext>
            </a:extLst>
          </p:cNvPr>
          <p:cNvSpPr/>
          <p:nvPr/>
        </p:nvSpPr>
        <p:spPr>
          <a:xfrm>
            <a:off x="2607044" y="313602"/>
            <a:ext cx="8732066" cy="68487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Поняття </a:t>
            </a:r>
            <a:r>
              <a:rPr lang="uk-UA" sz="3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«стільки само»</a:t>
            </a:r>
            <a:r>
              <a:rPr lang="uk-UA" sz="3600" b="1" dirty="0"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1" name="Picture 14" descr="синя квітка - векторний кліпарт - artalbum.org.ua">
            <a:extLst>
              <a:ext uri="{FF2B5EF4-FFF2-40B4-BE49-F238E27FC236}">
                <a16:creationId xmlns:a16="http://schemas.microsoft.com/office/drawing/2014/main" xmlns="" id="{7E9CBF1F-613B-74E6-1C59-29FE559C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047" y="1568369"/>
            <a:ext cx="715589" cy="164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синя квітка - векторний кліпарт - artalbum.org.ua">
            <a:extLst>
              <a:ext uri="{FF2B5EF4-FFF2-40B4-BE49-F238E27FC236}">
                <a16:creationId xmlns:a16="http://schemas.microsoft.com/office/drawing/2014/main" xmlns="" id="{C1942973-AA1E-9F15-9F5E-D4D0CD31B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933" y="1568369"/>
            <a:ext cx="715589" cy="164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синя квітка - векторний кліпарт - artalbum.org.ua">
            <a:extLst>
              <a:ext uri="{FF2B5EF4-FFF2-40B4-BE49-F238E27FC236}">
                <a16:creationId xmlns:a16="http://schemas.microsoft.com/office/drawing/2014/main" xmlns="" id="{EBDAC632-68E4-DE86-512D-E35439E03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517" y="1568369"/>
            <a:ext cx="715589" cy="164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синя квітка - векторний кліпарт - artalbum.org.ua">
            <a:extLst>
              <a:ext uri="{FF2B5EF4-FFF2-40B4-BE49-F238E27FC236}">
                <a16:creationId xmlns:a16="http://schemas.microsoft.com/office/drawing/2014/main" xmlns="" id="{1FF31B58-E9BC-ED5B-6D32-0C0051BDF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586" y="1568369"/>
            <a:ext cx="715589" cy="164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синя квітка - векторний кліпарт - artalbum.org.ua">
            <a:extLst>
              <a:ext uri="{FF2B5EF4-FFF2-40B4-BE49-F238E27FC236}">
                <a16:creationId xmlns:a16="http://schemas.microsoft.com/office/drawing/2014/main" xmlns="" id="{D8B5740B-7C99-2A88-0E1F-A6CC7B6AB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655" y="1568369"/>
            <a:ext cx="715589" cy="164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синя квітка - векторний кліпарт - artalbum.org.ua">
            <a:extLst>
              <a:ext uri="{FF2B5EF4-FFF2-40B4-BE49-F238E27FC236}">
                <a16:creationId xmlns:a16="http://schemas.microsoft.com/office/drawing/2014/main" xmlns="" id="{77AC91E5-5D2E-5E6F-5174-9B72E99E8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541" y="1568369"/>
            <a:ext cx="715589" cy="164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синя квітка - векторний кліпарт - artalbum.org.ua">
            <a:extLst>
              <a:ext uri="{FF2B5EF4-FFF2-40B4-BE49-F238E27FC236}">
                <a16:creationId xmlns:a16="http://schemas.microsoft.com/office/drawing/2014/main" xmlns="" id="{52612915-08DE-DB58-B0D3-1FC13296A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125" y="1568369"/>
            <a:ext cx="715589" cy="164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Mr Peabody Stickers | Redbubble">
            <a:extLst>
              <a:ext uri="{FF2B5EF4-FFF2-40B4-BE49-F238E27FC236}">
                <a16:creationId xmlns:a16="http://schemas.microsoft.com/office/drawing/2014/main" xmlns="" id="{9FB3D7C3-0452-6C35-ECF3-E17335120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17937" y="3148157"/>
            <a:ext cx="1851005" cy="273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ая прямоугольная выноска 57">
            <a:extLst>
              <a:ext uri="{FF2B5EF4-FFF2-40B4-BE49-F238E27FC236}">
                <a16:creationId xmlns:a16="http://schemas.microsoft.com/office/drawing/2014/main" xmlns="" id="{6E196FAA-010F-0ED4-3A59-CC057E9B13E3}"/>
              </a:ext>
            </a:extLst>
          </p:cNvPr>
          <p:cNvSpPr/>
          <p:nvPr/>
        </p:nvSpPr>
        <p:spPr>
          <a:xfrm>
            <a:off x="238687" y="1353147"/>
            <a:ext cx="2453391" cy="1635456"/>
          </a:xfrm>
          <a:prstGeom prst="cloud">
            <a:avLst/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Перевір, чи стільки само ваз, як і квіток.</a:t>
            </a:r>
          </a:p>
        </p:txBody>
      </p:sp>
      <p:pic>
        <p:nvPicPr>
          <p:cNvPr id="31" name="Picture 14" descr="синя квітка - векторний кліпарт - artalbum.org.ua">
            <a:extLst>
              <a:ext uri="{FF2B5EF4-FFF2-40B4-BE49-F238E27FC236}">
                <a16:creationId xmlns:a16="http://schemas.microsoft.com/office/drawing/2014/main" xmlns="" id="{8DD00CBE-72F5-9EE0-BC16-EABC27128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805" y="2957364"/>
            <a:ext cx="715589" cy="164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Ваза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6E9F7324-8DF2-7AD0-6069-3B3CD60DD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812" y="4158651"/>
            <a:ext cx="1448210" cy="176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синя квітка - векторний кліпарт - artalbum.org.ua">
            <a:extLst>
              <a:ext uri="{FF2B5EF4-FFF2-40B4-BE49-F238E27FC236}">
                <a16:creationId xmlns:a16="http://schemas.microsoft.com/office/drawing/2014/main" xmlns="" id="{F59A19C9-70F6-8DA5-CE3B-FEF3375B7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787" y="2957364"/>
            <a:ext cx="715589" cy="164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синя квітка - векторний кліпарт - artalbum.org.ua">
            <a:extLst>
              <a:ext uri="{FF2B5EF4-FFF2-40B4-BE49-F238E27FC236}">
                <a16:creationId xmlns:a16="http://schemas.microsoft.com/office/drawing/2014/main" xmlns="" id="{DBA971AD-AD83-9E94-BA4F-5F01F122A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460" y="2957364"/>
            <a:ext cx="715589" cy="164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 descr="синя квітка - векторний кліпарт - artalbum.org.ua">
            <a:extLst>
              <a:ext uri="{FF2B5EF4-FFF2-40B4-BE49-F238E27FC236}">
                <a16:creationId xmlns:a16="http://schemas.microsoft.com/office/drawing/2014/main" xmlns="" id="{62D70565-5A6F-DB38-5F92-D84A3D95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91" y="2957364"/>
            <a:ext cx="715589" cy="164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синя квітка - векторний кліпарт - artalbum.org.ua">
            <a:extLst>
              <a:ext uri="{FF2B5EF4-FFF2-40B4-BE49-F238E27FC236}">
                <a16:creationId xmlns:a16="http://schemas.microsoft.com/office/drawing/2014/main" xmlns="" id="{CC714CF1-D980-08F6-D25F-E64DC917E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113" y="2957364"/>
            <a:ext cx="715589" cy="164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" descr="синя квітка - векторний кліпарт - artalbum.org.ua">
            <a:extLst>
              <a:ext uri="{FF2B5EF4-FFF2-40B4-BE49-F238E27FC236}">
                <a16:creationId xmlns:a16="http://schemas.microsoft.com/office/drawing/2014/main" xmlns="" id="{BF30D471-B42D-E108-8070-F967E13C0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868" y="2957364"/>
            <a:ext cx="715589" cy="164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4" descr="синя квітка - векторний кліпарт - artalbum.org.ua">
            <a:extLst>
              <a:ext uri="{FF2B5EF4-FFF2-40B4-BE49-F238E27FC236}">
                <a16:creationId xmlns:a16="http://schemas.microsoft.com/office/drawing/2014/main" xmlns="" id="{25EF262C-8B3C-7899-729A-E979DAE3E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078" y="2957364"/>
            <a:ext cx="715589" cy="164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Ваза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38ABEBF7-1D68-D3FD-EA3C-A4F8236FC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009" y="4158651"/>
            <a:ext cx="1448210" cy="176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Ваза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CB80F7DB-81BB-A586-F8E4-A0EC51A2C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219" y="4158651"/>
            <a:ext cx="1448210" cy="176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Ваза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84956D3A-6437-DB81-563C-AF95D227D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972" y="4158651"/>
            <a:ext cx="1448210" cy="176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Ваза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C3A2CB42-4EF8-9AE0-99FA-20C9DAB7D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69" y="4158651"/>
            <a:ext cx="1448210" cy="176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Ваза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FEEB2A49-2637-842C-B4B9-9A92FFE7B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379" y="4158651"/>
            <a:ext cx="1448210" cy="176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Ваза клипарт-картинка. Бесплатная загрузка. | Creazilla">
            <a:extLst>
              <a:ext uri="{FF2B5EF4-FFF2-40B4-BE49-F238E27FC236}">
                <a16:creationId xmlns:a16="http://schemas.microsoft.com/office/drawing/2014/main" xmlns="" id="{B32C5C5F-5DB8-9BA2-F396-20DA1B96F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589" y="4158651"/>
            <a:ext cx="1448210" cy="176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4">
            <a:extLst>
              <a:ext uri="{FF2B5EF4-FFF2-40B4-BE49-F238E27FC236}">
                <a16:creationId xmlns:a16="http://schemas.microsoft.com/office/drawing/2014/main" xmlns="" id="{96DA4701-880A-09C5-FB5D-6A97BC24FA63}"/>
              </a:ext>
            </a:extLst>
          </p:cNvPr>
          <p:cNvSpPr/>
          <p:nvPr/>
        </p:nvSpPr>
        <p:spPr>
          <a:xfrm>
            <a:off x="8011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11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0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B0A7CB51-6342-88A6-7740-3B46AEA060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833" b="88396"/>
          <a:stretch/>
        </p:blipFill>
        <p:spPr>
          <a:xfrm>
            <a:off x="1801910" y="4800861"/>
            <a:ext cx="9858075" cy="1564436"/>
          </a:xfrm>
          <a:prstGeom prst="roundRect">
            <a:avLst/>
          </a:prstGeom>
        </p:spPr>
      </p:pic>
      <p:pic>
        <p:nvPicPr>
          <p:cNvPr id="1028" name="Picture 4" descr="Гипнотизирующий леденец. иллюстрация на белом фоне. | Премиум векторы">
            <a:extLst>
              <a:ext uri="{FF2B5EF4-FFF2-40B4-BE49-F238E27FC236}">
                <a16:creationId xmlns:a16="http://schemas.microsoft.com/office/drawing/2014/main" xmlns="" id="{07805B36-116A-EEC6-A5BD-03DF3DDAE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210">
            <a:off x="7517270" y="2851968"/>
            <a:ext cx="1192200" cy="176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онфета рождества, рождественские конфеты, еда, жесткий Candy, сахар png |  Klipartz">
            <a:extLst>
              <a:ext uri="{FF2B5EF4-FFF2-40B4-BE49-F238E27FC236}">
                <a16:creationId xmlns:a16="http://schemas.microsoft.com/office/drawing/2014/main" xmlns="" id="{7150B9BC-8486-8EB0-6D07-4AB8A3387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0397">
            <a:off x="10744533" y="3080223"/>
            <a:ext cx="1143447" cy="130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CCAA3A6-5FB8-88DC-6C42-671C7610C06E}"/>
              </a:ext>
            </a:extLst>
          </p:cNvPr>
          <p:cNvSpPr/>
          <p:nvPr/>
        </p:nvSpPr>
        <p:spPr>
          <a:xfrm>
            <a:off x="1801658" y="397575"/>
            <a:ext cx="8732066" cy="68011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 Завдання для кмітливих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1DE37A6-A2C7-B64C-0BBA-4648C08A1763}"/>
              </a:ext>
            </a:extLst>
          </p:cNvPr>
          <p:cNvSpPr txBox="1"/>
          <p:nvPr/>
        </p:nvSpPr>
        <p:spPr>
          <a:xfrm>
            <a:off x="3754207" y="1282550"/>
            <a:ext cx="5103876" cy="707886"/>
          </a:xfrm>
          <a:prstGeom prst="roundRect">
            <a:avLst/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0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Намалюй в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зошиті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стільки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квадратів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скільки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цукерок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малюнку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uk-UA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F79D132-A9AE-DCB8-08B8-1D6847DD21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1140" y="1448586"/>
            <a:ext cx="2347589" cy="3065124"/>
          </a:xfrm>
          <a:prstGeom prst="rect">
            <a:avLst/>
          </a:prstGeom>
        </p:spPr>
      </p:pic>
      <p:pic>
        <p:nvPicPr>
          <p:cNvPr id="1026" name="Picture 2" descr="Картинки на прозрачном фоне конфеты 8 » Шапки сайтов jpg бесплатно">
            <a:extLst>
              <a:ext uri="{FF2B5EF4-FFF2-40B4-BE49-F238E27FC236}">
                <a16:creationId xmlns:a16="http://schemas.microsoft.com/office/drawing/2014/main" xmlns="" id="{9F1E721A-D4C9-9665-54C0-CE66CC808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10000">
            <a:off x="8438624" y="3321402"/>
            <a:ext cx="1419052" cy="70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онфеты клипарт (64 фото) » Рисунки для срисовки и не только">
            <a:extLst>
              <a:ext uri="{FF2B5EF4-FFF2-40B4-BE49-F238E27FC236}">
                <a16:creationId xmlns:a16="http://schemas.microsoft.com/office/drawing/2014/main" xmlns="" id="{7B386FF8-4CDB-F09A-7E84-84C17F0E2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0"/>
          <a:stretch/>
        </p:blipFill>
        <p:spPr bwMode="auto">
          <a:xfrm rot="1584329">
            <a:off x="9937476" y="2645436"/>
            <a:ext cx="658322" cy="190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Рождественские леденцы (88 фото)">
            <a:extLst>
              <a:ext uri="{FF2B5EF4-FFF2-40B4-BE49-F238E27FC236}">
                <a16:creationId xmlns:a16="http://schemas.microsoft.com/office/drawing/2014/main" xmlns="" id="{DD34895E-415F-15F2-D32D-2E7752201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5372">
            <a:off x="4497673" y="2903393"/>
            <a:ext cx="1233159" cy="139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Конфеты клипарт (64 фото) » Рисунки для срисовки и не только">
            <a:extLst>
              <a:ext uri="{FF2B5EF4-FFF2-40B4-BE49-F238E27FC236}">
                <a16:creationId xmlns:a16="http://schemas.microsoft.com/office/drawing/2014/main" xmlns="" id="{C8A1DE17-44B3-64D5-6EBE-5CA777C5C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5306" y1="13333" x2="85306" y2="13333"/>
                        <a14:foregroundMark x1="75510" y1="7500" x2="75510" y2="7500"/>
                        <a14:foregroundMark x1="73878" y1="3833" x2="73878" y2="3833"/>
                        <a14:foregroundMark x1="79184" y1="16500" x2="79184" y2="16500"/>
                        <a14:foregroundMark x1="73061" y1="9500" x2="73061" y2="9500"/>
                        <a14:foregroundMark x1="78571" y1="16333" x2="78571" y2="16333"/>
                        <a14:foregroundMark x1="84286" y1="20500" x2="84286" y2="20500"/>
                        <a14:foregroundMark x1="95102" y1="18333" x2="95102" y2="18333"/>
                        <a14:foregroundMark x1="95102" y1="22167" x2="95102" y2="22167"/>
                        <a14:foregroundMark x1="92653" y1="24500" x2="92653" y2="24500"/>
                        <a14:foregroundMark x1="88367" y1="25333" x2="88367" y2="25333"/>
                        <a14:foregroundMark x1="87347" y1="27500" x2="87347" y2="27500"/>
                        <a14:foregroundMark x1="86327" y1="25667" x2="86327" y2="25667"/>
                        <a14:foregroundMark x1="84694" y1="26500" x2="84694" y2="26500"/>
                        <a14:foregroundMark x1="90816" y1="25500" x2="90816" y2="25500"/>
                        <a14:foregroundMark x1="91633" y1="24333" x2="91633" y2="24333"/>
                        <a14:foregroundMark x1="97959" y1="19500" x2="97959" y2="19500"/>
                        <a14:foregroundMark x1="33878" y1="83167" x2="33878" y2="83167"/>
                        <a14:foregroundMark x1="22857" y1="66500" x2="22857" y2="66500"/>
                        <a14:foregroundMark x1="21429" y1="66667" x2="21429" y2="66667"/>
                        <a14:foregroundMark x1="22449" y1="84500" x2="22449" y2="84500"/>
                        <a14:foregroundMark x1="13469" y1="83167" x2="13469" y2="83167"/>
                        <a14:foregroundMark x1="30408" y1="96833" x2="30408" y2="96833"/>
                        <a14:foregroundMark x1="21633" y1="87833" x2="21633" y2="87833"/>
                        <a14:foregroundMark x1="26122" y1="80500" x2="26122" y2="80500"/>
                        <a14:foregroundMark x1="8776" y1="79500" x2="8776" y2="79500"/>
                        <a14:foregroundMark x1="3469" y1="78167" x2="3469" y2="78167"/>
                        <a14:foregroundMark x1="11837" y1="86500" x2="11837" y2="86500"/>
                        <a14:foregroundMark x1="19184" y1="89500" x2="19184" y2="89500"/>
                        <a14:foregroundMark x1="30816" y1="87000" x2="30816" y2="87000"/>
                        <a14:foregroundMark x1="30000" y1="95500" x2="30000" y2="95500"/>
                        <a14:foregroundMark x1="34082" y1="94667" x2="34082" y2="94667"/>
                        <a14:foregroundMark x1="37755" y1="88500" x2="37755" y2="88500"/>
                        <a14:foregroundMark x1="35510" y1="86000" x2="35510" y2="86000"/>
                        <a14:foregroundMark x1="35918" y1="84333" x2="35918" y2="84333"/>
                        <a14:foregroundMark x1="35510" y1="92000" x2="35510" y2="92000"/>
                        <a14:foregroundMark x1="37347" y1="89667" x2="37347" y2="89667"/>
                        <a14:foregroundMark x1="37347" y1="86000" x2="37347" y2="86000"/>
                        <a14:foregroundMark x1="32041" y1="97833" x2="32041" y2="97833"/>
                        <a14:foregroundMark x1="77755" y1="16500" x2="77755" y2="16500"/>
                        <a14:foregroundMark x1="78776" y1="12000" x2="78776" y2="12000"/>
                        <a14:foregroundMark x1="66939" y1="5000" x2="66939" y2="5000"/>
                        <a14:foregroundMark x1="82653" y1="14500" x2="82653" y2="14500"/>
                        <a14:foregroundMark x1="36939" y1="93167" x2="36939" y2="93167"/>
                        <a14:foregroundMark x1="33469" y1="98833" x2="33469" y2="98833"/>
                        <a14:foregroundMark x1="34694" y1="80667" x2="34694" y2="80667"/>
                        <a14:foregroundMark x1="90000" y1="15667" x2="90000" y2="1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938" y="2997296"/>
            <a:ext cx="1075177" cy="131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Картинки на прозрачном фоне конфеты 8 » Шапки сайтов jpg бесплатно">
            <a:extLst>
              <a:ext uri="{FF2B5EF4-FFF2-40B4-BE49-F238E27FC236}">
                <a16:creationId xmlns:a16="http://schemas.microsoft.com/office/drawing/2014/main" xmlns="" id="{3D2E1B9E-6A9D-F25F-21F0-93F6093DE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2502">
            <a:off x="6827329" y="2996893"/>
            <a:ext cx="696168" cy="138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Шоколад PNG фото">
            <a:extLst>
              <a:ext uri="{FF2B5EF4-FFF2-40B4-BE49-F238E27FC236}">
                <a16:creationId xmlns:a16="http://schemas.microsoft.com/office/drawing/2014/main" xmlns="" id="{918807FA-8C41-D1EA-651A-C5FEFC515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3" t="49210"/>
          <a:stretch/>
        </p:blipFill>
        <p:spPr bwMode="auto">
          <a:xfrm>
            <a:off x="3376030" y="3261665"/>
            <a:ext cx="978423" cy="105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6F05BF43-DF21-7F03-F3FF-44F76A62AFE5}"/>
              </a:ext>
            </a:extLst>
          </p:cNvPr>
          <p:cNvSpPr/>
          <p:nvPr/>
        </p:nvSpPr>
        <p:spPr>
          <a:xfrm>
            <a:off x="2284217" y="5286808"/>
            <a:ext cx="725277" cy="70129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1" name="Picture 2" descr="Веселый карандаш (60 фото)">
            <a:extLst>
              <a:ext uri="{FF2B5EF4-FFF2-40B4-BE49-F238E27FC236}">
                <a16:creationId xmlns:a16="http://schemas.microsoft.com/office/drawing/2014/main" xmlns="" id="{DD630D4D-6986-3A63-629E-858FA5210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836" y="488326"/>
            <a:ext cx="535501" cy="195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xmlns="" id="{0B5CF092-89F9-2B4A-B7F6-99AEBB84FAFE}"/>
              </a:ext>
            </a:extLst>
          </p:cNvPr>
          <p:cNvSpPr/>
          <p:nvPr/>
        </p:nvSpPr>
        <p:spPr>
          <a:xfrm>
            <a:off x="1806465" y="4850672"/>
            <a:ext cx="9886771" cy="1564436"/>
          </a:xfrm>
          <a:prstGeom prst="roundRect">
            <a:avLst/>
          </a:prstGeom>
          <a:noFill/>
          <a:ln w="57150">
            <a:solidFill>
              <a:srgbClr val="00C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Прямокутник 5">
            <a:extLst>
              <a:ext uri="{FF2B5EF4-FFF2-40B4-BE49-F238E27FC236}">
                <a16:creationId xmlns:a16="http://schemas.microsoft.com/office/drawing/2014/main" xmlns="" id="{6F05BF43-DF21-7F03-F3FF-44F76A62AFE5}"/>
              </a:ext>
            </a:extLst>
          </p:cNvPr>
          <p:cNvSpPr/>
          <p:nvPr/>
        </p:nvSpPr>
        <p:spPr>
          <a:xfrm>
            <a:off x="3376030" y="5277138"/>
            <a:ext cx="756355" cy="70129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Прямокутник 5">
            <a:extLst>
              <a:ext uri="{FF2B5EF4-FFF2-40B4-BE49-F238E27FC236}">
                <a16:creationId xmlns:a16="http://schemas.microsoft.com/office/drawing/2014/main" xmlns="" id="{6F05BF43-DF21-7F03-F3FF-44F76A62AFE5}"/>
              </a:ext>
            </a:extLst>
          </p:cNvPr>
          <p:cNvSpPr/>
          <p:nvPr/>
        </p:nvSpPr>
        <p:spPr>
          <a:xfrm>
            <a:off x="4523875" y="5286808"/>
            <a:ext cx="725277" cy="70129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Прямокутник 5">
            <a:extLst>
              <a:ext uri="{FF2B5EF4-FFF2-40B4-BE49-F238E27FC236}">
                <a16:creationId xmlns:a16="http://schemas.microsoft.com/office/drawing/2014/main" xmlns="" id="{6F05BF43-DF21-7F03-F3FF-44F76A62AFE5}"/>
              </a:ext>
            </a:extLst>
          </p:cNvPr>
          <p:cNvSpPr/>
          <p:nvPr/>
        </p:nvSpPr>
        <p:spPr>
          <a:xfrm>
            <a:off x="5638761" y="5277138"/>
            <a:ext cx="756355" cy="70129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Прямокутник 5">
            <a:extLst>
              <a:ext uri="{FF2B5EF4-FFF2-40B4-BE49-F238E27FC236}">
                <a16:creationId xmlns:a16="http://schemas.microsoft.com/office/drawing/2014/main" xmlns="" id="{6F05BF43-DF21-7F03-F3FF-44F76A62AFE5}"/>
              </a:ext>
            </a:extLst>
          </p:cNvPr>
          <p:cNvSpPr/>
          <p:nvPr/>
        </p:nvSpPr>
        <p:spPr>
          <a:xfrm>
            <a:off x="6790105" y="5293139"/>
            <a:ext cx="725277" cy="70129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Прямокутник 5">
            <a:extLst>
              <a:ext uri="{FF2B5EF4-FFF2-40B4-BE49-F238E27FC236}">
                <a16:creationId xmlns:a16="http://schemas.microsoft.com/office/drawing/2014/main" xmlns="" id="{6F05BF43-DF21-7F03-F3FF-44F76A62AFE5}"/>
              </a:ext>
            </a:extLst>
          </p:cNvPr>
          <p:cNvSpPr/>
          <p:nvPr/>
        </p:nvSpPr>
        <p:spPr>
          <a:xfrm>
            <a:off x="7916026" y="5293139"/>
            <a:ext cx="756355" cy="70129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Прямокутник 5">
            <a:extLst>
              <a:ext uri="{FF2B5EF4-FFF2-40B4-BE49-F238E27FC236}">
                <a16:creationId xmlns:a16="http://schemas.microsoft.com/office/drawing/2014/main" xmlns="" id="{6F05BF43-DF21-7F03-F3FF-44F76A62AFE5}"/>
              </a:ext>
            </a:extLst>
          </p:cNvPr>
          <p:cNvSpPr/>
          <p:nvPr/>
        </p:nvSpPr>
        <p:spPr>
          <a:xfrm>
            <a:off x="9029763" y="5286808"/>
            <a:ext cx="725277" cy="70129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Прямокутник 5">
            <a:extLst>
              <a:ext uri="{FF2B5EF4-FFF2-40B4-BE49-F238E27FC236}">
                <a16:creationId xmlns:a16="http://schemas.microsoft.com/office/drawing/2014/main" xmlns="" id="{6F05BF43-DF21-7F03-F3FF-44F76A62AFE5}"/>
              </a:ext>
            </a:extLst>
          </p:cNvPr>
          <p:cNvSpPr/>
          <p:nvPr/>
        </p:nvSpPr>
        <p:spPr>
          <a:xfrm>
            <a:off x="10155547" y="5286808"/>
            <a:ext cx="756355" cy="70129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Прямоугольник 4">
            <a:extLst>
              <a:ext uri="{FF2B5EF4-FFF2-40B4-BE49-F238E27FC236}">
                <a16:creationId xmlns:a16="http://schemas.microsoft.com/office/drawing/2014/main" xmlns="" id="{96DA4701-880A-09C5-FB5D-6A97BC24FA63}"/>
              </a:ext>
            </a:extLst>
          </p:cNvPr>
          <p:cNvSpPr/>
          <p:nvPr/>
        </p:nvSpPr>
        <p:spPr>
          <a:xfrm>
            <a:off x="-2192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11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7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CCAA3A6-5FB8-88DC-6C42-671C7610C06E}"/>
              </a:ext>
            </a:extLst>
          </p:cNvPr>
          <p:cNvSpPr/>
          <p:nvPr/>
        </p:nvSpPr>
        <p:spPr>
          <a:xfrm>
            <a:off x="2034767" y="422212"/>
            <a:ext cx="8732066" cy="64458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Поміркуйте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ABF5DB9-D935-874B-66EE-C6B2F4693BFF}"/>
              </a:ext>
            </a:extLst>
          </p:cNvPr>
          <p:cNvSpPr txBox="1"/>
          <p:nvPr/>
        </p:nvSpPr>
        <p:spPr>
          <a:xfrm>
            <a:off x="3995469" y="1198561"/>
            <a:ext cx="6098101" cy="614037"/>
          </a:xfrm>
          <a:prstGeom prst="roundRect">
            <a:avLst/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0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2400" dirty="0">
                <a:solidFill>
                  <a:schemeClr val="accent6">
                    <a:lumMod val="50000"/>
                  </a:schemeClr>
                </a:solidFill>
              </a:rPr>
              <a:t>Чи для кожного котика є миска?</a:t>
            </a:r>
          </a:p>
        </p:txBody>
      </p:sp>
      <p:pic>
        <p:nvPicPr>
          <p:cNvPr id="2050" name="Picture 2" descr="Рыжий кот мультяшный - фото и картинки abrakadabra.fun">
            <a:extLst>
              <a:ext uri="{FF2B5EF4-FFF2-40B4-BE49-F238E27FC236}">
                <a16:creationId xmlns:a16="http://schemas.microsoft.com/office/drawing/2014/main" xmlns="" id="{4B1978E1-CB93-7A6D-0FBF-AA60081BC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0698" y="2243137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n em Домашние животные">
            <a:extLst>
              <a:ext uri="{FF2B5EF4-FFF2-40B4-BE49-F238E27FC236}">
                <a16:creationId xmlns:a16="http://schemas.microsoft.com/office/drawing/2014/main" xmlns="" id="{80CE3895-18A1-C59B-C365-2637EC661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350" y="2181610"/>
            <a:ext cx="1894650" cy="193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Рыжий кот мультяшный - фото и картинки abrakadabra.fun">
            <a:extLst>
              <a:ext uri="{FF2B5EF4-FFF2-40B4-BE49-F238E27FC236}">
                <a16:creationId xmlns:a16="http://schemas.microsoft.com/office/drawing/2014/main" xmlns="" id="{72880BF9-8922-3621-9AA7-AE10C92F1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216" y="2243137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Рыжий кот мультяшный - фото и картинки abrakadabra.fun">
            <a:extLst>
              <a:ext uri="{FF2B5EF4-FFF2-40B4-BE49-F238E27FC236}">
                <a16:creationId xmlns:a16="http://schemas.microsoft.com/office/drawing/2014/main" xmlns="" id="{D09252AB-1D63-330C-D326-F4B5A438E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708" y="2243137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Миска для кота: стоковые векторные изображения, иллюстрации | Depositphotos">
            <a:extLst>
              <a:ext uri="{FF2B5EF4-FFF2-40B4-BE49-F238E27FC236}">
                <a16:creationId xmlns:a16="http://schemas.microsoft.com/office/drawing/2014/main" xmlns="" id="{C3DB79F3-1A1C-28C9-C38E-C1DE7D6AD3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4" name="AutoShape 8" descr="Рыжая кошка - векторные изображения, Рыжая кошка картинки | Depositphotos">
            <a:extLst>
              <a:ext uri="{FF2B5EF4-FFF2-40B4-BE49-F238E27FC236}">
                <a16:creationId xmlns:a16="http://schemas.microsoft.com/office/drawing/2014/main" xmlns="" id="{9C6281F1-A867-3A4C-00D6-DAB1532EDC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2058" name="Picture 10" descr="Colorful cartoon pet food bowl Royalty Free Vector Image">
            <a:extLst>
              <a:ext uri="{FF2B5EF4-FFF2-40B4-BE49-F238E27FC236}">
                <a16:creationId xmlns:a16="http://schemas.microsoft.com/office/drawing/2014/main" xmlns="" id="{29297F2E-C269-033B-B68E-8FBBF8FE2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44" b="85128" l="0" r="9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84" y="5708572"/>
            <a:ext cx="1355411" cy="105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olorful cartoon pet food bowl Royalty Free Vector Image">
            <a:extLst>
              <a:ext uri="{FF2B5EF4-FFF2-40B4-BE49-F238E27FC236}">
                <a16:creationId xmlns:a16="http://schemas.microsoft.com/office/drawing/2014/main" xmlns="" id="{7E545ED6-9949-483D-092C-B127C611C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44" b="85128" l="0" r="9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07" y="5743083"/>
            <a:ext cx="1355411" cy="105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Colorful cartoon pet food bowl Royalty Free Vector Image">
            <a:extLst>
              <a:ext uri="{FF2B5EF4-FFF2-40B4-BE49-F238E27FC236}">
                <a16:creationId xmlns:a16="http://schemas.microsoft.com/office/drawing/2014/main" xmlns="" id="{BFFCBDE9-CB3C-E306-22B0-E2E6CD155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44" b="85128" l="0" r="9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239" y="5733990"/>
            <a:ext cx="1355411" cy="105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olorful cartoon pet food bowl Royalty Free Vector Image">
            <a:extLst>
              <a:ext uri="{FF2B5EF4-FFF2-40B4-BE49-F238E27FC236}">
                <a16:creationId xmlns:a16="http://schemas.microsoft.com/office/drawing/2014/main" xmlns="" id="{7B39FECF-6AED-C66F-3BDF-FB703EFED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44" b="85128" l="0" r="9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554" y="5766680"/>
            <a:ext cx="1355411" cy="105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35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3.33333E-6 -0.2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CCAA3A6-5FB8-88DC-6C42-671C7610C06E}"/>
              </a:ext>
            </a:extLst>
          </p:cNvPr>
          <p:cNvSpPr/>
          <p:nvPr/>
        </p:nvSpPr>
        <p:spPr>
          <a:xfrm>
            <a:off x="1984149" y="422212"/>
            <a:ext cx="8732066" cy="74630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Порівняння </a:t>
            </a:r>
            <a:r>
              <a:rPr lang="uk-UA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кількості предметів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6403B34-2F8B-A273-9040-7A6607861F8A}"/>
              </a:ext>
            </a:extLst>
          </p:cNvPr>
          <p:cNvSpPr txBox="1"/>
          <p:nvPr/>
        </p:nvSpPr>
        <p:spPr>
          <a:xfrm>
            <a:off x="2597685" y="1353180"/>
            <a:ext cx="6889071" cy="552963"/>
          </a:xfrm>
          <a:prstGeom prst="roundRect">
            <a:avLst/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Якого взуття більше: літнього чи зимового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x-none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6" name="Picture 4" descr="Uggs PNG Images | Vector and PSD Files | Free Download on Pngtree">
            <a:extLst>
              <a:ext uri="{FF2B5EF4-FFF2-40B4-BE49-F238E27FC236}">
                <a16:creationId xmlns:a16="http://schemas.microsoft.com/office/drawing/2014/main" xmlns="" id="{43AFF1A3-6297-8A13-8689-E7CDF6A57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86" y="3090852"/>
            <a:ext cx="2367610" cy="236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ow to Draw Snow Boots - Step by Step Easy Drawing Guides - Drawing Howtos">
            <a:extLst>
              <a:ext uri="{FF2B5EF4-FFF2-40B4-BE49-F238E27FC236}">
                <a16:creationId xmlns:a16="http://schemas.microsoft.com/office/drawing/2014/main" xmlns="" id="{264EBFB5-5EB9-DD59-CE55-BE15EF1D2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4" t="16818" r="16630" b="13607"/>
          <a:stretch/>
        </p:blipFill>
        <p:spPr bwMode="auto">
          <a:xfrm>
            <a:off x="9726215" y="3248517"/>
            <a:ext cx="198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now Boots for Kids Online - Warm and Waterproof Footwear">
            <a:extLst>
              <a:ext uri="{FF2B5EF4-FFF2-40B4-BE49-F238E27FC236}">
                <a16:creationId xmlns:a16="http://schemas.microsoft.com/office/drawing/2014/main" xmlns="" id="{BCDD3EF7-49CE-363D-3ECF-1027B8500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7" r="-81"/>
          <a:stretch/>
        </p:blipFill>
        <p:spPr bwMode="auto">
          <a:xfrm>
            <a:off x="5112000" y="3228925"/>
            <a:ext cx="2196000" cy="187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now Boots for Kids Online - Warm and Waterproof Footwear">
            <a:extLst>
              <a:ext uri="{FF2B5EF4-FFF2-40B4-BE49-F238E27FC236}">
                <a16:creationId xmlns:a16="http://schemas.microsoft.com/office/drawing/2014/main" xmlns="" id="{8336C132-CE66-AD92-96BE-49E2FD6D4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3" r="20791"/>
          <a:stretch/>
        </p:blipFill>
        <p:spPr bwMode="auto">
          <a:xfrm>
            <a:off x="5812496" y="3703939"/>
            <a:ext cx="1548000" cy="187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Купить детские босоножки для мальчиков и девочек в Украине: Киев, Харьков,  Одесса">
            <a:extLst>
              <a:ext uri="{FF2B5EF4-FFF2-40B4-BE49-F238E27FC236}">
                <a16:creationId xmlns:a16="http://schemas.microsoft.com/office/drawing/2014/main" xmlns="" id="{F4B75796-D9EA-B51F-FA30-264011C90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407" y="4747561"/>
            <a:ext cx="1571200" cy="137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Сандали, босоножки, вьетнамки, детская летняя обувь">
            <a:extLst>
              <a:ext uri="{FF2B5EF4-FFF2-40B4-BE49-F238E27FC236}">
                <a16:creationId xmlns:a16="http://schemas.microsoft.com/office/drawing/2014/main" xmlns="" id="{88A67D33-3B23-706D-9FE7-23C8FE1C3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33555" y="4307276"/>
            <a:ext cx="1964272" cy="196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Клипарт солнце (61 фото) » Рисунки для срисовки и не только">
            <a:extLst>
              <a:ext uri="{FF2B5EF4-FFF2-40B4-BE49-F238E27FC236}">
                <a16:creationId xmlns:a16="http://schemas.microsoft.com/office/drawing/2014/main" xmlns="" id="{2CC0193C-E154-A412-E4DD-876BB115C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096" y="3703939"/>
            <a:ext cx="1035300" cy="106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Снежинк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FD5C751E-ED6C-6C51-4158-BBCD9CD27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64" y="2545312"/>
            <a:ext cx="741285" cy="74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Клипарт солнце (61 фото) » Рисунки для срисовки и не только">
            <a:extLst>
              <a:ext uri="{FF2B5EF4-FFF2-40B4-BE49-F238E27FC236}">
                <a16:creationId xmlns:a16="http://schemas.microsoft.com/office/drawing/2014/main" xmlns="" id="{22FA44FD-518C-07C9-0BC1-903827151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432" y="3630412"/>
            <a:ext cx="1035300" cy="106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Снежинк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CDE05CBC-16A4-926E-B1B6-A7DC99FC7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315" y="2580998"/>
            <a:ext cx="741285" cy="74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Снежинка эмодзи клипарт. Бесплатная загрузка. | Creazilla">
            <a:extLst>
              <a:ext uri="{FF2B5EF4-FFF2-40B4-BE49-F238E27FC236}">
                <a16:creationId xmlns:a16="http://schemas.microsoft.com/office/drawing/2014/main" xmlns="" id="{E2525218-67E7-405D-75AA-2EDF5AC63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695" y="2349567"/>
            <a:ext cx="741285" cy="74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96DA4701-880A-09C5-FB5D-6A97BC24FA63}"/>
              </a:ext>
            </a:extLst>
          </p:cNvPr>
          <p:cNvSpPr/>
          <p:nvPr/>
        </p:nvSpPr>
        <p:spPr>
          <a:xfrm>
            <a:off x="-2192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11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63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68505" y="375331"/>
            <a:ext cx="8732066" cy="71306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 </a:t>
            </a:r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4538" y="3113314"/>
            <a:ext cx="3191748" cy="1427873"/>
          </a:xfrm>
          <a:prstGeom prst="cloud">
            <a:avLst/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1800" dirty="0" smtClean="0">
                <a:solidFill>
                  <a:schemeClr val="accent6">
                    <a:lumMod val="50000"/>
                  </a:schemeClr>
                </a:solidFill>
              </a:rPr>
              <a:t>Я вважаю, що сьогодні вівторок. Чи погоджуєшся зі мною?</a:t>
            </a:r>
            <a:endParaRPr lang="uk-UA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D:\1 клас\2 Матем\1 УРОКИ Листопад\№009 Порівняння«стільки само», «стільки, скільки»\2023-09-15_1104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732" y="1357420"/>
            <a:ext cx="7303927" cy="175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96DA4701-880A-09C5-FB5D-6A97BC24FA63}"/>
              </a:ext>
            </a:extLst>
          </p:cNvPr>
          <p:cNvSpPr/>
          <p:nvPr/>
        </p:nvSpPr>
        <p:spPr>
          <a:xfrm>
            <a:off x="-2192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56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829" y="2394857"/>
            <a:ext cx="903514" cy="5769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D:\1 клас\2 Матем\1 УРОКИ Листопад\№009 Порівняння«стільки само», «стільки, скільки»\2023-09-15_1104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175" y="1357420"/>
            <a:ext cx="7298484" cy="470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1 клас\2 Матем\1 УРОКИ Листопад\№009 Порівняння«стільки само», «стільки, скільки»\2023-09-15_1105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175" y="1357420"/>
            <a:ext cx="7364340" cy="470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01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51505" y="452002"/>
            <a:ext cx="8732066" cy="62568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Закріплення вивченого матеріалу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2456871" y="5329602"/>
            <a:ext cx="7004427" cy="1311049"/>
          </a:xfrm>
          <a:prstGeom prst="cloud">
            <a:avLst/>
          </a:prstGeom>
          <a:gradFill flip="none" rotWithShape="1">
            <a:gsLst>
              <a:gs pos="0">
                <a:srgbClr val="00B75D">
                  <a:tint val="66000"/>
                  <a:satMod val="160000"/>
                </a:srgbClr>
              </a:gs>
              <a:gs pos="50000">
                <a:srgbClr val="00B75D">
                  <a:tint val="44500"/>
                  <a:satMod val="160000"/>
                </a:srgbClr>
              </a:gs>
              <a:gs pos="100000">
                <a:srgbClr val="00B75D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Чи однакова кількість кошенят і цуценят?</a:t>
            </a:r>
          </a:p>
        </p:txBody>
      </p:sp>
      <p:pic>
        <p:nvPicPr>
          <p:cNvPr id="1028" name="Picture 4" descr="Мини-плакат вырубной &amp;quot;Щенок Шарик&amp;quot; (из мультфильма &amp;quot;Котенок по имени Гав&amp;quot;)  | Купить книгу с доставкой | My-shop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174" y="136534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отенок по имени Гав. Фигурный мини-плакат Союзмультфильм ФМ2-12242 Сфера.  Канцтовары для детей от 3 лет - купить в интернет-магазин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76309" y="1604419"/>
            <a:ext cx="929692" cy="149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Мини-плакат вырубной &amp;quot;Щенок Шарик&amp;quot; (из мультфильма &amp;quot;Котенок по имени Гав&amp;quot;)  | Купить книгу с доставкой | My-shop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638" y="142992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Котенок по имени Гав. Фигурный мини-плакат Союзмультфильм ФМ2-12242 Сфера.  Канцтовары для детей от 3 лет - купить в интернет-магазин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42190" y="1675226"/>
            <a:ext cx="929692" cy="149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Котенок по имени Гав. Фигурный мини-плакат Союзмультфильм ФМ2-12242 Сфера.  Канцтовары для детей от 3 лет - купить в интернет-магазин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43742" y="1684215"/>
            <a:ext cx="929692" cy="149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Мини-плакат вырубной &amp;quot;Щенок Шарик&amp;quot; (из мультфильма &amp;quot;Котенок по имени Гав&amp;quot;)  | Купить книгу с доставкой | My-shop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37" y="33431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Котенок по имени Гав. Фигурный мини-плакат Союзмультфильм ФМ2-12242 Сфера.  Канцтовары для детей от 3 лет - купить в интернет-магазин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2242" y="3590968"/>
            <a:ext cx="929692" cy="149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Котенок по имени Гав. Фигурный мини-плакат Союзмультфильм ФМ2-12242 Сфера.  Канцтовары для детей от 3 лет - купить в интернет-магазин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43830" y="3645426"/>
            <a:ext cx="929692" cy="149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Мини-плакат вырубной &amp;quot;Щенок Шарик&amp;quot; (из мультфильма &amp;quot;Котенок по имени Гав&amp;quot;)  | Купить книгу с доставкой | My-shop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811" y="336937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Мини-плакат вырубной &amp;quot;Щенок Шарик&amp;quot; (из мультфильма &amp;quot;Котенок по имени Гав&amp;quot;)  | Купить книгу с доставкой | My-shop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140" y="333667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 стрелкой 19"/>
          <p:cNvCxnSpPr/>
          <p:nvPr/>
        </p:nvCxnSpPr>
        <p:spPr>
          <a:xfrm flipH="1">
            <a:off x="1748014" y="3109078"/>
            <a:ext cx="323951" cy="52058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3670913" y="3248116"/>
            <a:ext cx="323951" cy="52058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5797110" y="3168708"/>
            <a:ext cx="323951" cy="52058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cxnSpLocks/>
          </p:cNvCxnSpPr>
          <p:nvPr/>
        </p:nvCxnSpPr>
        <p:spPr>
          <a:xfrm flipH="1">
            <a:off x="7806407" y="3223720"/>
            <a:ext cx="346683" cy="520049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10175936" y="3135881"/>
            <a:ext cx="323951" cy="52058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6" descr="Mr Peabody Stickers | Redbubble">
            <a:extLst>
              <a:ext uri="{FF2B5EF4-FFF2-40B4-BE49-F238E27FC236}">
                <a16:creationId xmlns:a16="http://schemas.microsoft.com/office/drawing/2014/main" xmlns="" id="{62402B19-3D35-AD0D-81B8-477C0BDD7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>
            <a:off x="10440030" y="3908090"/>
            <a:ext cx="1851005" cy="273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11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384239" y="1040445"/>
            <a:ext cx="6890994" cy="523220"/>
          </a:xfrm>
          <a:prstGeom prst="roundRect">
            <a:avLst/>
          </a:prstGeom>
          <a:gradFill flip="none" rotWithShape="1">
            <a:gsLst>
              <a:gs pos="0">
                <a:srgbClr val="00B75D">
                  <a:tint val="66000"/>
                  <a:satMod val="160000"/>
                </a:srgbClr>
              </a:gs>
              <a:gs pos="50000">
                <a:srgbClr val="00B75D">
                  <a:tint val="44500"/>
                  <a:satMod val="160000"/>
                </a:srgbClr>
              </a:gs>
              <a:gs pos="100000">
                <a:srgbClr val="00B75D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8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2400" dirty="0">
                <a:solidFill>
                  <a:schemeClr val="accent6">
                    <a:lumMod val="50000"/>
                  </a:schemeClr>
                </a:solidFill>
              </a:rPr>
              <a:t>Чи всі хлопчики матимуть машинку? </a:t>
            </a:r>
          </a:p>
        </p:txBody>
      </p:sp>
      <p:pic>
        <p:nvPicPr>
          <p:cNvPr id="12" name="Picture 2" descr="Картинки по запросу &quot;клипарт мальчик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470" y="1316216"/>
            <a:ext cx="3341551" cy="334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Картинки по запросу &quot;клипарт мальчик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75" y="1782373"/>
            <a:ext cx="1862785" cy="276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Картинки по запросу &quot;клипарт мальчик дершит машинку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0632" y="1911655"/>
            <a:ext cx="2096152" cy="269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Картинки по запросу &quot;клипарт мальчик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5659" y="1717986"/>
            <a:ext cx="2305147" cy="28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Картинки по запросу &quot;клипарт машинка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994" y="5063024"/>
            <a:ext cx="1586514" cy="151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Картинки по запросу &quot;клипарт машинка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09" y="5070619"/>
            <a:ext cx="1552399" cy="151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Картинки по запросу &quot;клипарт машинка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752" y="5234676"/>
            <a:ext cx="1358631" cy="11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2" descr="Картинки по запросу &quot;клипарт машинка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832" y="5353748"/>
            <a:ext cx="1217079" cy="93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Картинки по запросу &quot;клипарт мальчик дершит машинку&quot;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1" t="465" r="17039" b="-465"/>
          <a:stretch/>
        </p:blipFill>
        <p:spPr bwMode="auto">
          <a:xfrm>
            <a:off x="5080969" y="1717986"/>
            <a:ext cx="1875218" cy="289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Прямая со стрелкой 20"/>
          <p:cNvCxnSpPr/>
          <p:nvPr/>
        </p:nvCxnSpPr>
        <p:spPr>
          <a:xfrm>
            <a:off x="1618028" y="4493044"/>
            <a:ext cx="1356308" cy="74163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3906246" y="4539233"/>
            <a:ext cx="1243622" cy="74163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6041058" y="4539233"/>
            <a:ext cx="1243622" cy="74163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7958232" y="4568797"/>
            <a:ext cx="1243622" cy="74163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10275233" y="4279392"/>
            <a:ext cx="624415" cy="21365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1949477" y="321373"/>
            <a:ext cx="8732066" cy="62568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Закріплення вивченого матеріалу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6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2152900" y="1246424"/>
            <a:ext cx="7263764" cy="16273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67210" y="1367596"/>
            <a:ext cx="6930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7030A0"/>
                </a:solidFill>
              </a:rPr>
              <a:t>На тарілці лежало чотири яблука. </a:t>
            </a:r>
          </a:p>
          <a:p>
            <a:pPr algn="ctr"/>
            <a:r>
              <a:rPr lang="uk-UA" sz="2800" b="1" dirty="0">
                <a:solidFill>
                  <a:srgbClr val="7030A0"/>
                </a:solidFill>
              </a:rPr>
              <a:t>Одне розрізали.</a:t>
            </a:r>
          </a:p>
          <a:p>
            <a:pPr algn="ctr"/>
            <a:r>
              <a:rPr lang="uk-UA" sz="2800" b="1" dirty="0">
                <a:solidFill>
                  <a:srgbClr val="7030A0"/>
                </a:solidFill>
              </a:rPr>
              <a:t>Скільки яблук на тарілці?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445" r="3893" b="25333"/>
          <a:stretch/>
        </p:blipFill>
        <p:spPr>
          <a:xfrm>
            <a:off x="3191165" y="3871245"/>
            <a:ext cx="5187234" cy="253532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09" t="9556" r="20317" b="26666"/>
          <a:stretch/>
        </p:blipFill>
        <p:spPr>
          <a:xfrm>
            <a:off x="3591753" y="3562361"/>
            <a:ext cx="1460829" cy="177651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5" t="8222" r="21885" b="30667"/>
          <a:stretch/>
        </p:blipFill>
        <p:spPr>
          <a:xfrm>
            <a:off x="5191076" y="2882509"/>
            <a:ext cx="1450182" cy="189004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09" t="9556" r="20317" b="26666"/>
          <a:stretch/>
        </p:blipFill>
        <p:spPr>
          <a:xfrm>
            <a:off x="6547036" y="3783820"/>
            <a:ext cx="1460829" cy="1776518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266314" y="494529"/>
            <a:ext cx="8732066" cy="6267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Цікаві математичні завдання </a:t>
            </a:r>
          </a:p>
        </p:txBody>
      </p:sp>
      <p:pic>
        <p:nvPicPr>
          <p:cNvPr id="23" name="Picture 2" descr="Картинки по запросу &quot;клипарт лампочка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30499" y="4230642"/>
            <a:ext cx="1824725" cy="228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BC8C521-B7C1-E76D-0D86-448392729F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41" b="90000" l="9904" r="89989">
                        <a14:backgroundMark x1="43131" y1="67593" x2="59212" y2="6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5" t="8222" r="21885" b="30667"/>
          <a:stretch/>
        </p:blipFill>
        <p:spPr>
          <a:xfrm>
            <a:off x="4919874" y="4001163"/>
            <a:ext cx="1450182" cy="1890048"/>
          </a:xfrm>
          <a:prstGeom prst="rect">
            <a:avLst/>
          </a:prstGeom>
        </p:spPr>
      </p:pic>
      <p:pic>
        <p:nvPicPr>
          <p:cNvPr id="3074" name="Picture 2" descr="Разрезанное яблоко: стоковые картинки, бесплатные, роялти-фри фото  Разрезанное яблоко | Depositphotos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7667" r="96000">
                        <a14:backgroundMark x1="56500" y1="27500" x2="56500" y2="27500"/>
                        <a14:backgroundMark x1="60500" y1="33500" x2="60500" y2="33500"/>
                        <a14:backgroundMark x1="52500" y1="30750" x2="52500" y2="30750"/>
                        <a14:backgroundMark x1="50833" y1="41750" x2="50833" y2="41750"/>
                        <a14:backgroundMark x1="64167" y1="82250" x2="64167" y2="82250"/>
                        <a14:backgroundMark x1="55667" y1="32500" x2="55667" y2="3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46" t="25073"/>
          <a:stretch/>
        </p:blipFill>
        <p:spPr bwMode="auto">
          <a:xfrm rot="18911205">
            <a:off x="5534309" y="4549587"/>
            <a:ext cx="1585408" cy="151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Разрезанное яблоко: стоковые картинки, бесплатные, роялти-фри фото  Разрезанное яблоко | Depositphotos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47667" r="96000">
                        <a14:backgroundMark x1="56500" y1="27500" x2="56500" y2="27500"/>
                        <a14:backgroundMark x1="60500" y1="33500" x2="60500" y2="33500"/>
                        <a14:backgroundMark x1="52500" y1="30750" x2="52500" y2="30750"/>
                        <a14:backgroundMark x1="50833" y1="41750" x2="50833" y2="41750"/>
                        <a14:backgroundMark x1="64167" y1="82250" x2="64167" y2="82250"/>
                        <a14:backgroundMark x1="55667" y1="32500" x2="55667" y2="3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46" t="25073"/>
          <a:stretch/>
        </p:blipFill>
        <p:spPr bwMode="auto">
          <a:xfrm rot="3697064" flipH="1">
            <a:off x="4304265" y="4529734"/>
            <a:ext cx="1585407" cy="151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71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rianças, segurando, branca, sinal | Vetor Grát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" r="49750" b="55317"/>
          <a:stretch/>
        </p:blipFill>
        <p:spPr bwMode="auto">
          <a:xfrm>
            <a:off x="368960" y="990362"/>
            <a:ext cx="3351380" cy="242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23389" y="232746"/>
            <a:ext cx="8732066" cy="65988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Налаштуання</a:t>
            </a:r>
            <a:r>
              <a:rPr lang="uk-UA" sz="3600" b="1" dirty="0" smtClean="0">
                <a:solidFill>
                  <a:schemeClr val="bg1"/>
                </a:solidFill>
              </a:rPr>
              <a:t> на урок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Crianças, segurando, branca, sinal | Vetor Grát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04" t="44036"/>
          <a:stretch/>
        </p:blipFill>
        <p:spPr bwMode="auto">
          <a:xfrm>
            <a:off x="8096381" y="3326475"/>
            <a:ext cx="3934657" cy="317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Фон картинки фото рисунки: Лукавое подмигивание скачат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662" y="1623189"/>
            <a:ext cx="1056567" cy="105656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к научиться слушать того, кого слушать кажется невозможным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8" r="20763"/>
          <a:stretch/>
        </p:blipFill>
        <p:spPr bwMode="auto">
          <a:xfrm>
            <a:off x="8096380" y="1153886"/>
            <a:ext cx="2306615" cy="209440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8009" y="4523063"/>
            <a:ext cx="2116598" cy="167211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458927" y="2554789"/>
            <a:ext cx="2422231" cy="80691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Чи готові ваші очі </a:t>
            </a:r>
            <a:r>
              <a:rPr lang="uk-UA" sz="2000" b="1" dirty="0" smtClean="0">
                <a:solidFill>
                  <a:srgbClr val="7030A0"/>
                </a:solidFill>
              </a:rPr>
              <a:t>бачити?</a:t>
            </a:r>
            <a:endParaRPr lang="uk-UA" sz="2000" b="1" dirty="0">
              <a:solidFill>
                <a:srgbClr val="7030A0"/>
              </a:solidFill>
            </a:endParaRPr>
          </a:p>
        </p:txBody>
      </p:sp>
      <p:pic>
        <p:nvPicPr>
          <p:cNvPr id="15" name="Picture 2" descr="Crianças, segurando, branca, sinal | Vetor Grát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451" r="59417"/>
          <a:stretch/>
        </p:blipFill>
        <p:spPr bwMode="auto">
          <a:xfrm>
            <a:off x="1085352" y="3626430"/>
            <a:ext cx="2706617" cy="314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Смайлик Смайлик Open Wink, смайлик PNG | Hot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18" l="0" r="100000">
                        <a14:foregroundMark x1="6000" y1="68431" x2="6000" y2="68431"/>
                        <a14:foregroundMark x1="15375" y1="80109" x2="15375" y2="8010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365" y="5359119"/>
            <a:ext cx="1219648" cy="83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5426726" y="1336516"/>
            <a:ext cx="2445752" cy="814957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7030A0"/>
                </a:solidFill>
              </a:rPr>
              <a:t>Чи </a:t>
            </a:r>
            <a:r>
              <a:rPr lang="uk-UA" sz="2000" b="1" dirty="0">
                <a:solidFill>
                  <a:srgbClr val="7030A0"/>
                </a:solidFill>
              </a:rPr>
              <a:t>готові ваші </a:t>
            </a:r>
            <a:r>
              <a:rPr lang="uk-UA" sz="2000" b="1" dirty="0" smtClean="0">
                <a:solidFill>
                  <a:srgbClr val="7030A0"/>
                </a:solidFill>
              </a:rPr>
              <a:t>вуха слухати?</a:t>
            </a:r>
            <a:endParaRPr lang="uk-UA" sz="2000" b="1" dirty="0">
              <a:solidFill>
                <a:srgbClr val="7030A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336971" y="4263204"/>
            <a:ext cx="2625262" cy="806909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7030A0"/>
                </a:solidFill>
              </a:rPr>
              <a:t>Чи </a:t>
            </a:r>
            <a:r>
              <a:rPr lang="uk-UA" sz="2000" b="1" dirty="0">
                <a:solidFill>
                  <a:srgbClr val="7030A0"/>
                </a:solidFill>
              </a:rPr>
              <a:t>готові ваші ніжки </a:t>
            </a:r>
            <a:r>
              <a:rPr lang="uk-UA" sz="2000" b="1" dirty="0" smtClean="0">
                <a:solidFill>
                  <a:srgbClr val="7030A0"/>
                </a:solidFill>
              </a:rPr>
              <a:t>відпочити трішки?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848387" y="5722578"/>
            <a:ext cx="2609445" cy="77587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7030A0"/>
                </a:solidFill>
              </a:rPr>
              <a:t>Чи </a:t>
            </a:r>
            <a:r>
              <a:rPr lang="uk-UA" sz="2000" b="1" dirty="0">
                <a:solidFill>
                  <a:srgbClr val="7030A0"/>
                </a:solidFill>
              </a:rPr>
              <a:t>готові ваші </a:t>
            </a:r>
            <a:r>
              <a:rPr lang="uk-UA" sz="2000" b="1" dirty="0" smtClean="0">
                <a:solidFill>
                  <a:srgbClr val="7030A0"/>
                </a:solidFill>
              </a:rPr>
              <a:t>руки </a:t>
            </a:r>
            <a:r>
              <a:rPr lang="uk-UA" sz="2000" b="1" dirty="0">
                <a:solidFill>
                  <a:srgbClr val="7030A0"/>
                </a:solidFill>
              </a:rPr>
              <a:t>писати у зошиті</a:t>
            </a:r>
            <a:r>
              <a:rPr lang="uk-UA" sz="2000" b="1" dirty="0" smtClean="0">
                <a:solidFill>
                  <a:srgbClr val="7030A0"/>
                </a:solidFill>
              </a:rPr>
              <a:t>?</a:t>
            </a:r>
            <a:endParaRPr lang="uk-UA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83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 descr="Мультяшные глаза - картинка №14268 | Printonic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8865516" y="4700444"/>
            <a:ext cx="2255960" cy="120032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Мені </a:t>
            </a:r>
            <a:r>
              <a:rPr lang="uk-UA" sz="2400" b="1" dirty="0"/>
              <a:t>ще потрібно подумати?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94927" y="4706202"/>
            <a:ext cx="244763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Дуже сподобалось  </a:t>
            </a:r>
          </a:p>
          <a:p>
            <a:pPr algn="ctr"/>
            <a:r>
              <a:rPr lang="uk-UA" sz="2400" b="1" dirty="0" smtClean="0"/>
              <a:t>на </a:t>
            </a:r>
            <a:r>
              <a:rPr lang="uk-UA" sz="2400" b="1" dirty="0" err="1" smtClean="0"/>
              <a:t>уроці</a:t>
            </a:r>
            <a:endParaRPr lang="uk-UA" sz="2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1578739" y="4700443"/>
            <a:ext cx="2209123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Всі завдання були легкі для мене</a:t>
            </a:r>
            <a:endParaRPr lang="uk-UA" sz="2400" b="1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1841103" y="494529"/>
            <a:ext cx="8732066" cy="69618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</a:t>
            </a:r>
            <a:r>
              <a:rPr lang="uk-UA" sz="3600" b="1" dirty="0" smtClean="0">
                <a:solidFill>
                  <a:schemeClr val="bg1"/>
                </a:solidFill>
              </a:rPr>
              <a:t>. Вправа «</a:t>
            </a:r>
            <a:r>
              <a:rPr lang="uk-UA" sz="3600" b="1" dirty="0" err="1" smtClean="0">
                <a:solidFill>
                  <a:schemeClr val="bg1"/>
                </a:solidFill>
              </a:rPr>
              <a:t>Карлсон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3" name="Picture 2" descr="✓ Карлсон с вареньем #88 скачать клипарт бесплатно - Clipart-DB">
            <a:extLst>
              <a:ext uri="{FF2B5EF4-FFF2-40B4-BE49-F238E27FC236}">
                <a16:creationId xmlns:a16="http://schemas.microsoft.com/office/drawing/2014/main" xmlns="" id="{23B2E13A-6E2B-E123-ABBE-E9A5AE366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05694"/>
            <a:ext cx="2541962" cy="284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SMART BABY WATCH «Карлсон» | Детские часы с GPS от производителя">
            <a:extLst>
              <a:ext uri="{FF2B5EF4-FFF2-40B4-BE49-F238E27FC236}">
                <a16:creationId xmlns:a16="http://schemas.microsoft.com/office/drawing/2014/main" xmlns="" id="{B9DEC0BF-BCCF-0F1E-F507-88C522BB2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143" y="1505694"/>
            <a:ext cx="2045695" cy="306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B463A532-1D7C-D7F3-67A0-F881E0332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78739" y="1505694"/>
            <a:ext cx="2128925" cy="288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31250" y="432746"/>
            <a:ext cx="8732066" cy="56199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Підготовчі вправи </a:t>
            </a:r>
          </a:p>
        </p:txBody>
      </p:sp>
      <p:sp>
        <p:nvSpPr>
          <p:cNvPr id="29" name="Скругленная прямоугольная выноска 12">
            <a:extLst>
              <a:ext uri="{FF2B5EF4-FFF2-40B4-BE49-F238E27FC236}">
                <a16:creationId xmlns:a16="http://schemas.microsoft.com/office/drawing/2014/main" xmlns="" id="{4DBC38F0-F2C8-D3FA-E0D5-E464C9551584}"/>
              </a:ext>
            </a:extLst>
          </p:cNvPr>
          <p:cNvSpPr/>
          <p:nvPr/>
        </p:nvSpPr>
        <p:spPr>
          <a:xfrm>
            <a:off x="1361858" y="5192216"/>
            <a:ext cx="4426445" cy="1573823"/>
          </a:xfrm>
          <a:prstGeom prst="cloud">
            <a:avLst/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Кого більше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лисичок чи вовчиків?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Скругленная прямоугольная выноска 12">
            <a:extLst>
              <a:ext uri="{FF2B5EF4-FFF2-40B4-BE49-F238E27FC236}">
                <a16:creationId xmlns:a16="http://schemas.microsoft.com/office/drawing/2014/main" xmlns="" id="{B33980CB-CA06-5CA7-5D9B-8D1FF4D03DE4}"/>
              </a:ext>
            </a:extLst>
          </p:cNvPr>
          <p:cNvSpPr/>
          <p:nvPr/>
        </p:nvSpPr>
        <p:spPr>
          <a:xfrm>
            <a:off x="6403767" y="5162054"/>
            <a:ext cx="4426445" cy="1536713"/>
          </a:xfrm>
          <a:prstGeom prst="cloud">
            <a:avLst/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Що треба зробити, щоб їх стало порівну?</a:t>
            </a:r>
          </a:p>
        </p:txBody>
      </p:sp>
      <p:pic>
        <p:nvPicPr>
          <p:cNvPr id="1026" name="Picture 2" descr="https://o.remove.bg/downloads/275216b3-8bf1-4157-b8dc-f98a7c4cf3b1/646959-removebg-pre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16" y="2733263"/>
            <a:ext cx="1585302" cy="244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o.remove.bg/downloads/275216b3-8bf1-4157-b8dc-f98a7c4cf3b1/646959-removebg-pre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815" y="2075482"/>
            <a:ext cx="1585302" cy="244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o.remove.bg/downloads/275216b3-8bf1-4157-b8dc-f98a7c4cf3b1/646959-removebg-pre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001" y="1378905"/>
            <a:ext cx="1585302" cy="244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o.remove.bg/downloads/cd44a481-0b05-4fed-9d1a-ec567b8f9df0/7353814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419" y="3193626"/>
            <a:ext cx="2944158" cy="22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o.remove.bg/downloads/cd44a481-0b05-4fed-9d1a-ec567b8f9df0/7353814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283" y="1456401"/>
            <a:ext cx="2944158" cy="22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s://o.remove.bg/downloads/cd44a481-0b05-4fed-9d1a-ec567b8f9df0/7353814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339" y="3212553"/>
            <a:ext cx="2944158" cy="22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s://o.remove.bg/downloads/cd44a481-0b05-4fed-9d1a-ec567b8f9df0/7353814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767" y="1130511"/>
            <a:ext cx="2944158" cy="22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46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D86B8D28-4766-FFB3-0A4B-40D852DC5E40}"/>
              </a:ext>
            </a:extLst>
          </p:cNvPr>
          <p:cNvSpPr/>
          <p:nvPr/>
        </p:nvSpPr>
        <p:spPr>
          <a:xfrm>
            <a:off x="3505202" y="3322897"/>
            <a:ext cx="1709056" cy="15116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Скругленная прямоугольная выноска 12">
            <a:extLst>
              <a:ext uri="{FF2B5EF4-FFF2-40B4-BE49-F238E27FC236}">
                <a16:creationId xmlns:a16="http://schemas.microsoft.com/office/drawing/2014/main" xmlns="" id="{B33980CB-CA06-5CA7-5D9B-8D1FF4D03DE4}"/>
              </a:ext>
            </a:extLst>
          </p:cNvPr>
          <p:cNvSpPr/>
          <p:nvPr/>
        </p:nvSpPr>
        <p:spPr>
          <a:xfrm>
            <a:off x="4828097" y="4969996"/>
            <a:ext cx="6482160" cy="1671990"/>
          </a:xfrm>
          <a:prstGeom prst="cloud">
            <a:avLst/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Скільки чотирикутників потрібно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прибрати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у другому рядку, щоб їх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було менше?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Рівнобедрений трикутник 1">
            <a:extLst>
              <a:ext uri="{FF2B5EF4-FFF2-40B4-BE49-F238E27FC236}">
                <a16:creationId xmlns:a16="http://schemas.microsoft.com/office/drawing/2014/main" xmlns="" id="{5E778620-F58F-BB0F-5C6E-E0F3AAAEC25B}"/>
              </a:ext>
            </a:extLst>
          </p:cNvPr>
          <p:cNvSpPr/>
          <p:nvPr/>
        </p:nvSpPr>
        <p:spPr>
          <a:xfrm>
            <a:off x="1447062" y="1520288"/>
            <a:ext cx="2058139" cy="1458597"/>
          </a:xfrm>
          <a:prstGeom prst="triangle">
            <a:avLst/>
          </a:prstGeom>
          <a:solidFill>
            <a:srgbClr val="66CC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9" name="Рівнобедрений трикутник 18">
            <a:extLst>
              <a:ext uri="{FF2B5EF4-FFF2-40B4-BE49-F238E27FC236}">
                <a16:creationId xmlns:a16="http://schemas.microsoft.com/office/drawing/2014/main" xmlns="" id="{9F0C1FA4-2CC3-01AD-6420-8E8B79327048}"/>
              </a:ext>
            </a:extLst>
          </p:cNvPr>
          <p:cNvSpPr/>
          <p:nvPr/>
        </p:nvSpPr>
        <p:spPr>
          <a:xfrm>
            <a:off x="4964098" y="1520288"/>
            <a:ext cx="2058139" cy="1458597"/>
          </a:xfrm>
          <a:prstGeom prst="triangle">
            <a:avLst/>
          </a:prstGeom>
          <a:solidFill>
            <a:srgbClr val="66CC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Рівнобедрений трикутник 19">
            <a:extLst>
              <a:ext uri="{FF2B5EF4-FFF2-40B4-BE49-F238E27FC236}">
                <a16:creationId xmlns:a16="http://schemas.microsoft.com/office/drawing/2014/main" xmlns="" id="{7E7CB87B-A649-90D7-DD93-27463FF8B0A3}"/>
              </a:ext>
            </a:extLst>
          </p:cNvPr>
          <p:cNvSpPr/>
          <p:nvPr/>
        </p:nvSpPr>
        <p:spPr>
          <a:xfrm>
            <a:off x="8692719" y="1520288"/>
            <a:ext cx="2058139" cy="1458597"/>
          </a:xfrm>
          <a:prstGeom prst="triangle">
            <a:avLst/>
          </a:prstGeom>
          <a:solidFill>
            <a:srgbClr val="66CC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Скругленная прямоугольная выноска 12">
            <a:extLst>
              <a:ext uri="{FF2B5EF4-FFF2-40B4-BE49-F238E27FC236}">
                <a16:creationId xmlns:a16="http://schemas.microsoft.com/office/drawing/2014/main" xmlns="" id="{1598D1D6-FF29-BE8D-59A7-1F0AB03053E4}"/>
              </a:ext>
            </a:extLst>
          </p:cNvPr>
          <p:cNvSpPr/>
          <p:nvPr/>
        </p:nvSpPr>
        <p:spPr>
          <a:xfrm>
            <a:off x="281311" y="4834545"/>
            <a:ext cx="3931459" cy="1583839"/>
          </a:xfrm>
          <a:prstGeom prst="cloud">
            <a:avLst/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Скільки трикутників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? чотирикутників?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6" name="Picture 6" descr="Mr Peabody Stickers | Redbubble">
            <a:extLst>
              <a:ext uri="{FF2B5EF4-FFF2-40B4-BE49-F238E27FC236}">
                <a16:creationId xmlns:a16="http://schemas.microsoft.com/office/drawing/2014/main" xmlns="" id="{27E74402-7743-B91F-400B-0146EE26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>
            <a:off x="10486143" y="2821796"/>
            <a:ext cx="1851005" cy="273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E300ED7F-F97C-3772-F71F-AA0FE3EB318F}"/>
              </a:ext>
            </a:extLst>
          </p:cNvPr>
          <p:cNvSpPr/>
          <p:nvPr/>
        </p:nvSpPr>
        <p:spPr>
          <a:xfrm>
            <a:off x="6381352" y="3375948"/>
            <a:ext cx="1670483" cy="14585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Прямоугольник 14"/>
          <p:cNvSpPr/>
          <p:nvPr/>
        </p:nvSpPr>
        <p:spPr>
          <a:xfrm>
            <a:off x="2131250" y="432746"/>
            <a:ext cx="8732066" cy="56199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Підготовчі вправи </a:t>
            </a:r>
          </a:p>
        </p:txBody>
      </p:sp>
    </p:spTree>
    <p:extLst>
      <p:ext uri="{BB962C8B-B14F-4D97-AF65-F5344CB8AC3E}">
        <p14:creationId xmlns:p14="http://schemas.microsoft.com/office/powerpoint/2010/main" val="22053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349683" y="432745"/>
            <a:ext cx="9819060" cy="65582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Мотивація навчальної діяльності. </a:t>
            </a:r>
            <a:r>
              <a:rPr lang="uk-UA" sz="3200" b="1" dirty="0" smtClean="0">
                <a:solidFill>
                  <a:schemeClr val="bg1"/>
                </a:solidFill>
              </a:rPr>
              <a:t>Відгадай загадку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17423" y="1282127"/>
            <a:ext cx="4910319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На даху товстун живе,</a:t>
            </a:r>
          </a:p>
          <a:p>
            <a:r>
              <a:rPr lang="uk-UA" sz="3600" b="1" dirty="0">
                <a:solidFill>
                  <a:schemeClr val="bg1"/>
                </a:solidFill>
              </a:rPr>
              <a:t>Він з пропелером літає</a:t>
            </a:r>
          </a:p>
          <a:p>
            <a:r>
              <a:rPr lang="uk-UA" sz="3600" b="1" dirty="0">
                <a:solidFill>
                  <a:schemeClr val="bg1"/>
                </a:solidFill>
              </a:rPr>
              <a:t>Та варення полюбляє …</a:t>
            </a:r>
          </a:p>
          <a:p>
            <a:r>
              <a:rPr lang="uk-UA" sz="3600" b="1" dirty="0">
                <a:solidFill>
                  <a:schemeClr val="bg1"/>
                </a:solidFill>
              </a:rPr>
              <a:t>Здогадайся, хто це є?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699353" y="3897189"/>
            <a:ext cx="2793294" cy="884329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accent2">
                    <a:lumMod val="50000"/>
                  </a:schemeClr>
                </a:solidFill>
              </a:rPr>
              <a:t>Карлсон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✓ Карлсон с вареньем #88 скачать клипарт бесплатно - Clipart-DB">
            <a:extLst>
              <a:ext uri="{FF2B5EF4-FFF2-40B4-BE49-F238E27FC236}">
                <a16:creationId xmlns:a16="http://schemas.microsoft.com/office/drawing/2014/main" xmlns="" id="{23B2E13A-6E2B-E123-ABBE-E9A5AE366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944" y="2652719"/>
            <a:ext cx="3412990" cy="381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o.remove.bg/downloads/f996b938-5229-456d-981b-6f9c27e78430/788578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8148" y="1282127"/>
            <a:ext cx="4581525" cy="494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8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463A532-1D7C-D7F3-67A0-F881E0332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261" y="1356926"/>
            <a:ext cx="2838312" cy="3849805"/>
          </a:xfrm>
          <a:prstGeom prst="rect">
            <a:avLst/>
          </a:prstGeom>
        </p:spPr>
      </p:pic>
      <p:pic>
        <p:nvPicPr>
          <p:cNvPr id="2054" name="Picture 6" descr="Наклейка PNG - AVATAN PLUS">
            <a:extLst>
              <a:ext uri="{FF2B5EF4-FFF2-40B4-BE49-F238E27FC236}">
                <a16:creationId xmlns:a16="http://schemas.microsoft.com/office/drawing/2014/main" xmlns="" id="{3D7D38DC-56D0-9B16-7D3F-085432FD9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99"/>
          <a:stretch/>
        </p:blipFill>
        <p:spPr bwMode="auto">
          <a:xfrm>
            <a:off x="574469" y="3933665"/>
            <a:ext cx="4260840" cy="118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Наклейка PNG - AVATAN PLUS">
            <a:extLst>
              <a:ext uri="{FF2B5EF4-FFF2-40B4-BE49-F238E27FC236}">
                <a16:creationId xmlns:a16="http://schemas.microsoft.com/office/drawing/2014/main" xmlns="" id="{65FE9311-EBBB-9DD0-01A8-6BF9F004E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99"/>
          <a:stretch/>
        </p:blipFill>
        <p:spPr bwMode="auto">
          <a:xfrm>
            <a:off x="7528240" y="3865954"/>
            <a:ext cx="4260840" cy="118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Картинки на прозрачном фоне конфеты 8 » Шапки сайтов jpg бесплатно">
            <a:extLst>
              <a:ext uri="{FF2B5EF4-FFF2-40B4-BE49-F238E27FC236}">
                <a16:creationId xmlns:a16="http://schemas.microsoft.com/office/drawing/2014/main" xmlns="" id="{0C8969AB-BEC5-F4C0-5319-B4F7CCE9E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3903">
            <a:off x="3578726" y="4008872"/>
            <a:ext cx="1230059" cy="61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Конфеты клипарт (64 фото) » Рисунки для срисовки и не только">
            <a:extLst>
              <a:ext uri="{FF2B5EF4-FFF2-40B4-BE49-F238E27FC236}">
                <a16:creationId xmlns:a16="http://schemas.microsoft.com/office/drawing/2014/main" xmlns="" id="{3739E437-7897-457B-4EF3-54FF7E229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5306" y1="13333" x2="85306" y2="13333"/>
                        <a14:foregroundMark x1="75510" y1="7500" x2="75510" y2="7500"/>
                        <a14:foregroundMark x1="73878" y1="3833" x2="73878" y2="3833"/>
                        <a14:foregroundMark x1="79184" y1="16500" x2="79184" y2="16500"/>
                        <a14:foregroundMark x1="73061" y1="9500" x2="73061" y2="9500"/>
                        <a14:foregroundMark x1="78571" y1="16333" x2="78571" y2="16333"/>
                        <a14:foregroundMark x1="84286" y1="20500" x2="84286" y2="20500"/>
                        <a14:foregroundMark x1="95102" y1="18333" x2="95102" y2="18333"/>
                        <a14:foregroundMark x1="95102" y1="22167" x2="95102" y2="22167"/>
                        <a14:foregroundMark x1="92653" y1="24500" x2="92653" y2="24500"/>
                        <a14:foregroundMark x1="88367" y1="25333" x2="88367" y2="25333"/>
                        <a14:foregroundMark x1="87347" y1="27500" x2="87347" y2="27500"/>
                        <a14:foregroundMark x1="86327" y1="25667" x2="86327" y2="25667"/>
                        <a14:foregroundMark x1="84694" y1="26500" x2="84694" y2="26500"/>
                        <a14:foregroundMark x1="90816" y1="25500" x2="90816" y2="25500"/>
                        <a14:foregroundMark x1="91633" y1="24333" x2="91633" y2="24333"/>
                        <a14:foregroundMark x1="97959" y1="19500" x2="97959" y2="19500"/>
                        <a14:foregroundMark x1="33878" y1="83167" x2="33878" y2="83167"/>
                        <a14:foregroundMark x1="22857" y1="66500" x2="22857" y2="66500"/>
                        <a14:foregroundMark x1="21429" y1="66667" x2="21429" y2="66667"/>
                        <a14:foregroundMark x1="22449" y1="84500" x2="22449" y2="84500"/>
                        <a14:foregroundMark x1="13469" y1="83167" x2="13469" y2="83167"/>
                        <a14:foregroundMark x1="30408" y1="96833" x2="30408" y2="96833"/>
                        <a14:foregroundMark x1="21633" y1="87833" x2="21633" y2="87833"/>
                        <a14:foregroundMark x1="26122" y1="80500" x2="26122" y2="80500"/>
                        <a14:foregroundMark x1="8776" y1="79500" x2="8776" y2="79500"/>
                        <a14:foregroundMark x1="3469" y1="78167" x2="3469" y2="78167"/>
                        <a14:foregroundMark x1="11837" y1="86500" x2="11837" y2="86500"/>
                        <a14:foregroundMark x1="19184" y1="89500" x2="19184" y2="89500"/>
                        <a14:foregroundMark x1="30816" y1="87000" x2="30816" y2="87000"/>
                        <a14:foregroundMark x1="30000" y1="95500" x2="30000" y2="95500"/>
                        <a14:foregroundMark x1="34082" y1="94667" x2="34082" y2="94667"/>
                        <a14:foregroundMark x1="37755" y1="88500" x2="37755" y2="88500"/>
                        <a14:foregroundMark x1="35510" y1="86000" x2="35510" y2="86000"/>
                        <a14:foregroundMark x1="35918" y1="84333" x2="35918" y2="84333"/>
                        <a14:foregroundMark x1="35510" y1="92000" x2="35510" y2="92000"/>
                        <a14:foregroundMark x1="37347" y1="89667" x2="37347" y2="89667"/>
                        <a14:foregroundMark x1="37347" y1="86000" x2="37347" y2="86000"/>
                        <a14:foregroundMark x1="32041" y1="97833" x2="32041" y2="97833"/>
                        <a14:foregroundMark x1="77755" y1="16500" x2="77755" y2="16500"/>
                        <a14:foregroundMark x1="78776" y1="12000" x2="78776" y2="12000"/>
                        <a14:foregroundMark x1="66939" y1="5000" x2="66939" y2="5000"/>
                        <a14:foregroundMark x1="82653" y1="14500" x2="82653" y2="14500"/>
                        <a14:foregroundMark x1="36939" y1="93167" x2="36939" y2="93167"/>
                        <a14:foregroundMark x1="33469" y1="98833" x2="33469" y2="98833"/>
                        <a14:foregroundMark x1="34694" y1="80667" x2="34694" y2="80667"/>
                        <a14:foregroundMark x1="90000" y1="15667" x2="90000" y2="1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89086">
            <a:off x="937350" y="3954592"/>
            <a:ext cx="860960" cy="105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онфеты клипарт (64 фото) » Рисунки для срисовки и не только">
            <a:extLst>
              <a:ext uri="{FF2B5EF4-FFF2-40B4-BE49-F238E27FC236}">
                <a16:creationId xmlns:a16="http://schemas.microsoft.com/office/drawing/2014/main" xmlns="" id="{F8FC3368-B0F1-3023-C2E4-7B579CFF4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786" y="3600353"/>
            <a:ext cx="1667042" cy="129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ая прямоугольная выноска 12">
            <a:extLst>
              <a:ext uri="{FF2B5EF4-FFF2-40B4-BE49-F238E27FC236}">
                <a16:creationId xmlns:a16="http://schemas.microsoft.com/office/drawing/2014/main" xmlns="" id="{D9D9CEBB-D19A-1774-7433-74D60C4C8961}"/>
              </a:ext>
            </a:extLst>
          </p:cNvPr>
          <p:cNvSpPr/>
          <p:nvPr/>
        </p:nvSpPr>
        <p:spPr>
          <a:xfrm>
            <a:off x="415572" y="5134254"/>
            <a:ext cx="3448422" cy="1580136"/>
          </a:xfrm>
          <a:prstGeom prst="cloud">
            <a:avLst/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Скільки цукерок з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’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їв Карлсон?</a:t>
            </a:r>
          </a:p>
        </p:txBody>
      </p:sp>
      <p:sp>
        <p:nvSpPr>
          <p:cNvPr id="23" name="Скругленная прямоугольная выноска 12">
            <a:extLst>
              <a:ext uri="{FF2B5EF4-FFF2-40B4-BE49-F238E27FC236}">
                <a16:creationId xmlns:a16="http://schemas.microsoft.com/office/drawing/2014/main" xmlns="" id="{4B3CDFE5-2F8D-AECE-1636-2DD730C56799}"/>
              </a:ext>
            </a:extLst>
          </p:cNvPr>
          <p:cNvSpPr/>
          <p:nvPr/>
        </p:nvSpPr>
        <p:spPr>
          <a:xfrm>
            <a:off x="4530206" y="5152169"/>
            <a:ext cx="3448422" cy="1510592"/>
          </a:xfrm>
          <a:prstGeom prst="cloud">
            <a:avLst/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Тістечок Карлсон з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’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їв стільки само.  </a:t>
            </a:r>
          </a:p>
        </p:txBody>
      </p:sp>
      <p:sp>
        <p:nvSpPr>
          <p:cNvPr id="24" name="Скругленная прямоугольная выноска 12">
            <a:extLst>
              <a:ext uri="{FF2B5EF4-FFF2-40B4-BE49-F238E27FC236}">
                <a16:creationId xmlns:a16="http://schemas.microsoft.com/office/drawing/2014/main" xmlns="" id="{B067BC49-57B0-C8E8-405E-B0DF2CEC2EEF}"/>
              </a:ext>
            </a:extLst>
          </p:cNvPr>
          <p:cNvSpPr/>
          <p:nvPr/>
        </p:nvSpPr>
        <p:spPr>
          <a:xfrm>
            <a:off x="8340657" y="5093087"/>
            <a:ext cx="3448423" cy="1510592"/>
          </a:xfrm>
          <a:prstGeom prst="cloud">
            <a:avLst/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Скільки тістечок з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’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їв Карлсон? </a:t>
            </a:r>
          </a:p>
        </p:txBody>
      </p:sp>
      <p:pic>
        <p:nvPicPr>
          <p:cNvPr id="2058" name="Picture 10" descr="Сладости клипарт (64 фото) » Рисунки для срисовки и не только">
            <a:extLst>
              <a:ext uri="{FF2B5EF4-FFF2-40B4-BE49-F238E27FC236}">
                <a16:creationId xmlns:a16="http://schemas.microsoft.com/office/drawing/2014/main" xmlns="" id="{37AC22B0-D938-DC97-C45D-DD2686D71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257" y="3351514"/>
            <a:ext cx="908844" cy="102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Сладости клипарт (64 фото) » Рисунки для срисовки и не только">
            <a:extLst>
              <a:ext uri="{FF2B5EF4-FFF2-40B4-BE49-F238E27FC236}">
                <a16:creationId xmlns:a16="http://schemas.microsoft.com/office/drawing/2014/main" xmlns="" id="{AD9175ED-A91B-18DF-0C30-C11B6A2CE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904" y="3274028"/>
            <a:ext cx="908844" cy="102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Сладости клипарт (64 фото) » Рисунки для срисовки и не только">
            <a:extLst>
              <a:ext uri="{FF2B5EF4-FFF2-40B4-BE49-F238E27FC236}">
                <a16:creationId xmlns:a16="http://schemas.microsoft.com/office/drawing/2014/main" xmlns="" id="{DC07D256-8DC6-3730-3AFB-0F2590DB1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043" y="3351514"/>
            <a:ext cx="908844" cy="102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Сладости клипарт (64 фото) » Рисунки для срисовки и не только">
            <a:extLst>
              <a:ext uri="{FF2B5EF4-FFF2-40B4-BE49-F238E27FC236}">
                <a16:creationId xmlns:a16="http://schemas.microsoft.com/office/drawing/2014/main" xmlns="" id="{16137F26-098B-B888-AAC8-D7840ABF7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26" y="3778076"/>
            <a:ext cx="908844" cy="102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Сладости клипарт (64 фото) » Рисунки для срисовки и не только">
            <a:extLst>
              <a:ext uri="{FF2B5EF4-FFF2-40B4-BE49-F238E27FC236}">
                <a16:creationId xmlns:a16="http://schemas.microsoft.com/office/drawing/2014/main" xmlns="" id="{39FEF8CA-06B4-BFBC-09B1-41C6C97C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712" y="3738270"/>
            <a:ext cx="908844" cy="102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Крышка баранчик ( клоше ) из нержавеющей стали D 30 см высота 11 см, цена  290.10 грн - Prom.ua (ID#1455425251)">
            <a:extLst>
              <a:ext uri="{FF2B5EF4-FFF2-40B4-BE49-F238E27FC236}">
                <a16:creationId xmlns:a16="http://schemas.microsoft.com/office/drawing/2014/main" xmlns="" id="{36CE0DFB-F15F-EFD9-26D7-CF67CEC56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200" b="97400" l="4000" r="96200">
                        <a14:foregroundMark x1="52600" y1="39000" x2="52600" y2="39000"/>
                        <a14:foregroundMark x1="51400" y1="41800" x2="51400" y2="41800"/>
                        <a14:foregroundMark x1="51600" y1="46000" x2="51600" y2="46000"/>
                        <a14:foregroundMark x1="51200" y1="49200" x2="51200" y2="49200"/>
                        <a14:foregroundMark x1="48200" y1="46400" x2="48200" y2="46400"/>
                        <a14:foregroundMark x1="48200" y1="48000" x2="48200" y2="48000"/>
                        <a14:foregroundMark x1="58400" y1="46600" x2="58400" y2="46600"/>
                        <a14:foregroundMark x1="59400" y1="74400" x2="59400" y2="74400"/>
                        <a14:foregroundMark x1="36600" y1="74800" x2="36600" y2="74800"/>
                        <a14:foregroundMark x1="37600" y1="67200" x2="37600" y2="67200"/>
                        <a14:foregroundMark x1="42800" y1="66800" x2="42800" y2="66800"/>
                        <a14:foregroundMark x1="51400" y1="66800" x2="51400" y2="66800"/>
                        <a14:foregroundMark x1="64200" y1="66800" x2="64200" y2="66800"/>
                        <a14:foregroundMark x1="64000" y1="83000" x2="64000" y2="83000"/>
                        <a14:foregroundMark x1="63200" y1="89000" x2="63200" y2="89000"/>
                        <a14:foregroundMark x1="52400" y1="91200" x2="52400" y2="91200"/>
                        <a14:foregroundMark x1="40000" y1="90200" x2="40000" y2="90200"/>
                        <a14:foregroundMark x1="37000" y1="87000" x2="37000" y2="87000"/>
                        <a14:foregroundMark x1="36200" y1="80400" x2="36200" y2="80400"/>
                        <a14:foregroundMark x1="24200" y1="87000" x2="24200" y2="87000"/>
                        <a14:foregroundMark x1="38400" y1="79200" x2="38400" y2="79200"/>
                        <a14:foregroundMark x1="71400" y1="81400" x2="71400" y2="8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806"/>
          <a:stretch/>
        </p:blipFill>
        <p:spPr bwMode="auto">
          <a:xfrm>
            <a:off x="7570405" y="2443655"/>
            <a:ext cx="4130364" cy="257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ілка: униз 9">
            <a:extLst>
              <a:ext uri="{FF2B5EF4-FFF2-40B4-BE49-F238E27FC236}">
                <a16:creationId xmlns:a16="http://schemas.microsoft.com/office/drawing/2014/main" xmlns="" id="{27CFC3F0-44C3-856C-79C2-0025FFBC8CA0}"/>
              </a:ext>
            </a:extLst>
          </p:cNvPr>
          <p:cNvSpPr/>
          <p:nvPr/>
        </p:nvSpPr>
        <p:spPr>
          <a:xfrm>
            <a:off x="9323042" y="1649329"/>
            <a:ext cx="710214" cy="660167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Стрілка: униз 34">
            <a:extLst>
              <a:ext uri="{FF2B5EF4-FFF2-40B4-BE49-F238E27FC236}">
                <a16:creationId xmlns:a16="http://schemas.microsoft.com/office/drawing/2014/main" xmlns="" id="{16F8DA5C-43D4-A7BC-A99C-4B88F938C2E0}"/>
              </a:ext>
            </a:extLst>
          </p:cNvPr>
          <p:cNvSpPr/>
          <p:nvPr/>
        </p:nvSpPr>
        <p:spPr>
          <a:xfrm>
            <a:off x="2139783" y="1649329"/>
            <a:ext cx="710214" cy="660167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344887" y="521170"/>
            <a:ext cx="9819060" cy="65582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Мотивація навчальної </a:t>
            </a:r>
            <a:r>
              <a:rPr lang="uk-UA" sz="3200" b="1" dirty="0" smtClean="0">
                <a:solidFill>
                  <a:schemeClr val="bg1"/>
                </a:solidFill>
              </a:rPr>
              <a:t>діяльності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4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SMART BABY WATCH «Карлсон» | Детские часы с GPS от производителя">
            <a:extLst>
              <a:ext uri="{FF2B5EF4-FFF2-40B4-BE49-F238E27FC236}">
                <a16:creationId xmlns:a16="http://schemas.microsoft.com/office/drawing/2014/main" xmlns="" id="{B9DEC0BF-BCCF-0F1E-F507-88C522BB2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687" y="2305224"/>
            <a:ext cx="2521294" cy="377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6" descr="Пиббоди">
            <a:extLst>
              <a:ext uri="{FF2B5EF4-FFF2-40B4-BE49-F238E27FC236}">
                <a16:creationId xmlns:a16="http://schemas.microsoft.com/office/drawing/2014/main" xmlns="" id="{64E3CB85-E4F5-3202-AAD2-EBF2184C9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9286" y="2009931"/>
            <a:ext cx="1038388" cy="216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6" descr="Peabody et Sherman Sticker - nouveaux emojis, gif, autocollants  gratuitement à 123emoji.com">
            <a:extLst>
              <a:ext uri="{FF2B5EF4-FFF2-40B4-BE49-F238E27FC236}">
                <a16:creationId xmlns:a16="http://schemas.microsoft.com/office/drawing/2014/main" xmlns="" id="{A9FEFC41-1F90-1853-F30E-0B2AD2127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777" y="2114559"/>
            <a:ext cx="1939406" cy="19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катерть, постельное белье, стол, кухня, мебель, скатерть png | PNGWing">
            <a:extLst>
              <a:ext uri="{FF2B5EF4-FFF2-40B4-BE49-F238E27FC236}">
                <a16:creationId xmlns:a16="http://schemas.microsoft.com/office/drawing/2014/main" xmlns="" id="{363086CE-65FD-3246-375F-764031AC0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833" l="10000" r="90000">
                        <a14:foregroundMark x1="15870" y1="40667" x2="15870" y2="40667"/>
                        <a14:backgroundMark x1="20435" y1="78167" x2="20435" y2="78167"/>
                        <a14:backgroundMark x1="16957" y1="71167" x2="16957" y2="71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674" y="3429000"/>
            <a:ext cx="6639387" cy="333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Наклейка PNG - AVATAN PLUS">
            <a:extLst>
              <a:ext uri="{FF2B5EF4-FFF2-40B4-BE49-F238E27FC236}">
                <a16:creationId xmlns:a16="http://schemas.microsoft.com/office/drawing/2014/main" xmlns="" id="{2DED30FC-903A-7EF9-F3EA-BEFAC16A8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99"/>
          <a:stretch/>
        </p:blipFill>
        <p:spPr bwMode="auto">
          <a:xfrm>
            <a:off x="845805" y="4239371"/>
            <a:ext cx="1756972" cy="48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Наклейка PNG - AVATAN PLUS">
            <a:extLst>
              <a:ext uri="{FF2B5EF4-FFF2-40B4-BE49-F238E27FC236}">
                <a16:creationId xmlns:a16="http://schemas.microsoft.com/office/drawing/2014/main" xmlns="" id="{7EA0131F-F441-991B-8E96-456A7548F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99"/>
          <a:stretch/>
        </p:blipFill>
        <p:spPr bwMode="auto">
          <a:xfrm>
            <a:off x="2912093" y="4239370"/>
            <a:ext cx="1756972" cy="48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Фотография на тему Скомканные фантики на белом фоне | PressFoto">
            <a:extLst>
              <a:ext uri="{FF2B5EF4-FFF2-40B4-BE49-F238E27FC236}">
                <a16:creationId xmlns:a16="http://schemas.microsoft.com/office/drawing/2014/main" xmlns="" id="{67ED3D6B-E79F-7DA1-736C-97E37393B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34" b="95522" l="10000" r="90000">
                        <a14:foregroundMark x1="44167" y1="22637" x2="44167" y2="22637"/>
                        <a14:foregroundMark x1="59167" y1="29104" x2="59167" y2="29104"/>
                        <a14:foregroundMark x1="77333" y1="25871" x2="77333" y2="25871"/>
                        <a14:foregroundMark x1="80000" y1="26119" x2="80000" y2="26119"/>
                        <a14:foregroundMark x1="79000" y1="29104" x2="79000" y2="29104"/>
                        <a14:foregroundMark x1="76833" y1="35323" x2="76833" y2="35323"/>
                        <a14:foregroundMark x1="76167" y1="41542" x2="76167" y2="41542"/>
                        <a14:foregroundMark x1="74000" y1="45771" x2="73000" y2="47512"/>
                        <a14:foregroundMark x1="60833" y1="85572" x2="61000" y2="84826"/>
                        <a14:foregroundMark x1="62667" y1="77612" x2="62667" y2="77612"/>
                        <a14:foregroundMark x1="63500" y1="76368" x2="64000" y2="80846"/>
                        <a14:foregroundMark x1="66500" y1="72139" x2="66500" y2="72139"/>
                        <a14:foregroundMark x1="53833" y1="68657" x2="53833" y2="68657"/>
                        <a14:foregroundMark x1="53833" y1="65423" x2="54333" y2="63433"/>
                        <a14:foregroundMark x1="55333" y1="60697" x2="55500" y2="59950"/>
                        <a14:foregroundMark x1="51833" y1="66169" x2="51833" y2="66169"/>
                        <a14:foregroundMark x1="56500" y1="69652" x2="56500" y2="69652"/>
                        <a14:foregroundMark x1="56500" y1="70896" x2="56167" y2="71393"/>
                        <a14:foregroundMark x1="55833" y1="71393" x2="55833" y2="71393"/>
                        <a14:foregroundMark x1="30333" y1="65174" x2="30333" y2="65174"/>
                        <a14:foregroundMark x1="33167" y1="70398" x2="33667" y2="70398"/>
                        <a14:foregroundMark x1="38167" y1="67910" x2="38500" y2="66667"/>
                        <a14:foregroundMark x1="38667" y1="62935" x2="38667" y2="60945"/>
                        <a14:foregroundMark x1="38667" y1="58955" x2="37000" y2="58706"/>
                        <a14:foregroundMark x1="35000" y1="58706" x2="34333" y2="58706"/>
                        <a14:foregroundMark x1="32500" y1="58955" x2="31500" y2="61940"/>
                        <a14:foregroundMark x1="31000" y1="65423" x2="31000" y2="65423"/>
                        <a14:foregroundMark x1="28833" y1="67910" x2="28833" y2="67910"/>
                        <a14:foregroundMark x1="26833" y1="69900" x2="26833" y2="69900"/>
                        <a14:foregroundMark x1="34667" y1="79353" x2="34667" y2="79353"/>
                        <a14:foregroundMark x1="34667" y1="79353" x2="34667" y2="79353"/>
                        <a14:foregroundMark x1="31000" y1="80846" x2="31000" y2="80846"/>
                        <a14:foregroundMark x1="61000" y1="71642" x2="61000" y2="71642"/>
                        <a14:foregroundMark x1="42667" y1="26119" x2="42667" y2="26119"/>
                        <a14:foregroundMark x1="41833" y1="26368" x2="38167" y2="30348"/>
                        <a14:foregroundMark x1="36167" y1="28607" x2="34833" y2="28358"/>
                        <a14:foregroundMark x1="33667" y1="28109" x2="33667" y2="28109"/>
                        <a14:foregroundMark x1="33667" y1="27612" x2="33667" y2="26368"/>
                        <a14:foregroundMark x1="34500" y1="23632" x2="35000" y2="22886"/>
                        <a14:foregroundMark x1="35833" y1="21144" x2="36333" y2="20149"/>
                        <a14:foregroundMark x1="37333" y1="19403" x2="38833" y2="18657"/>
                        <a14:foregroundMark x1="40500" y1="16915" x2="41000" y2="16915"/>
                        <a14:foregroundMark x1="43000" y1="16667" x2="43000" y2="16667"/>
                        <a14:foregroundMark x1="44667" y1="15920" x2="44667" y2="15920"/>
                        <a14:foregroundMark x1="45500" y1="13433" x2="45500" y2="14179"/>
                        <a14:foregroundMark x1="45167" y1="37562" x2="45167" y2="37562"/>
                        <a14:foregroundMark x1="43167" y1="39552" x2="43167" y2="39552"/>
                        <a14:foregroundMark x1="42667" y1="39801" x2="42667" y2="39801"/>
                        <a14:foregroundMark x1="40000" y1="38060" x2="40000" y2="38060"/>
                        <a14:foregroundMark x1="49167" y1="30846" x2="49167" y2="30846"/>
                        <a14:foregroundMark x1="59833" y1="87065" x2="59833" y2="87065"/>
                        <a14:foregroundMark x1="52667" y1="61940" x2="52667" y2="61940"/>
                        <a14:foregroundMark x1="58833" y1="25622" x2="58833" y2="25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77" t="52680" r="14065" b="6701"/>
          <a:stretch/>
        </p:blipFill>
        <p:spPr bwMode="auto">
          <a:xfrm>
            <a:off x="1808675" y="4294608"/>
            <a:ext cx="709095" cy="27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Фотография на тему Скомканные фантики на белом фоне | PressFoto">
            <a:extLst>
              <a:ext uri="{FF2B5EF4-FFF2-40B4-BE49-F238E27FC236}">
                <a16:creationId xmlns:a16="http://schemas.microsoft.com/office/drawing/2014/main" xmlns="" id="{C16F6BDD-41E3-5F38-9064-C635ED049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34" b="95522" l="10000" r="90000">
                        <a14:foregroundMark x1="44167" y1="22637" x2="44167" y2="22637"/>
                        <a14:foregroundMark x1="59167" y1="29104" x2="59167" y2="29104"/>
                        <a14:foregroundMark x1="77333" y1="25871" x2="77333" y2="25871"/>
                        <a14:foregroundMark x1="80000" y1="26119" x2="80000" y2="26119"/>
                        <a14:foregroundMark x1="79000" y1="29104" x2="79000" y2="29104"/>
                        <a14:foregroundMark x1="76833" y1="35323" x2="76833" y2="35323"/>
                        <a14:foregroundMark x1="76167" y1="41542" x2="76167" y2="41542"/>
                        <a14:foregroundMark x1="74000" y1="45771" x2="73000" y2="47512"/>
                        <a14:foregroundMark x1="60833" y1="85572" x2="61000" y2="84826"/>
                        <a14:foregroundMark x1="62667" y1="77612" x2="62667" y2="77612"/>
                        <a14:foregroundMark x1="63500" y1="76368" x2="64000" y2="80846"/>
                        <a14:foregroundMark x1="66500" y1="72139" x2="66500" y2="72139"/>
                        <a14:foregroundMark x1="53833" y1="68657" x2="53833" y2="68657"/>
                        <a14:foregroundMark x1="53833" y1="65423" x2="54333" y2="63433"/>
                        <a14:foregroundMark x1="55333" y1="60697" x2="55500" y2="59950"/>
                        <a14:foregroundMark x1="51833" y1="66169" x2="51833" y2="66169"/>
                        <a14:foregroundMark x1="56500" y1="69652" x2="56500" y2="69652"/>
                        <a14:foregroundMark x1="56500" y1="70896" x2="56167" y2="71393"/>
                        <a14:foregroundMark x1="55833" y1="71393" x2="55833" y2="71393"/>
                        <a14:foregroundMark x1="30333" y1="65174" x2="30333" y2="65174"/>
                        <a14:foregroundMark x1="33167" y1="70398" x2="33667" y2="70398"/>
                        <a14:foregroundMark x1="38167" y1="67910" x2="38500" y2="66667"/>
                        <a14:foregroundMark x1="38667" y1="62935" x2="38667" y2="60945"/>
                        <a14:foregroundMark x1="38667" y1="58955" x2="37000" y2="58706"/>
                        <a14:foregroundMark x1="35000" y1="58706" x2="34333" y2="58706"/>
                        <a14:foregroundMark x1="32500" y1="58955" x2="31500" y2="61940"/>
                        <a14:foregroundMark x1="31000" y1="65423" x2="31000" y2="65423"/>
                        <a14:foregroundMark x1="28833" y1="67910" x2="28833" y2="67910"/>
                        <a14:foregroundMark x1="26833" y1="69900" x2="26833" y2="69900"/>
                        <a14:foregroundMark x1="34667" y1="79353" x2="34667" y2="79353"/>
                        <a14:foregroundMark x1="34667" y1="79353" x2="34667" y2="79353"/>
                        <a14:foregroundMark x1="31000" y1="80846" x2="31000" y2="80846"/>
                        <a14:foregroundMark x1="61000" y1="71642" x2="61000" y2="71642"/>
                        <a14:foregroundMark x1="42667" y1="26119" x2="42667" y2="26119"/>
                        <a14:foregroundMark x1="41833" y1="26368" x2="38167" y2="30348"/>
                        <a14:foregroundMark x1="36167" y1="28607" x2="34833" y2="28358"/>
                        <a14:foregroundMark x1="33667" y1="28109" x2="33667" y2="28109"/>
                        <a14:foregroundMark x1="33667" y1="27612" x2="33667" y2="26368"/>
                        <a14:foregroundMark x1="34500" y1="23632" x2="35000" y2="22886"/>
                        <a14:foregroundMark x1="35833" y1="21144" x2="36333" y2="20149"/>
                        <a14:foregroundMark x1="37333" y1="19403" x2="38833" y2="18657"/>
                        <a14:foregroundMark x1="40500" y1="16915" x2="41000" y2="16915"/>
                        <a14:foregroundMark x1="43000" y1="16667" x2="43000" y2="16667"/>
                        <a14:foregroundMark x1="44667" y1="15920" x2="44667" y2="15920"/>
                        <a14:foregroundMark x1="45500" y1="13433" x2="45500" y2="14179"/>
                        <a14:foregroundMark x1="45167" y1="37562" x2="45167" y2="37562"/>
                        <a14:foregroundMark x1="43167" y1="39552" x2="43167" y2="39552"/>
                        <a14:foregroundMark x1="42667" y1="39801" x2="42667" y2="39801"/>
                        <a14:foregroundMark x1="40000" y1="38060" x2="40000" y2="38060"/>
                        <a14:foregroundMark x1="49167" y1="30846" x2="49167" y2="30846"/>
                        <a14:foregroundMark x1="59833" y1="87065" x2="59833" y2="87065"/>
                        <a14:foregroundMark x1="52667" y1="61940" x2="52667" y2="61940"/>
                        <a14:foregroundMark x1="58833" y1="25622" x2="58833" y2="25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77" t="10372" r="14065" b="47717"/>
          <a:stretch/>
        </p:blipFill>
        <p:spPr bwMode="auto">
          <a:xfrm>
            <a:off x="974272" y="4290485"/>
            <a:ext cx="962870" cy="38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Фотография на тему Скомканные фантики на белом фоне | PressFoto">
            <a:extLst>
              <a:ext uri="{FF2B5EF4-FFF2-40B4-BE49-F238E27FC236}">
                <a16:creationId xmlns:a16="http://schemas.microsoft.com/office/drawing/2014/main" xmlns="" id="{1E3BD3B7-A79D-E272-1B6A-D79A9A182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34" b="95522" l="10000" r="90000">
                        <a14:foregroundMark x1="44167" y1="22637" x2="44167" y2="22637"/>
                        <a14:foregroundMark x1="59167" y1="29104" x2="59167" y2="29104"/>
                        <a14:foregroundMark x1="77333" y1="25871" x2="77333" y2="25871"/>
                        <a14:foregroundMark x1="80000" y1="26119" x2="80000" y2="26119"/>
                        <a14:foregroundMark x1="79000" y1="29104" x2="79000" y2="29104"/>
                        <a14:foregroundMark x1="76833" y1="35323" x2="76833" y2="35323"/>
                        <a14:foregroundMark x1="76167" y1="41542" x2="76167" y2="41542"/>
                        <a14:foregroundMark x1="74000" y1="45771" x2="73000" y2="47512"/>
                        <a14:foregroundMark x1="60833" y1="85572" x2="61000" y2="84826"/>
                        <a14:foregroundMark x1="62667" y1="77612" x2="62667" y2="77612"/>
                        <a14:foregroundMark x1="63500" y1="76368" x2="64000" y2="80846"/>
                        <a14:foregroundMark x1="66500" y1="72139" x2="66500" y2="72139"/>
                        <a14:foregroundMark x1="53833" y1="68657" x2="53833" y2="68657"/>
                        <a14:foregroundMark x1="53833" y1="65423" x2="54333" y2="63433"/>
                        <a14:foregroundMark x1="55333" y1="60697" x2="55500" y2="59950"/>
                        <a14:foregroundMark x1="51833" y1="66169" x2="51833" y2="66169"/>
                        <a14:foregroundMark x1="56500" y1="69652" x2="56500" y2="69652"/>
                        <a14:foregroundMark x1="56500" y1="70896" x2="56167" y2="71393"/>
                        <a14:foregroundMark x1="55833" y1="71393" x2="55833" y2="71393"/>
                        <a14:foregroundMark x1="30333" y1="65174" x2="30333" y2="65174"/>
                        <a14:foregroundMark x1="33167" y1="70398" x2="33667" y2="70398"/>
                        <a14:foregroundMark x1="38167" y1="67910" x2="38500" y2="66667"/>
                        <a14:foregroundMark x1="38667" y1="62935" x2="38667" y2="60945"/>
                        <a14:foregroundMark x1="38667" y1="58955" x2="37000" y2="58706"/>
                        <a14:foregroundMark x1="35000" y1="58706" x2="34333" y2="58706"/>
                        <a14:foregroundMark x1="32500" y1="58955" x2="31500" y2="61940"/>
                        <a14:foregroundMark x1="31000" y1="65423" x2="31000" y2="65423"/>
                        <a14:foregroundMark x1="28833" y1="67910" x2="28833" y2="67910"/>
                        <a14:foregroundMark x1="26833" y1="69900" x2="26833" y2="69900"/>
                        <a14:foregroundMark x1="34667" y1="79353" x2="34667" y2="79353"/>
                        <a14:foregroundMark x1="34667" y1="79353" x2="34667" y2="79353"/>
                        <a14:foregroundMark x1="31000" y1="80846" x2="31000" y2="80846"/>
                        <a14:foregroundMark x1="61000" y1="71642" x2="61000" y2="71642"/>
                        <a14:foregroundMark x1="42667" y1="26119" x2="42667" y2="26119"/>
                        <a14:foregroundMark x1="41833" y1="26368" x2="38167" y2="30348"/>
                        <a14:foregroundMark x1="36167" y1="28607" x2="34833" y2="28358"/>
                        <a14:foregroundMark x1="33667" y1="28109" x2="33667" y2="28109"/>
                        <a14:foregroundMark x1="33667" y1="27612" x2="33667" y2="26368"/>
                        <a14:foregroundMark x1="34500" y1="23632" x2="35000" y2="22886"/>
                        <a14:foregroundMark x1="35833" y1="21144" x2="36333" y2="20149"/>
                        <a14:foregroundMark x1="37333" y1="19403" x2="38833" y2="18657"/>
                        <a14:foregroundMark x1="40500" y1="16915" x2="41000" y2="16915"/>
                        <a14:foregroundMark x1="43000" y1="16667" x2="43000" y2="16667"/>
                        <a14:foregroundMark x1="44667" y1="15920" x2="44667" y2="15920"/>
                        <a14:foregroundMark x1="45500" y1="13433" x2="45500" y2="14179"/>
                        <a14:foregroundMark x1="45167" y1="37562" x2="45167" y2="37562"/>
                        <a14:foregroundMark x1="43167" y1="39552" x2="43167" y2="39552"/>
                        <a14:foregroundMark x1="42667" y1="39801" x2="42667" y2="39801"/>
                        <a14:foregroundMark x1="40000" y1="38060" x2="40000" y2="38060"/>
                        <a14:foregroundMark x1="49167" y1="30846" x2="49167" y2="30846"/>
                        <a14:foregroundMark x1="59833" y1="87065" x2="59833" y2="87065"/>
                        <a14:foregroundMark x1="52667" y1="61940" x2="52667" y2="61940"/>
                        <a14:foregroundMark x1="58833" y1="25622" x2="58833" y2="25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77" t="52680" r="14065" b="6701"/>
          <a:stretch/>
        </p:blipFill>
        <p:spPr bwMode="auto">
          <a:xfrm>
            <a:off x="1369763" y="4192375"/>
            <a:ext cx="709095" cy="27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135,460 крошки, фотографии, рисунки, изображения, фотографии, без роялти">
            <a:extLst>
              <a:ext uri="{FF2B5EF4-FFF2-40B4-BE49-F238E27FC236}">
                <a16:creationId xmlns:a16="http://schemas.microsoft.com/office/drawing/2014/main" xmlns="" id="{7D5E2E5A-DE5A-B7C3-5502-470B1DEB1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870" b="97826" l="52000" r="98667">
                        <a14:foregroundMark x1="66667" y1="64783" x2="66667" y2="64783"/>
                        <a14:foregroundMark x1="83333" y1="69130" x2="83333" y2="69130"/>
                        <a14:foregroundMark x1="85778" y1="61739" x2="85778" y2="61739"/>
                        <a14:foregroundMark x1="87111" y1="69565" x2="87111" y2="69565"/>
                        <a14:foregroundMark x1="90667" y1="69565" x2="90667" y2="69565"/>
                        <a14:foregroundMark x1="90444" y1="72174" x2="90444" y2="72174"/>
                        <a14:foregroundMark x1="90444" y1="72174" x2="90222" y2="73478"/>
                        <a14:foregroundMark x1="92667" y1="78696" x2="92667" y2="78696"/>
                        <a14:foregroundMark x1="93778" y1="81304" x2="93778" y2="81304"/>
                        <a14:foregroundMark x1="93778" y1="75217" x2="93778" y2="75217"/>
                        <a14:foregroundMark x1="93333" y1="68696" x2="93333" y2="68696"/>
                        <a14:foregroundMark x1="92667" y1="65652" x2="92667" y2="65652"/>
                        <a14:foregroundMark x1="91556" y1="63913" x2="90889" y2="65652"/>
                        <a14:foregroundMark x1="88889" y1="77391" x2="88889" y2="77391"/>
                        <a14:foregroundMark x1="88889" y1="77826" x2="88222" y2="79565"/>
                        <a14:foregroundMark x1="85556" y1="80000" x2="85556" y2="80000"/>
                        <a14:foregroundMark x1="85111" y1="76957" x2="85111" y2="76957"/>
                        <a14:foregroundMark x1="83333" y1="73043" x2="83333" y2="73043"/>
                        <a14:foregroundMark x1="63111" y1="88261" x2="63111" y2="88261"/>
                        <a14:foregroundMark x1="58222" y1="87826" x2="58222" y2="87826"/>
                        <a14:foregroundMark x1="57556" y1="78696" x2="57556" y2="78696"/>
                        <a14:foregroundMark x1="55556" y1="76957" x2="55556" y2="76957"/>
                        <a14:foregroundMark x1="57778" y1="71739" x2="57778" y2="71739"/>
                        <a14:foregroundMark x1="57111" y1="68696" x2="57111" y2="68696"/>
                        <a14:foregroundMark x1="60222" y1="63478" x2="60222" y2="63478"/>
                        <a14:foregroundMark x1="81778" y1="63478" x2="81778" y2="63478"/>
                        <a14:foregroundMark x1="83556" y1="60435" x2="83556" y2="60435"/>
                        <a14:foregroundMark x1="83778" y1="87826" x2="83778" y2="87826"/>
                        <a14:foregroundMark x1="83111" y1="84783" x2="83111" y2="84783"/>
                        <a14:foregroundMark x1="80222" y1="78696" x2="80222" y2="78696"/>
                        <a14:foregroundMark x1="79111" y1="74348" x2="79111" y2="74348"/>
                        <a14:foregroundMark x1="89111" y1="89565" x2="89111" y2="89565"/>
                        <a14:foregroundMark x1="87556" y1="63043" x2="87556" y2="63043"/>
                        <a14:foregroundMark x1="64667" y1="91304" x2="64667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89" t="50362" r="28145"/>
          <a:stretch/>
        </p:blipFill>
        <p:spPr bwMode="auto">
          <a:xfrm>
            <a:off x="3320458" y="4149199"/>
            <a:ext cx="371006" cy="59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135,460 крошки, фотографии, рисунки, изображения, фотографии, без роялти">
            <a:extLst>
              <a:ext uri="{FF2B5EF4-FFF2-40B4-BE49-F238E27FC236}">
                <a16:creationId xmlns:a16="http://schemas.microsoft.com/office/drawing/2014/main" xmlns="" id="{2A50A63B-3BB4-BDA2-DA4A-0D48D872D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870" b="97826" l="52000" r="98667">
                        <a14:foregroundMark x1="66667" y1="64783" x2="66667" y2="64783"/>
                        <a14:foregroundMark x1="83333" y1="69130" x2="83333" y2="69130"/>
                        <a14:foregroundMark x1="85778" y1="61739" x2="85778" y2="61739"/>
                        <a14:foregroundMark x1="87111" y1="69565" x2="87111" y2="69565"/>
                        <a14:foregroundMark x1="90667" y1="69565" x2="90667" y2="69565"/>
                        <a14:foregroundMark x1="90444" y1="72174" x2="90444" y2="72174"/>
                        <a14:foregroundMark x1="90444" y1="72174" x2="90222" y2="73478"/>
                        <a14:foregroundMark x1="92667" y1="78696" x2="92667" y2="78696"/>
                        <a14:foregroundMark x1="93778" y1="81304" x2="93778" y2="81304"/>
                        <a14:foregroundMark x1="93778" y1="75217" x2="93778" y2="75217"/>
                        <a14:foregroundMark x1="93333" y1="68696" x2="93333" y2="68696"/>
                        <a14:foregroundMark x1="92667" y1="65652" x2="92667" y2="65652"/>
                        <a14:foregroundMark x1="91556" y1="63913" x2="90889" y2="65652"/>
                        <a14:foregroundMark x1="88889" y1="77391" x2="88889" y2="77391"/>
                        <a14:foregroundMark x1="88889" y1="77826" x2="88222" y2="79565"/>
                        <a14:foregroundMark x1="85556" y1="80000" x2="85556" y2="80000"/>
                        <a14:foregroundMark x1="85111" y1="76957" x2="85111" y2="76957"/>
                        <a14:foregroundMark x1="83333" y1="73043" x2="83333" y2="73043"/>
                        <a14:foregroundMark x1="63111" y1="88261" x2="63111" y2="88261"/>
                        <a14:foregroundMark x1="58222" y1="87826" x2="58222" y2="87826"/>
                        <a14:foregroundMark x1="57556" y1="78696" x2="57556" y2="78696"/>
                        <a14:foregroundMark x1="55556" y1="76957" x2="55556" y2="76957"/>
                        <a14:foregroundMark x1="57778" y1="71739" x2="57778" y2="71739"/>
                        <a14:foregroundMark x1="57111" y1="68696" x2="57111" y2="68696"/>
                        <a14:foregroundMark x1="60222" y1="63478" x2="60222" y2="63478"/>
                        <a14:foregroundMark x1="81778" y1="63478" x2="81778" y2="63478"/>
                        <a14:foregroundMark x1="83556" y1="60435" x2="83556" y2="60435"/>
                        <a14:foregroundMark x1="83778" y1="87826" x2="83778" y2="87826"/>
                        <a14:foregroundMark x1="83111" y1="84783" x2="83111" y2="84783"/>
                        <a14:foregroundMark x1="80222" y1="78696" x2="80222" y2="78696"/>
                        <a14:foregroundMark x1="79111" y1="74348" x2="79111" y2="74348"/>
                        <a14:foregroundMark x1="89111" y1="89565" x2="89111" y2="89565"/>
                        <a14:foregroundMark x1="87556" y1="63043" x2="87556" y2="63043"/>
                        <a14:foregroundMark x1="64667" y1="91304" x2="64667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30" t="49585" r="5668" b="777"/>
          <a:stretch/>
        </p:blipFill>
        <p:spPr bwMode="auto">
          <a:xfrm rot="1901650" flipH="1">
            <a:off x="3845907" y="4222533"/>
            <a:ext cx="385607" cy="52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ая прямоугольная выноска 12">
            <a:extLst>
              <a:ext uri="{FF2B5EF4-FFF2-40B4-BE49-F238E27FC236}">
                <a16:creationId xmlns:a16="http://schemas.microsoft.com/office/drawing/2014/main" xmlns="" id="{AD222CC2-E3DA-743B-C41E-E9013C129E02}"/>
              </a:ext>
            </a:extLst>
          </p:cNvPr>
          <p:cNvSpPr/>
          <p:nvPr/>
        </p:nvSpPr>
        <p:spPr>
          <a:xfrm>
            <a:off x="4736061" y="1563712"/>
            <a:ext cx="3448422" cy="892438"/>
          </a:xfrm>
          <a:prstGeom prst="roundRect">
            <a:avLst/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Чи можна їсти так багато солодкого?</a:t>
            </a:r>
          </a:p>
        </p:txBody>
      </p:sp>
      <p:sp>
        <p:nvSpPr>
          <p:cNvPr id="28" name="Скругленная прямоугольная выноска 12">
            <a:extLst>
              <a:ext uri="{FF2B5EF4-FFF2-40B4-BE49-F238E27FC236}">
                <a16:creationId xmlns:a16="http://schemas.microsoft.com/office/drawing/2014/main" xmlns="" id="{1DD4A3A7-8086-0E8C-0E1F-FF77EC6584D7}"/>
              </a:ext>
            </a:extLst>
          </p:cNvPr>
          <p:cNvSpPr/>
          <p:nvPr/>
        </p:nvSpPr>
        <p:spPr>
          <a:xfrm>
            <a:off x="5587738" y="3255666"/>
            <a:ext cx="3448422" cy="892438"/>
          </a:xfrm>
          <a:prstGeom prst="roundRect">
            <a:avLst/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Чим можна замінити цукерки та тістечка?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344887" y="521170"/>
            <a:ext cx="9819060" cy="65582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Мотивація навчальної </a:t>
            </a:r>
            <a:r>
              <a:rPr lang="uk-UA" sz="3200" b="1" dirty="0" smtClean="0">
                <a:solidFill>
                  <a:schemeClr val="bg1"/>
                </a:solidFill>
              </a:rPr>
              <a:t>діяльності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4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463A532-1D7C-D7F3-67A0-F881E0332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689928" y="1354496"/>
            <a:ext cx="2838312" cy="3849805"/>
          </a:xfrm>
          <a:prstGeom prst="rect">
            <a:avLst/>
          </a:prstGeom>
        </p:spPr>
      </p:pic>
      <p:pic>
        <p:nvPicPr>
          <p:cNvPr id="2054" name="Picture 6" descr="Наклейка PNG - AVATAN PLUS">
            <a:extLst>
              <a:ext uri="{FF2B5EF4-FFF2-40B4-BE49-F238E27FC236}">
                <a16:creationId xmlns:a16="http://schemas.microsoft.com/office/drawing/2014/main" xmlns="" id="{3D7D38DC-56D0-9B16-7D3F-085432FD9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99"/>
          <a:stretch/>
        </p:blipFill>
        <p:spPr bwMode="auto">
          <a:xfrm>
            <a:off x="541327" y="3865953"/>
            <a:ext cx="4260840" cy="118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Наклейка PNG - AVATAN PLUS">
            <a:extLst>
              <a:ext uri="{FF2B5EF4-FFF2-40B4-BE49-F238E27FC236}">
                <a16:creationId xmlns:a16="http://schemas.microsoft.com/office/drawing/2014/main" xmlns="" id="{65FE9311-EBBB-9DD0-01A8-6BF9F004E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99"/>
          <a:stretch/>
        </p:blipFill>
        <p:spPr bwMode="auto">
          <a:xfrm>
            <a:off x="7528240" y="3865954"/>
            <a:ext cx="4260840" cy="118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ая прямоугольная выноска 12">
            <a:extLst>
              <a:ext uri="{FF2B5EF4-FFF2-40B4-BE49-F238E27FC236}">
                <a16:creationId xmlns:a16="http://schemas.microsoft.com/office/drawing/2014/main" xmlns="" id="{D9D9CEBB-D19A-1774-7433-74D60C4C8961}"/>
              </a:ext>
            </a:extLst>
          </p:cNvPr>
          <p:cNvSpPr/>
          <p:nvPr/>
        </p:nvSpPr>
        <p:spPr>
          <a:xfrm>
            <a:off x="197281" y="1456402"/>
            <a:ext cx="4492648" cy="892438"/>
          </a:xfrm>
          <a:prstGeom prst="roundRect">
            <a:avLst/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Карлсон дослухався до ваших порад. Він вирішив їсти яблука та груші.</a:t>
            </a:r>
          </a:p>
        </p:txBody>
      </p:sp>
      <p:sp>
        <p:nvSpPr>
          <p:cNvPr id="23" name="Скругленная прямоугольная выноска 12">
            <a:extLst>
              <a:ext uri="{FF2B5EF4-FFF2-40B4-BE49-F238E27FC236}">
                <a16:creationId xmlns:a16="http://schemas.microsoft.com/office/drawing/2014/main" xmlns="" id="{4B3CDFE5-2F8D-AECE-1636-2DD730C56799}"/>
              </a:ext>
            </a:extLst>
          </p:cNvPr>
          <p:cNvSpPr/>
          <p:nvPr/>
        </p:nvSpPr>
        <p:spPr>
          <a:xfrm>
            <a:off x="4398411" y="5409563"/>
            <a:ext cx="3569645" cy="892438"/>
          </a:xfrm>
          <a:prstGeom prst="roundRect">
            <a:avLst/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А груш Карлсон з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’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їсть стільки ж, скільки яблук.  </a:t>
            </a:r>
          </a:p>
        </p:txBody>
      </p:sp>
      <p:sp>
        <p:nvSpPr>
          <p:cNvPr id="24" name="Скругленная прямоугольная выноска 12">
            <a:extLst>
              <a:ext uri="{FF2B5EF4-FFF2-40B4-BE49-F238E27FC236}">
                <a16:creationId xmlns:a16="http://schemas.microsoft.com/office/drawing/2014/main" xmlns="" id="{B067BC49-57B0-C8E8-405E-B0DF2CEC2EEF}"/>
              </a:ext>
            </a:extLst>
          </p:cNvPr>
          <p:cNvSpPr/>
          <p:nvPr/>
        </p:nvSpPr>
        <p:spPr>
          <a:xfrm>
            <a:off x="8379575" y="5409563"/>
            <a:ext cx="3340331" cy="892438"/>
          </a:xfrm>
          <a:prstGeom prst="roundRect">
            <a:avLst/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Скільки груш з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’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їсть Карлсон? </a:t>
            </a:r>
          </a:p>
        </p:txBody>
      </p:sp>
      <p:pic>
        <p:nvPicPr>
          <p:cNvPr id="4098" name="Picture 2" descr="Зеленое яблоко без фона - Png картинки и иконки без фона">
            <a:extLst>
              <a:ext uri="{FF2B5EF4-FFF2-40B4-BE49-F238E27FC236}">
                <a16:creationId xmlns:a16="http://schemas.microsoft.com/office/drawing/2014/main" xmlns="" id="{C929B6D0-F320-9F0D-C52F-C24F08DC9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00" y="3544061"/>
            <a:ext cx="1006000" cy="118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Зеленое яблоко без фона - Png картинки и иконки без фона">
            <a:extLst>
              <a:ext uri="{FF2B5EF4-FFF2-40B4-BE49-F238E27FC236}">
                <a16:creationId xmlns:a16="http://schemas.microsoft.com/office/drawing/2014/main" xmlns="" id="{D6D16649-1311-C808-B1C6-87D653DBC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783" y="3544061"/>
            <a:ext cx="1006000" cy="118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Зеленое яблоко без фона - Png картинки и иконки без фона">
            <a:extLst>
              <a:ext uri="{FF2B5EF4-FFF2-40B4-BE49-F238E27FC236}">
                <a16:creationId xmlns:a16="http://schemas.microsoft.com/office/drawing/2014/main" xmlns="" id="{7EB77A75-5641-5447-F756-B4021867A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00" y="3544061"/>
            <a:ext cx="1006000" cy="118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кругленная прямоугольная выноска 12">
            <a:extLst>
              <a:ext uri="{FF2B5EF4-FFF2-40B4-BE49-F238E27FC236}">
                <a16:creationId xmlns:a16="http://schemas.microsoft.com/office/drawing/2014/main" xmlns="" id="{94C31562-260F-F5C7-7D6F-E60E5F53F82F}"/>
              </a:ext>
            </a:extLst>
          </p:cNvPr>
          <p:cNvSpPr/>
          <p:nvPr/>
        </p:nvSpPr>
        <p:spPr>
          <a:xfrm>
            <a:off x="653984" y="5409563"/>
            <a:ext cx="3340330" cy="892438"/>
          </a:xfrm>
          <a:prstGeom prst="roundRect">
            <a:avLst/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Скільки яблук на тарілці?</a:t>
            </a:r>
          </a:p>
        </p:txBody>
      </p:sp>
      <p:pic>
        <p:nvPicPr>
          <p:cNvPr id="4100" name="Picture 4" descr="Клипарт груша (60 фото) » Рисунки для срисовки и не только">
            <a:extLst>
              <a:ext uri="{FF2B5EF4-FFF2-40B4-BE49-F238E27FC236}">
                <a16:creationId xmlns:a16="http://schemas.microsoft.com/office/drawing/2014/main" xmlns="" id="{6DA285E5-0A2B-F9E0-029C-3FE16EEB0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447" y="3392547"/>
            <a:ext cx="944368" cy="122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Клипарт груша (60 фото) » Рисунки для срисовки и не только">
            <a:extLst>
              <a:ext uri="{FF2B5EF4-FFF2-40B4-BE49-F238E27FC236}">
                <a16:creationId xmlns:a16="http://schemas.microsoft.com/office/drawing/2014/main" xmlns="" id="{F36989FB-8F4F-DC71-7A5A-F3B2F6B64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437" y="3392547"/>
            <a:ext cx="944368" cy="122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Клипарт груша (60 фото) » Рисунки для срисовки и не только">
            <a:extLst>
              <a:ext uri="{FF2B5EF4-FFF2-40B4-BE49-F238E27FC236}">
                <a16:creationId xmlns:a16="http://schemas.microsoft.com/office/drawing/2014/main" xmlns="" id="{06F5D171-DB98-AAFF-4C0B-8DCF24A5D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787" y="3392547"/>
            <a:ext cx="944368" cy="122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Крышка баранчик ( клоше ) из нержавеющей стали D 30 см высота 11 см, цена  290.10 грн - Prom.ua (ID#1455425251)">
            <a:extLst>
              <a:ext uri="{FF2B5EF4-FFF2-40B4-BE49-F238E27FC236}">
                <a16:creationId xmlns:a16="http://schemas.microsoft.com/office/drawing/2014/main" xmlns="" id="{36CE0DFB-F15F-EFD9-26D7-CF67CEC56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200" b="97400" l="4000" r="96200">
                        <a14:foregroundMark x1="52600" y1="39000" x2="52600" y2="39000"/>
                        <a14:foregroundMark x1="51400" y1="41800" x2="51400" y2="41800"/>
                        <a14:foregroundMark x1="51600" y1="46000" x2="51600" y2="46000"/>
                        <a14:foregroundMark x1="51200" y1="49200" x2="51200" y2="49200"/>
                        <a14:foregroundMark x1="48200" y1="46400" x2="48200" y2="46400"/>
                        <a14:foregroundMark x1="48200" y1="48000" x2="48200" y2="48000"/>
                        <a14:foregroundMark x1="58400" y1="46600" x2="58400" y2="46600"/>
                        <a14:foregroundMark x1="59400" y1="74400" x2="59400" y2="74400"/>
                        <a14:foregroundMark x1="36600" y1="74800" x2="36600" y2="74800"/>
                        <a14:foregroundMark x1="37600" y1="67200" x2="37600" y2="67200"/>
                        <a14:foregroundMark x1="42800" y1="66800" x2="42800" y2="66800"/>
                        <a14:foregroundMark x1="51400" y1="66800" x2="51400" y2="66800"/>
                        <a14:foregroundMark x1="64200" y1="66800" x2="64200" y2="66800"/>
                        <a14:foregroundMark x1="64000" y1="83000" x2="64000" y2="83000"/>
                        <a14:foregroundMark x1="63200" y1="89000" x2="63200" y2="89000"/>
                        <a14:foregroundMark x1="52400" y1="91200" x2="52400" y2="91200"/>
                        <a14:foregroundMark x1="40000" y1="90200" x2="40000" y2="90200"/>
                        <a14:foregroundMark x1="37000" y1="87000" x2="37000" y2="87000"/>
                        <a14:foregroundMark x1="36200" y1="80400" x2="36200" y2="80400"/>
                        <a14:foregroundMark x1="24200" y1="87000" x2="24200" y2="87000"/>
                        <a14:foregroundMark x1="38400" y1="79200" x2="38400" y2="79200"/>
                        <a14:foregroundMark x1="71400" y1="81400" x2="71400" y2="8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806"/>
          <a:stretch/>
        </p:blipFill>
        <p:spPr bwMode="auto">
          <a:xfrm>
            <a:off x="7631897" y="2398897"/>
            <a:ext cx="4130364" cy="257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344887" y="521170"/>
            <a:ext cx="9819060" cy="65582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Мотивація навчальної </a:t>
            </a:r>
            <a:r>
              <a:rPr lang="uk-UA" sz="3200" b="1" dirty="0" smtClean="0">
                <a:solidFill>
                  <a:schemeClr val="bg1"/>
                </a:solidFill>
              </a:rPr>
              <a:t>діяльності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2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86427" y="494528"/>
            <a:ext cx="8732066" cy="73555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Повідомлення теми та завдань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1731" y="1782409"/>
            <a:ext cx="4981458" cy="30469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7030A0"/>
                </a:solidFill>
              </a:rPr>
              <a:t>Сьогодні на </a:t>
            </a:r>
            <a:r>
              <a:rPr lang="uk-UA" sz="3200" b="1" dirty="0" err="1">
                <a:solidFill>
                  <a:srgbClr val="7030A0"/>
                </a:solidFill>
              </a:rPr>
              <a:t>уроці</a:t>
            </a:r>
            <a:r>
              <a:rPr lang="uk-UA" sz="3200" b="1" dirty="0">
                <a:solidFill>
                  <a:srgbClr val="7030A0"/>
                </a:solidFill>
              </a:rPr>
              <a:t> ми будемо </a:t>
            </a:r>
            <a:r>
              <a:rPr lang="uk-UA" sz="3200" b="1" dirty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uk-UA" sz="3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орівнювати кількості предметів</a:t>
            </a:r>
            <a:r>
              <a:rPr lang="uk-UA" sz="32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32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3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Дізнаємося про поняття «стільки само», </a:t>
            </a:r>
            <a:endParaRPr lang="uk-UA" sz="3200" b="1" dirty="0" smtClean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32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3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стільки, скільки».</a:t>
            </a:r>
            <a:endParaRPr lang="x-none" sz="32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017310" y="2566180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20" y="2158463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0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5680</TotalTime>
  <Words>387</Words>
  <Application>Microsoft Office PowerPoint</Application>
  <PresentationFormat>Произвольный</PresentationFormat>
  <Paragraphs>78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Руханка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545</cp:revision>
  <dcterms:created xsi:type="dcterms:W3CDTF">2018-01-05T16:38:53Z</dcterms:created>
  <dcterms:modified xsi:type="dcterms:W3CDTF">2023-09-18T09:29:53Z</dcterms:modified>
</cp:coreProperties>
</file>