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8" r:id="rId2"/>
    <p:sldId id="297" r:id="rId3"/>
    <p:sldId id="278" r:id="rId4"/>
    <p:sldId id="286" r:id="rId5"/>
    <p:sldId id="288" r:id="rId6"/>
    <p:sldId id="290" r:id="rId7"/>
    <p:sldId id="295" r:id="rId8"/>
    <p:sldId id="307" r:id="rId9"/>
    <p:sldId id="300" r:id="rId10"/>
    <p:sldId id="305" r:id="rId11"/>
    <p:sldId id="298" r:id="rId12"/>
    <p:sldId id="30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D58"/>
    <a:srgbClr val="EA709C"/>
    <a:srgbClr val="2F3242"/>
    <a:srgbClr val="722651"/>
    <a:srgbClr val="DED231"/>
    <a:srgbClr val="295FFF"/>
    <a:srgbClr val="27C268"/>
    <a:srgbClr val="FF3131"/>
    <a:srgbClr val="1694E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21.09.2023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21.09.2023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21.09.2023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21.09.2023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21.09.2023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9.jpe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openxmlformats.org/officeDocument/2006/relationships/image" Target="../media/image12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3.wdp"/><Relationship Id="rId9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97430" y="4471570"/>
            <a:ext cx="10091056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Як </a:t>
            </a:r>
            <a:r>
              <a:rPr lang="uk-UA" sz="4000" b="1" dirty="0">
                <a:solidFill>
                  <a:schemeClr val="bg1"/>
                </a:solidFill>
              </a:rPr>
              <a:t>спостерігати за змінами в довкіллі</a:t>
            </a:r>
            <a:r>
              <a:rPr lang="uk-UA" sz="4000" b="1" dirty="0" smtClean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uk-UA" sz="4000" b="1" i="1" dirty="0" smtClean="0">
                <a:solidFill>
                  <a:schemeClr val="bg1"/>
                </a:solidFill>
              </a:rPr>
              <a:t>Урок-екскурсія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614" y="656084"/>
            <a:ext cx="3567529" cy="3567529"/>
          </a:xfrm>
          <a:prstGeom prst="round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357257" y="1426242"/>
            <a:ext cx="364002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ru-RU" sz="3200" b="1" dirty="0" err="1">
                <a:solidFill>
                  <a:schemeClr val="bg1"/>
                </a:solidFill>
              </a:rPr>
              <a:t>досліджую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 smtClean="0">
                <a:solidFill>
                  <a:schemeClr val="bg1"/>
                </a:solidFill>
              </a:rPr>
              <a:t>світ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</a:rPr>
              <a:t>1 </a:t>
            </a:r>
            <a:r>
              <a:rPr lang="uk-UA" sz="32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uk-UA" sz="3200" b="1" smtClean="0">
                <a:solidFill>
                  <a:schemeClr val="bg1"/>
                </a:solidFill>
              </a:rPr>
              <a:t>Урок </a:t>
            </a:r>
            <a:r>
              <a:rPr lang="uk-UA" sz="3200" b="1" dirty="0" smtClean="0">
                <a:solidFill>
                  <a:schemeClr val="bg1"/>
                </a:solidFill>
              </a:rPr>
              <a:t>9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0853" y="472758"/>
            <a:ext cx="8732066" cy="6593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Робота в зошиті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5727328"/>
            <a:ext cx="1184856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Зошит.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>
                <a:solidFill>
                  <a:schemeClr val="bg1"/>
                </a:solidFill>
              </a:rPr>
              <a:t>11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69571" y="1263909"/>
            <a:ext cx="5503030" cy="672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Навколишній світ = довкілля </a:t>
            </a:r>
            <a:endParaRPr lang="ru-RU" sz="32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732314" y="1218037"/>
            <a:ext cx="747657" cy="672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так</a:t>
            </a:r>
            <a:endParaRPr lang="ru-RU" sz="3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9202023" y="1240973"/>
            <a:ext cx="576943" cy="6725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</a:t>
            </a:r>
            <a:endParaRPr lang="ru-RU" sz="32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7161073" y="1263909"/>
            <a:ext cx="480698" cy="5613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548429" y="1263908"/>
            <a:ext cx="569512" cy="561397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 descr="D:\1 клас\3 Я досліджую світ\1 УРОКИ 2023\№9 Урок-екскурсія. Зміни в довкіллі\2023-09-15_201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1" y="2696335"/>
            <a:ext cx="8071845" cy="3194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393104" y="2096458"/>
            <a:ext cx="7795503" cy="4441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Упізнай, зафарбуй або намалюй. Яка зараз пора року?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208936" y="1282768"/>
            <a:ext cx="432835" cy="54253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 descr="D:\1 клас\3 Я досліджую світ\1 УРОКИ 2023\№9 Урок-екскурсія. Зміни в довкіллі\2023-09-15_2018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41" y="1218037"/>
            <a:ext cx="8491125" cy="545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339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90081" y="255044"/>
            <a:ext cx="8041748" cy="7464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Поміркуй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782" y="148557"/>
            <a:ext cx="1908921" cy="27798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7718" y="1281293"/>
            <a:ext cx="3734934" cy="133127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Чому, на твою думку, люди спостерігають </a:t>
            </a:r>
            <a:r>
              <a:rPr lang="uk-UA" sz="2400" b="1" dirty="0"/>
              <a:t>за природою?</a:t>
            </a:r>
            <a:endParaRPr lang="ru-RU" sz="24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56598" y="2723759"/>
            <a:ext cx="3089125" cy="97761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 люди, залежать від природи?</a:t>
            </a:r>
            <a:endParaRPr lang="ru-RU" sz="2400" b="1" dirty="0"/>
          </a:p>
        </p:txBody>
      </p:sp>
      <p:pic>
        <p:nvPicPr>
          <p:cNvPr id="5122" name="Picture 2" descr="D:\1 клас\3 Я досліджую світ\1 УРОКИ 2023\№9 Урок-екскурсія. Зміни в довкіллі\2023-09-15_1937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681" y="1086592"/>
            <a:ext cx="5751101" cy="531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97718" y="3947784"/>
            <a:ext cx="3734934" cy="973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 кого і без </a:t>
            </a:r>
            <a:r>
              <a:rPr lang="ru-RU" sz="2400" b="1" dirty="0" err="1" smtClean="0"/>
              <a:t>чого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не </a:t>
            </a:r>
            <a:r>
              <a:rPr lang="ru-RU" sz="2400" b="1" dirty="0" err="1" smtClean="0"/>
              <a:t>можеш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обійтися</a:t>
            </a:r>
            <a:r>
              <a:rPr lang="ru-RU" sz="2400" b="1" dirty="0" smtClean="0"/>
              <a:t> в </a:t>
            </a:r>
            <a:r>
              <a:rPr lang="ru-RU" sz="2400" b="1" dirty="0" err="1" smtClean="0"/>
              <a:t>житті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7147" y="5249686"/>
            <a:ext cx="3805505" cy="734684"/>
          </a:xfrm>
          <a:prstGeom prst="rect">
            <a:avLst/>
          </a:prstGeom>
          <a:solidFill>
            <a:srgbClr val="7030A0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Чи</a:t>
            </a:r>
            <a:r>
              <a:rPr lang="ru-RU" sz="2400" b="1" dirty="0"/>
              <a:t> </a:t>
            </a:r>
            <a:r>
              <a:rPr lang="ru-RU" sz="2400" b="1" dirty="0" err="1"/>
              <a:t>подобається</a:t>
            </a:r>
            <a:r>
              <a:rPr lang="ru-RU" sz="2400" b="1" dirty="0"/>
              <a:t> </a:t>
            </a:r>
            <a:r>
              <a:rPr lang="ru-RU" sz="2400" b="1" dirty="0" err="1" smtClean="0"/>
              <a:t>тобі</a:t>
            </a:r>
            <a:r>
              <a:rPr lang="ru-RU" sz="2400" b="1" dirty="0" smtClean="0"/>
              <a:t> </a:t>
            </a:r>
            <a:r>
              <a:rPr lang="ru-RU" sz="2400" b="1" dirty="0" err="1"/>
              <a:t>гуляти</a:t>
            </a:r>
            <a:r>
              <a:rPr lang="ru-RU" sz="2400" b="1" dirty="0"/>
              <a:t> в саду, парку?</a:t>
            </a:r>
          </a:p>
        </p:txBody>
      </p:sp>
    </p:spTree>
    <p:extLst>
      <p:ext uri="{BB962C8B-B14F-4D97-AF65-F5344CB8AC3E}">
        <p14:creationId xmlns:p14="http://schemas.microsoft.com/office/powerpoint/2010/main" val="375335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5698" y="407442"/>
            <a:ext cx="8732066" cy="648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8" y="1441969"/>
            <a:ext cx="3716956" cy="242841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4123914"/>
            <a:ext cx="3357319" cy="221103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utoShape 2" descr="Весна цього року прийде, як ніколи, рано: синоп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Сюжетні картини Весна - Всеукраїнський портал Anelok Ігри для друк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857"/>
          <a:stretch/>
        </p:blipFill>
        <p:spPr bwMode="auto">
          <a:xfrm>
            <a:off x="4861526" y="1392990"/>
            <a:ext cx="3615420" cy="25263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ідео-заняття для дітей дошкільного віку &quot;Літо-літечко&quot; | Інші методичні  матеріали. Дошкільна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8" y="4139975"/>
            <a:ext cx="4312192" cy="217891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857052" y="1700596"/>
            <a:ext cx="2661423" cy="1911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 якій порі року хочеш опинитися в кінці уроку? 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3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55698" y="407442"/>
            <a:ext cx="8732066" cy="6484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8" y="1441969"/>
            <a:ext cx="3716956" cy="2428411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9941" y="4123914"/>
            <a:ext cx="3357319" cy="2211034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AutoShape 2" descr="Весна цього року прийде, як ніколи, рано: синопти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Сюжетні картини Весна - Всеукраїнський портал Anelok Ігри для друку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2" b="857"/>
          <a:stretch/>
        </p:blipFill>
        <p:spPr bwMode="auto">
          <a:xfrm>
            <a:off x="4861526" y="1392990"/>
            <a:ext cx="3615420" cy="2526368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ідео-заняття для дітей дошкільного віку &quot;Літо-літечко&quot; | Інші методичні  матеріали. Дошкільна освіт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698" y="4139975"/>
            <a:ext cx="4312192" cy="2178913"/>
          </a:xfrm>
          <a:prstGeom prst="round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8857052" y="1615816"/>
            <a:ext cx="2661423" cy="191115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Назви </a:t>
            </a:r>
            <a:r>
              <a:rPr lang="uk-UA" sz="2000" b="1" dirty="0">
                <a:solidFill>
                  <a:schemeClr val="bg1"/>
                </a:solidFill>
              </a:rPr>
              <a:t>пори </a:t>
            </a:r>
            <a:r>
              <a:rPr lang="uk-UA" sz="2000" b="1" dirty="0" smtClean="0">
                <a:solidFill>
                  <a:schemeClr val="bg1"/>
                </a:solidFill>
              </a:rPr>
              <a:t>року. </a:t>
            </a:r>
            <a:r>
              <a:rPr lang="uk-UA" sz="2000" b="1" dirty="0">
                <a:solidFill>
                  <a:schemeClr val="bg1"/>
                </a:solidFill>
              </a:rPr>
              <a:t>Малюнок </a:t>
            </a:r>
            <a:r>
              <a:rPr lang="uk-UA" sz="2000" b="1" dirty="0" smtClean="0">
                <a:solidFill>
                  <a:schemeClr val="bg1"/>
                </a:solidFill>
              </a:rPr>
              <a:t>якої пори року співпадає з твоїм настроєм на початку уроку? 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05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59453" y="396557"/>
            <a:ext cx="8732066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Гра «Чи буває так?»</a:t>
            </a:r>
            <a:endParaRPr lang="ru-RU" sz="3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59453" y="1110342"/>
            <a:ext cx="8732066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Послухай рядки вірша. Чи є в них небилиця? Доведи</a:t>
            </a:r>
            <a:r>
              <a:rPr lang="uk-UA" sz="2000" b="1" dirty="0"/>
              <a:t>, чому такого не буває. </a:t>
            </a:r>
            <a:endParaRPr lang="ru-RU" sz="2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59347" y="5250076"/>
            <a:ext cx="3652139" cy="9061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у </a:t>
            </a:r>
            <a:r>
              <a:rPr lang="ru-RU" sz="2400" b="1" dirty="0" err="1"/>
              <a:t>зими</a:t>
            </a:r>
            <a:r>
              <a:rPr lang="ru-RU" sz="2400" b="1" dirty="0"/>
              <a:t> на </a:t>
            </a:r>
            <a:r>
              <a:rPr lang="ru-RU" sz="2400" b="1" dirty="0" err="1"/>
              <a:t>порозі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Цвітуть</a:t>
            </a:r>
            <a:r>
              <a:rPr lang="ru-RU" sz="2400" b="1" dirty="0"/>
              <a:t> маки на </a:t>
            </a:r>
            <a:r>
              <a:rPr lang="ru-RU" sz="2400" b="1" dirty="0" err="1"/>
              <a:t>морозі</a:t>
            </a:r>
            <a:r>
              <a:rPr lang="ru-RU" sz="2400" b="1" dirty="0"/>
              <a:t>.</a:t>
            </a:r>
          </a:p>
        </p:txBody>
      </p:sp>
      <p:pic>
        <p:nvPicPr>
          <p:cNvPr id="10" name="Picture 2" descr="Ð ÐµÐ·ÑÐ»ÑÑÐ°Ñ Ð¿Ð¾ÑÑÐºÑ Ð·Ð¾Ð±ÑÐ°Ð¶ÐµÐ½Ñ Ð·Ð° Ð·Ð°Ð¿Ð¸ÑÐ¾Ð¼ &quot;ÐºÐ»Ð¸Ð¿Ð°ÑÑ ÑÐ°ÑÐ° Ð·Ð¸Ð¼Ð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5" y="1667608"/>
            <a:ext cx="4696448" cy="3522336"/>
          </a:xfrm>
          <a:prstGeom prst="rect">
            <a:avLst/>
          </a:prstGeom>
          <a:ln w="38100" cap="sq">
            <a:solidFill>
              <a:srgbClr val="2F3242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Ð ÐµÐ·ÑÐ»ÑÑÐ°Ñ Ð¿Ð¾ÑÑÐºÑ Ð·Ð¾Ð±ÑÐ°Ð¶ÐµÐ½Ñ Ð·Ð° Ð·Ð°Ð¿Ð¸ÑÐ¾Ð¼ &quot;ÐºÐ»Ð¸Ð¿Ð°ÑÑ Ð¼Ð°ÐºÐ¸ Ð½Ð° Ð¿ÑÐ¾Ð·ÑÐ°ÑÐ½Ð¾Ð¼ ÑÐ¾Ð½Ðµ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89" y="4044323"/>
            <a:ext cx="696060" cy="108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4" y="3920531"/>
            <a:ext cx="939829" cy="132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6108712" y="5302773"/>
            <a:ext cx="3448945" cy="8711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 </a:t>
            </a:r>
            <a:r>
              <a:rPr lang="ru-RU" sz="2400" b="1" dirty="0"/>
              <a:t>у </a:t>
            </a:r>
            <a:r>
              <a:rPr lang="ru-RU" sz="2400" b="1" dirty="0" err="1"/>
              <a:t>літа</a:t>
            </a:r>
            <a:r>
              <a:rPr lang="ru-RU" sz="2400" b="1" dirty="0"/>
              <a:t> на </a:t>
            </a:r>
            <a:r>
              <a:rPr lang="ru-RU" sz="2400" b="1" dirty="0" err="1"/>
              <a:t>печі</a:t>
            </a:r>
            <a:r>
              <a:rPr lang="ru-RU" sz="2400" b="1" dirty="0"/>
              <a:t>  </a:t>
            </a:r>
            <a:br>
              <a:rPr lang="ru-RU" sz="2400" b="1" dirty="0"/>
            </a:br>
            <a:r>
              <a:rPr lang="ru-RU" sz="2400" b="1" dirty="0" err="1"/>
              <a:t>Замерзають</a:t>
            </a:r>
            <a:r>
              <a:rPr lang="ru-RU" sz="2400" b="1" dirty="0"/>
              <a:t> </a:t>
            </a:r>
            <a:r>
              <a:rPr lang="ru-RU" sz="2400" b="1" dirty="0" err="1"/>
              <a:t>калачі</a:t>
            </a:r>
            <a:r>
              <a:rPr lang="ru-RU" sz="2400" b="1" dirty="0"/>
              <a:t>.</a:t>
            </a:r>
          </a:p>
        </p:txBody>
      </p:sp>
      <p:pic>
        <p:nvPicPr>
          <p:cNvPr id="14" name="Picture 6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12" y="1667608"/>
            <a:ext cx="4406888" cy="3444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8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Ð ÐµÐ·ÑÐ»ÑÑÐ°Ñ Ð¿Ð¾ÑÑÐºÑ Ð·Ð¾Ð±ÑÐ°Ð¶ÐµÐ½Ñ Ð·Ð° Ð·Ð°Ð¿Ð¸ÑÐ¾Ð¼ &quot;ÑÑÐ°Ð²Ð° Ð¿Ð½Ð³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96" y="3150848"/>
            <a:ext cx="6901918" cy="356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6898">
            <a:off x="3448598" y="4684427"/>
            <a:ext cx="619605" cy="6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0" r="14142"/>
          <a:stretch/>
        </p:blipFill>
        <p:spPr bwMode="auto">
          <a:xfrm>
            <a:off x="1440000" y="1988665"/>
            <a:ext cx="3060000" cy="4350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139982" y="1105203"/>
            <a:ext cx="3853544" cy="88346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 </a:t>
            </a:r>
            <a:r>
              <a:rPr lang="ru-RU" sz="2400" b="1" dirty="0"/>
              <a:t>у </a:t>
            </a:r>
            <a:r>
              <a:rPr lang="ru-RU" sz="2400" b="1" dirty="0" err="1"/>
              <a:t>весни</a:t>
            </a:r>
            <a:r>
              <a:rPr lang="ru-RU" sz="2400" b="1" dirty="0"/>
              <a:t> коло поля</a:t>
            </a:r>
            <a:br>
              <a:rPr lang="ru-RU" sz="2400" b="1" dirty="0"/>
            </a:br>
            <a:r>
              <a:rPr lang="ru-RU" sz="2400" b="1" dirty="0" err="1"/>
              <a:t>Листя</a:t>
            </a:r>
            <a:r>
              <a:rPr lang="ru-RU" sz="2400" b="1" dirty="0"/>
              <a:t> скинула тополя.</a:t>
            </a:r>
          </a:p>
        </p:txBody>
      </p:sp>
      <p:pic>
        <p:nvPicPr>
          <p:cNvPr id="13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484" b="90000" l="10000" r="93226">
                        <a14:backgroundMark x1="18065" y1="81613" x2="18065" y2="81613"/>
                        <a14:backgroundMark x1="30323" y1="70968" x2="30323" y2="70968"/>
                        <a14:backgroundMark x1="25806" y1="65806" x2="25806" y2="65806"/>
                        <a14:backgroundMark x1="23226" y1="55161" x2="23226" y2="55161"/>
                        <a14:backgroundMark x1="23226" y1="45484" x2="23226" y2="45484"/>
                        <a14:backgroundMark x1="25806" y1="35806" x2="25806" y2="35806"/>
                        <a14:backgroundMark x1="33226" y1="25161" x2="33226" y2="25161"/>
                        <a14:backgroundMark x1="42903" y1="18710" x2="42903" y2="18710"/>
                        <a14:backgroundMark x1="53548" y1="13871" x2="53548" y2="13871"/>
                        <a14:backgroundMark x1="60323" y1="11935" x2="60323" y2="11935"/>
                        <a14:backgroundMark x1="66774" y1="9032" x2="66774" y2="9032"/>
                        <a14:backgroundMark x1="71290" y1="6774" x2="71290" y2="6774"/>
                        <a14:backgroundMark x1="70323" y1="10000" x2="70323" y2="10000"/>
                        <a14:backgroundMark x1="71290" y1="15484" x2="71290" y2="15484"/>
                        <a14:backgroundMark x1="73548" y1="23548" x2="73548" y2="23548"/>
                        <a14:backgroundMark x1="73871" y1="32903" x2="73871" y2="32903"/>
                        <a14:backgroundMark x1="73871" y1="44516" x2="73871" y2="44516"/>
                        <a14:backgroundMark x1="70000" y1="55484" x2="70000" y2="55484"/>
                        <a14:backgroundMark x1="65806" y1="65806" x2="65806" y2="65806"/>
                        <a14:backgroundMark x1="59355" y1="70000" x2="59355" y2="70000"/>
                        <a14:backgroundMark x1="50000" y1="73548" x2="50000" y2="73548"/>
                        <a14:backgroundMark x1="43871" y1="74839" x2="43871" y2="74839"/>
                        <a14:backgroundMark x1="37419" y1="73548" x2="37419" y2="73548"/>
                        <a14:backgroundMark x1="33871" y1="72903" x2="33871" y2="72903"/>
                        <a14:backgroundMark x1="30323" y1="75484" x2="30323" y2="75484"/>
                        <a14:backgroundMark x1="25806" y1="81613" x2="25806" y2="81613"/>
                        <a14:backgroundMark x1="23226" y1="84516" x2="23226" y2="84516"/>
                        <a14:backgroundMark x1="20645" y1="85161" x2="20645" y2="8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308610">
            <a:off x="3313862" y="3590465"/>
            <a:ext cx="678615" cy="678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84" b="90000" l="10000" r="93226">
                        <a14:backgroundMark x1="18065" y1="81613" x2="18065" y2="81613"/>
                        <a14:backgroundMark x1="30323" y1="70968" x2="30323" y2="70968"/>
                        <a14:backgroundMark x1="25806" y1="65806" x2="25806" y2="65806"/>
                        <a14:backgroundMark x1="23226" y1="55161" x2="23226" y2="55161"/>
                        <a14:backgroundMark x1="23226" y1="45484" x2="23226" y2="45484"/>
                        <a14:backgroundMark x1="25806" y1="35806" x2="25806" y2="35806"/>
                        <a14:backgroundMark x1="33226" y1="25161" x2="33226" y2="25161"/>
                        <a14:backgroundMark x1="42903" y1="18710" x2="42903" y2="18710"/>
                        <a14:backgroundMark x1="53548" y1="13871" x2="53548" y2="13871"/>
                        <a14:backgroundMark x1="60323" y1="11935" x2="60323" y2="11935"/>
                        <a14:backgroundMark x1="66774" y1="9032" x2="66774" y2="9032"/>
                        <a14:backgroundMark x1="71290" y1="6774" x2="71290" y2="6774"/>
                        <a14:backgroundMark x1="70323" y1="10000" x2="70323" y2="10000"/>
                        <a14:backgroundMark x1="71290" y1="15484" x2="71290" y2="15484"/>
                        <a14:backgroundMark x1="73548" y1="23548" x2="73548" y2="23548"/>
                        <a14:backgroundMark x1="73871" y1="32903" x2="73871" y2="32903"/>
                        <a14:backgroundMark x1="73871" y1="44516" x2="73871" y2="44516"/>
                        <a14:backgroundMark x1="70000" y1="55484" x2="70000" y2="55484"/>
                        <a14:backgroundMark x1="65806" y1="65806" x2="65806" y2="65806"/>
                        <a14:backgroundMark x1="59355" y1="70000" x2="59355" y2="70000"/>
                        <a14:backgroundMark x1="50000" y1="73548" x2="50000" y2="73548"/>
                        <a14:backgroundMark x1="43871" y1="74839" x2="43871" y2="74839"/>
                        <a14:backgroundMark x1="37419" y1="73548" x2="37419" y2="73548"/>
                        <a14:backgroundMark x1="33871" y1="72903" x2="33871" y2="72903"/>
                        <a14:backgroundMark x1="30323" y1="75484" x2="30323" y2="75484"/>
                        <a14:backgroundMark x1="25806" y1="81613" x2="25806" y2="81613"/>
                        <a14:backgroundMark x1="23226" y1="84516" x2="23226" y2="84516"/>
                        <a14:backgroundMark x1="20645" y1="85161" x2="20645" y2="851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55577" y="4782615"/>
            <a:ext cx="491859" cy="491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8593" y="4483254"/>
            <a:ext cx="624464" cy="624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66754" y="3033746"/>
            <a:ext cx="637835" cy="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8176">
            <a:off x="2332730" y="2432854"/>
            <a:ext cx="619605" cy="6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036898">
            <a:off x="3448598" y="4684427"/>
            <a:ext cx="619605" cy="6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50855" y="4537548"/>
            <a:ext cx="637835" cy="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8176">
            <a:off x="2469660" y="3137521"/>
            <a:ext cx="619605" cy="6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07374" y="4150966"/>
            <a:ext cx="637835" cy="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Ð ÐµÐ·ÑÐ»ÑÑÐ°Ñ Ð¿Ð¾ÑÑÐºÑ Ð·Ð¾Ð±ÑÐ°Ð¶ÐµÐ½Ñ Ð·Ð° Ð·Ð°Ð¿Ð¸ÑÐ¾Ð¼ &quot;Ð»Ð¸ÑÑÑÑ Ð¶ÐµÐ»ÑÑÐµ Ð¿Ð½Ð³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78176">
            <a:off x="1782609" y="3845199"/>
            <a:ext cx="619605" cy="61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Ð ÐµÐ·ÑÐ»ÑÑÐ°Ñ Ð¿Ð¾ÑÑÐºÑ Ð·Ð¾Ð±ÑÐ°Ð¶ÐµÐ½Ñ Ð·Ð° Ð·Ð°Ð¿Ð¸ÑÐ¾Ð¼ &quot;Ð´ÐµÑÐµÐ²Ð¾ Ð¿Ð½Ð³&quot;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0347" y="2545282"/>
            <a:ext cx="2794800" cy="360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Ð ÐµÐ·ÑÐ»ÑÑÐ°Ñ Ð¿Ð¾ÑÑÐºÑ Ð·Ð¾Ð±ÑÐ°Ð¶ÐµÐ½Ñ Ð·Ð° Ð·Ð°Ð¿Ð¸ÑÐ¾Ð¼ &quot;ÐºÑÑÑ Ð¿Ð½Ð³&quot;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97" y="5175383"/>
            <a:ext cx="4329265" cy="158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59453" y="494529"/>
            <a:ext cx="8732066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Гра «Чи буває так?»</a:t>
            </a:r>
            <a:endParaRPr lang="ru-RU" sz="3600" b="1" dirty="0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749941" y="1208314"/>
            <a:ext cx="4100942" cy="8849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А </a:t>
            </a:r>
            <a:r>
              <a:rPr lang="ru-RU" sz="2400" b="1" dirty="0"/>
              <a:t>в </a:t>
            </a:r>
            <a:r>
              <a:rPr lang="ru-RU" sz="2400" b="1" dirty="0" err="1"/>
              <a:t>осені</a:t>
            </a:r>
            <a:r>
              <a:rPr lang="ru-RU" sz="2400" b="1" dirty="0"/>
              <a:t> коло стежки</a:t>
            </a:r>
            <a:br>
              <a:rPr lang="ru-RU" sz="2400" b="1" dirty="0"/>
            </a:br>
            <a:r>
              <a:rPr lang="ru-RU" sz="2400" b="1" dirty="0" err="1"/>
              <a:t>Вбрались</a:t>
            </a:r>
            <a:r>
              <a:rPr lang="ru-RU" sz="2400" b="1" dirty="0"/>
              <a:t> </a:t>
            </a:r>
            <a:r>
              <a:rPr lang="ru-RU" sz="2400" b="1" dirty="0" err="1"/>
              <a:t>верби</a:t>
            </a:r>
            <a:r>
              <a:rPr lang="ru-RU" sz="2400" b="1" dirty="0"/>
              <a:t> у сережки.</a:t>
            </a:r>
          </a:p>
        </p:txBody>
      </p:sp>
      <p:pic>
        <p:nvPicPr>
          <p:cNvPr id="26" name="Picture 6" descr="Ð ÐµÐ·ÑÐ»ÑÑÐ°Ñ Ð¿Ð¾ÑÑÐºÑ Ð·Ð¾Ð±ÑÐ°Ð¶ÐµÐ½Ñ Ð·Ð° Ð·Ð°Ð¿Ð¸ÑÐ¾Ð¼ &quot;Ð¾ÑÐµÐ½Ñ Ð´Ð¾ÑÐ¾Ð³Ð° ÐºÐ»Ð¸Ð¿Ð°ÑÑ&quot;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55" b="10422"/>
          <a:stretch/>
        </p:blipFill>
        <p:spPr bwMode="auto">
          <a:xfrm>
            <a:off x="6749941" y="2163388"/>
            <a:ext cx="4477658" cy="326889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Ð ÐµÐ·ÑÐ»ÑÑÐ°Ñ Ð¿Ð¾ÑÑÐºÑ Ð·Ð¾Ð±ÑÐ°Ð¶ÐµÐ½Ñ Ð·Ð° Ð·Ð°Ð¿Ð¸ÑÐ¾Ð¼ &quot;Ð²ÐµÑÐ±Ð° ÐºÐ»Ð¸Ð¿Ð°ÑÑ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486">
            <a:off x="9277960" y="3429207"/>
            <a:ext cx="864516" cy="16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Ð ÐµÐ·ÑÐ»ÑÑÐ°Ñ Ð¿Ð¾ÑÑÐºÑ Ð·Ð¾Ð±ÑÐ°Ð¶ÐµÐ½Ñ Ð·Ð° Ð·Ð°Ð¿Ð¸ÑÐ¾Ð¼ &quot;Ð²ÐµÑÐ±Ð° ÐºÐ»Ð¸Ð¿Ð°ÑÑ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8730">
            <a:off x="9386542" y="2610694"/>
            <a:ext cx="864517" cy="167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Ð ÐµÐ·ÑÐ»ÑÑÐ°Ñ Ð¿Ð¾ÑÑÐºÑ Ð·Ð¾Ð±ÑÐ°Ð¶ÐµÐ½Ñ Ð·Ð° Ð·Ð°Ð¿Ð¸ÑÐ¾Ð¼ &quot;Ð²ÐµÑÐ±Ð° ÐºÐ»Ð¸Ð¿Ð°ÑÑ&quot;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97939">
            <a:off x="8663985" y="3243702"/>
            <a:ext cx="864516" cy="167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96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7.40741E-7 L 0.0168 0.03982 L -0.00468 0.06759 L 0.00131 0.10185 L 0.02787 0.10764 L 0.03321 0.14375 L 0.01875 0.20185 " pathEditMode="relative" rAng="0" ptsTypes="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10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91667E-6 -2.59259E-6 L -0.02825 0.05671 L -0.01106 0.10255 L 0.00365 0.13542 L -0.04309 0.17685 L -0.05038 0.2206 L -0.02343 0.24676 L 0.01225 0.27755 L 0.04063 0.33658 L 0.01837 0.36713 L 7.91667E-6 0.41528 " pathEditMode="relative" ptsTypes="AAAAAAAAAAA">
                                      <p:cBhvr>
                                        <p:cTn id="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41667E-6 3.7037E-7 L -0.01472 0.06111 L -0.00613 0.10046 L 0.00989 0.12662 L -0.01225 0.15069 L -0.02332 0.15278 L -0.03178 0.18125 L 0.01106 0.21852 L 0.01484 0.26227 L -0.03061 0.29491 L -0.03061 0.35185 L -0.00235 0.36921 L 0.01484 0.41088 L -0.01342 0.45023 L -0.00847 0.48958 L -0.00847 0.48958 " pathEditMode="relative" ptsTypes="AAAAAAAAAAAAAAAA">
                                      <p:cBhvr>
                                        <p:cTn id="1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7.77778E-6 L -0.04414 0.05879 L -0.01719 0.10486 L 0.04792 0.12222 L 0.06276 0.16805 L 0.04792 0.25115 L 0.01354 0.32337 L 0.0013 0.36921 L 0.04922 0.43703 L 0.04922 0.43703 " pathEditMode="relative" ptsTypes="AAAAAAAAAA">
                                      <p:cBhvr>
                                        <p:cTn id="1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81481E-6 L 0.04544 0.05023 L 0.05286 0.08727 L 0.02331 0.13542 L 0.04909 0.16597 L 0.07135 0.17477 L 0.07135 0.20972 L 0.03568 0.22269 L 0.01719 0.28403 L 0.04049 0.29931 L 0.05651 0.32315 L 0.04049 0.35833 " pathEditMode="relative" ptsTypes="AAAAAAAAAAA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11 -0.00324 L 0.11355 0.0294 L 0.09141 0.07523 L 0.08894 0.13426 L 0.1 0.13865 L 0.12709 0.14745 L 0.12084 0.20856 C 0.10625 0.21643 0.1129 0.21527 0.10118 0.21527 L 0.07045 0.22176 C 0.06915 0.24213 0.06928 0.23495 0.06928 0.24375 L 0.07904 0.2743 L 0.08399 0.32245 " pathEditMode="relative" rAng="0" ptsTypes="AAAAAAAAAAAA">
                                      <p:cBhvr>
                                        <p:cTn id="16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1627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22 0.08958 L -0.02083 0.10926 L 0.00742 0.11782 L 0.02097 0.14421 L 0.03815 0.17245 L 0.04063 0.18565 L 0.04193 0.20324 " pathEditMode="relative" ptsTypes="AAAAAAAA">
                                      <p:cBhvr>
                                        <p:cTn id="1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02956 0.05463 L -0.00742 0.10047 L -0.03932 0.17917 L -0.0099 0.21621 L -0.00859 0.30162 " pathEditMode="relative" ptsTypes="AAAA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7.40741E-7 L 0.0168 0.03982 L -0.00468 0.06759 L 0.00131 0.10185 L 0.02787 0.10764 L 0.03321 0.14375 L 0.01875 0.20185 " pathEditMode="relative" rAng="0" ptsTypes="AAAAAAA">
                                      <p:cBhvr>
                                        <p:cTn id="22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2" y="100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01836 0.07199 L -0.01471 0.10694 L 0.00365 0.12222 L 0.03685 0.12662 L 0.03073 0.20301 L 0.07865 0.2294 L 0.13893 0.25347 L 0.16849 0.2206 L 0.16849 0.2206 " pathEditMode="relative" ptsTypes="AAAAAAAAAA">
                                      <p:cBhvr>
                                        <p:cTn id="2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1.85185E-6 L 0.03841 0.03912 C 0.02578 0.07384 0.03854 0.04259 0.02799 0.06088 C 0.02604 0.06459 0.02448 0.06898 0.02239 0.07269 C 0.01927 0.07801 0.01797 0.07871 0.01432 0.08056 C 0.01002 0.08264 0.0112 0.08241 0.00872 0.08241 L 0.00872 0.08264 L 0.01901 0.10996 L 0.04192 0.11991 L 0.02109 0.15139 L -0.02227 0.16713 L -0.07591 0.23241 " pathEditMode="relative" rAng="0" ptsTypes="AAAAAAAAAAAA">
                                      <p:cBhvr>
                                        <p:cTn id="2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2" y="1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Ð ÐµÐ·ÑÐ»ÑÑÐ°Ñ Ð¿Ð¾ÑÑÐºÑ Ð·Ð¾Ð±ÑÐ°Ð¶ÐµÐ½Ñ Ð·Ð° Ð·Ð°Ð¿Ð¸ÑÐ¾Ð¼ &quot;Ð´Ð¾Ð¼Ð¸Ðº ÐºÐ»Ð¸Ð¿Ð°Ñ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41" y="1265498"/>
            <a:ext cx="5486851" cy="38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/>
        </p:nvGrpSpPr>
        <p:grpSpPr>
          <a:xfrm>
            <a:off x="731108" y="4200207"/>
            <a:ext cx="2815833" cy="2334975"/>
            <a:chOff x="2026508" y="4309878"/>
            <a:chExt cx="2815833" cy="2334975"/>
          </a:xfrm>
        </p:grpSpPr>
        <p:pic>
          <p:nvPicPr>
            <p:cNvPr id="8" name="Picture 8" descr="ÐÐ¾Ð²âÑÐ·Ð°Ð½Ðµ Ð·Ð¾Ð±ÑÐ°Ð¶ÐµÐ½Ð½Ñ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6" b="99258" l="154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6508" y="4309878"/>
              <a:ext cx="2815833" cy="2334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0" descr="Ð ÐµÐ·ÑÐ»ÑÑÐ°Ñ Ð¿Ð¾ÑÑÐºÑ Ð·Ð¾Ð±ÑÐ°Ð¶ÐµÐ½Ñ Ð·Ð° Ð·Ð°Ð¿Ð¸ÑÐ¾Ð¼ &quot;Ð³Ð»Ð°Ð·Ð° ÐºÐ»Ð¸Ð¿Ð°ÑÑ Ð¿Ð½Ð³&quot;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804797">
              <a:off x="3954411" y="4668990"/>
              <a:ext cx="709998" cy="34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0" descr="Ð ÐµÐ·ÑÐ»ÑÑÐ°Ñ Ð¿Ð¾ÑÑÐºÑ Ð·Ð¾Ð±ÑÐ°Ð¶ÐµÐ½Ñ Ð·Ð° Ð·Ð°Ð¿Ð¸ÑÐ¾Ð¼ &quot;Ð³Ð»Ð°Ð·Ð° ÐºÐ»Ð¸Ð¿Ð°ÑÑ Ð¿Ð½Ð³&quot;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64654">
              <a:off x="2578829" y="5101016"/>
              <a:ext cx="660752" cy="318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" name="Picture 12" descr="Ð ÐµÐ·ÑÐ»ÑÑÐ°Ñ Ð¿Ð¾ÑÑÐºÑ Ð·Ð¾Ð±ÑÐ°Ð¶ÐµÐ½Ñ Ð·Ð° Ð·Ð°Ð¿Ð¸ÑÐ¾Ð¼ &quot;ÑÐ¸Ð±Ð° ÐºÐ»Ð¸Ð¿Ð°ÑÑ Ð¿Ð½Ð³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66" y="5448085"/>
            <a:ext cx="1069601" cy="62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Ð ÐµÐ·ÑÐ»ÑÑÐ°Ñ Ð¿Ð¾ÑÑÐºÑ Ð·Ð¾Ð±ÑÐ°Ð¶ÐµÐ½Ñ Ð·Ð° Ð·Ð°Ð¿Ð¸ÑÐ¾Ð¼ &quot;ÐºÐ¾Ð¼Ð±Ð°Ð¹Ð½ Ð¿Ð½Ð³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76" y="3354058"/>
            <a:ext cx="4360643" cy="381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0" descr="Ð ÐµÐ·ÑÐ»ÑÑÐ°Ñ Ð¿Ð¾ÑÑÐºÑ Ð·Ð¾Ð±ÑÐ°Ð¶ÐµÐ½Ñ Ð·Ð° Ð·Ð°Ð¿Ð¸ÑÐ¾Ð¼ &quot;ÑÐ½ÐµÐ¶Ð¸Ð½ÐºÐ¸ Ð¿Ð½Ð³ Ð±ÐµÐ· ÑÐ¾Ð½Ð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46886" y="5683054"/>
            <a:ext cx="870985" cy="9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Ð ÐµÐ·ÑÐ»ÑÑÐ°Ñ Ð¿Ð¾ÑÑÐºÑ Ð·Ð¾Ð±ÑÐ°Ð¶ÐµÐ½Ñ Ð·Ð° Ð·Ð°Ð¿Ð¸ÑÐ¾Ð¼ &quot;ÑÐ½ÐµÐ¶Ð¸Ð½ÐºÐ¸ Ð¿Ð½Ð³ Ð±ÐµÐ· ÑÐ¾Ð½Ð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822263" y="4667020"/>
            <a:ext cx="870985" cy="9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0" descr="Ð ÐµÐ·ÑÐ»ÑÑÐ°Ñ Ð¿Ð¾ÑÑÐºÑ Ð·Ð¾Ð±ÑÐ°Ð¶ÐµÐ½Ñ Ð·Ð° Ð·Ð°Ð¿Ð¸ÑÐ¾Ð¼ &quot;ÑÐ½ÐµÐ¶Ð¸Ð½ÐºÐ¸ Ð¿Ð½Ð³ Ð±ÐµÐ· ÑÐ¾Ð½Ð°&quot;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646887" y="5147920"/>
            <a:ext cx="870985" cy="96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0" descr="Ð ÐµÐ·ÑÐ»ÑÑÐ°Ñ Ð¿Ð¾ÑÑÐºÑ Ð·Ð¾Ð±ÑÐ°Ð¶ÐµÐ½Ñ Ð·Ð° Ð·Ð°Ð¿Ð¸ÑÐ¾Ð¼ &quot;ÑÐ½ÐµÐ¶Ð¸Ð½ÐºÐ¸ Ð¿Ð½Ð³ Ð±ÐµÐ· ÑÐ¾Ð½Ð°&quot;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373452" y="5760605"/>
            <a:ext cx="639592" cy="70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394083" y="1285287"/>
            <a:ext cx="5175080" cy="295442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А ми стали коло </a:t>
            </a:r>
            <a:r>
              <a:rPr lang="ru-RU" sz="2800" b="1" dirty="0" err="1"/>
              <a:t>хати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/>
              <a:t>Та й не можем </a:t>
            </a:r>
            <a:r>
              <a:rPr lang="ru-RU" sz="2800" b="1" dirty="0" err="1"/>
              <a:t>розібрати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Кому </a:t>
            </a:r>
            <a:r>
              <a:rPr lang="ru-RU" sz="2800" b="1" dirty="0" err="1"/>
              <a:t>іти</a:t>
            </a:r>
            <a:r>
              <a:rPr lang="ru-RU" sz="2800" b="1" dirty="0"/>
              <a:t> </a:t>
            </a:r>
            <a:r>
              <a:rPr lang="ru-RU" sz="2800" b="1" dirty="0" err="1"/>
              <a:t>рибу</a:t>
            </a:r>
            <a:r>
              <a:rPr lang="ru-RU" sz="2800" b="1" dirty="0"/>
              <a:t> пасти,</a:t>
            </a:r>
            <a:br>
              <a:rPr lang="ru-RU" sz="2800" b="1" dirty="0"/>
            </a:br>
            <a:r>
              <a:rPr lang="ru-RU" sz="2800" b="1" dirty="0"/>
              <a:t>Кому воду в копи </a:t>
            </a:r>
            <a:r>
              <a:rPr lang="ru-RU" sz="2800" b="1" dirty="0" err="1"/>
              <a:t>класти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Кому </a:t>
            </a:r>
            <a:r>
              <a:rPr lang="ru-RU" sz="2800" b="1" dirty="0" err="1"/>
              <a:t>піски</a:t>
            </a:r>
            <a:r>
              <a:rPr lang="ru-RU" sz="2800" b="1" dirty="0"/>
              <a:t> </a:t>
            </a:r>
            <a:r>
              <a:rPr lang="ru-RU" sz="2800" b="1" dirty="0" err="1"/>
              <a:t>молотити</a:t>
            </a:r>
            <a:r>
              <a:rPr lang="ru-RU" sz="2800" b="1" dirty="0"/>
              <a:t>,</a:t>
            </a:r>
            <a:br>
              <a:rPr lang="ru-RU" sz="2800" b="1" dirty="0"/>
            </a:br>
            <a:r>
              <a:rPr lang="ru-RU" sz="2800" b="1" dirty="0"/>
              <a:t>Кому </a:t>
            </a:r>
            <a:r>
              <a:rPr lang="ru-RU" sz="2800" b="1" dirty="0" err="1"/>
              <a:t>сніги</a:t>
            </a:r>
            <a:r>
              <a:rPr lang="ru-RU" sz="2800" b="1" dirty="0"/>
              <a:t> </a:t>
            </a:r>
            <a:r>
              <a:rPr lang="ru-RU" sz="2800" b="1" dirty="0" err="1"/>
              <a:t>волочити</a:t>
            </a:r>
            <a:r>
              <a:rPr lang="ru-RU" sz="2800" b="1" dirty="0"/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559453" y="494529"/>
            <a:ext cx="8732066" cy="71378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Гра «Чи буває так?»</a:t>
            </a:r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360344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17025" y="341172"/>
            <a:ext cx="11581061" cy="6820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малюнки. Які зміни відбуваються в природі?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310" y="2075106"/>
            <a:ext cx="3041420" cy="405522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570" y="2075106"/>
            <a:ext cx="4746171" cy="401051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29" y="2075106"/>
            <a:ext cx="8161197" cy="413532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311360" y="1131458"/>
            <a:ext cx="8162184" cy="7334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У природи багато різних прикмет. Щоб зрозуміти природу, вчися спостерігати. Спостерігати – це цікаво!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1453" y="1131458"/>
            <a:ext cx="2481943" cy="291072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solidFill>
                  <a:srgbClr val="002060"/>
                </a:solidFill>
              </a:rPr>
              <a:t>Спостерігати</a:t>
            </a:r>
            <a:r>
              <a:rPr lang="ru-RU" sz="2400" b="1" dirty="0">
                <a:solidFill>
                  <a:schemeClr val="bg1"/>
                </a:solidFill>
              </a:rPr>
              <a:t> — </a:t>
            </a:r>
            <a:r>
              <a:rPr lang="ru-RU" sz="2400" b="1" dirty="0" err="1">
                <a:solidFill>
                  <a:schemeClr val="bg1"/>
                </a:solidFill>
              </a:rPr>
              <a:t>це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уважно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розглядати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предмети</a:t>
            </a:r>
            <a:r>
              <a:rPr lang="ru-RU" sz="2400" b="1" dirty="0">
                <a:solidFill>
                  <a:schemeClr val="bg1"/>
                </a:solidFill>
              </a:rPr>
              <a:t> та </a:t>
            </a:r>
            <a:r>
              <a:rPr lang="ru-RU" sz="2400" b="1" dirty="0" err="1">
                <a:solidFill>
                  <a:schemeClr val="bg1"/>
                </a:solidFill>
              </a:rPr>
              <a:t>зміни</a:t>
            </a:r>
            <a:r>
              <a:rPr lang="ru-RU" sz="2400" b="1" dirty="0">
                <a:solidFill>
                  <a:schemeClr val="bg1"/>
                </a:solidFill>
              </a:rPr>
              <a:t>, </a:t>
            </a:r>
            <a:r>
              <a:rPr lang="ru-RU" sz="2400" b="1" dirty="0" err="1">
                <a:solidFill>
                  <a:schemeClr val="bg1"/>
                </a:solidFill>
              </a:rPr>
              <a:t>які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відбуваються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  <a:r>
              <a:rPr lang="ru-RU" sz="2400" b="1" dirty="0" err="1">
                <a:solidFill>
                  <a:schemeClr val="bg1"/>
                </a:solidFill>
              </a:rPr>
              <a:t>довкола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</a:p>
        </p:txBody>
      </p:sp>
      <p:pic>
        <p:nvPicPr>
          <p:cNvPr id="2050" name="Picture 2" descr="D:\Картинки до тестів\!!!!!!Эсмира\OIG (19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3" y="4142767"/>
            <a:ext cx="2299532" cy="2299532"/>
          </a:xfrm>
          <a:prstGeom prst="round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33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13066" y="363900"/>
            <a:ext cx="8732066" cy="648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Як спостерігати за природою?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9932" y="1196637"/>
            <a:ext cx="4009040" cy="2776650"/>
          </a:xfrm>
          <a:prstGeom prst="roundRect">
            <a:avLst/>
          </a:prstGeom>
          <a:solidFill>
            <a:srgbClr val="EA709C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Непомітно</a:t>
            </a:r>
            <a:r>
              <a:rPr lang="ru-RU" sz="2000" b="1" dirty="0"/>
              <a:t> </a:t>
            </a:r>
            <a:r>
              <a:rPr lang="ru-RU" sz="2000" b="1" dirty="0" err="1"/>
              <a:t>з'явилася</a:t>
            </a:r>
            <a:r>
              <a:rPr lang="ru-RU" sz="2000" b="1" dirty="0"/>
              <a:t> </a:t>
            </a:r>
            <a:r>
              <a:rPr lang="ru-RU" sz="2000" b="1" dirty="0" err="1"/>
              <a:t>осінь</a:t>
            </a:r>
            <a:r>
              <a:rPr lang="ru-RU" sz="2000" b="1" dirty="0"/>
              <a:t> —</a:t>
            </a:r>
            <a:br>
              <a:rPr lang="ru-RU" sz="2000" b="1" dirty="0"/>
            </a:br>
            <a:r>
              <a:rPr lang="ru-RU" sz="2000" b="1" dirty="0"/>
              <a:t>День </a:t>
            </a:r>
            <a:r>
              <a:rPr lang="ru-RU" sz="2000" b="1" dirty="0" err="1"/>
              <a:t>коротшим</a:t>
            </a:r>
            <a:r>
              <a:rPr lang="ru-RU" sz="2000" b="1" dirty="0"/>
              <a:t> </a:t>
            </a:r>
            <a:r>
              <a:rPr lang="ru-RU" sz="2000" b="1" dirty="0" err="1"/>
              <a:t>стає</a:t>
            </a:r>
            <a:r>
              <a:rPr lang="ru-RU" sz="2000" b="1" dirty="0"/>
              <a:t> </a:t>
            </a:r>
            <a:r>
              <a:rPr lang="ru-RU" sz="2000" b="1" dirty="0" err="1"/>
              <a:t>щодоби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/>
              <a:t>Глянь: </a:t>
            </a:r>
            <a:r>
              <a:rPr lang="ru-RU" sz="2000" b="1" dirty="0" err="1"/>
              <a:t>берізки</a:t>
            </a:r>
            <a:r>
              <a:rPr lang="ru-RU" sz="2000" b="1" dirty="0"/>
              <a:t> уже — </a:t>
            </a:r>
            <a:r>
              <a:rPr lang="ru-RU" sz="2000" b="1" dirty="0" err="1"/>
              <a:t>злотокосі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І в </a:t>
            </a:r>
            <a:r>
              <a:rPr lang="ru-RU" sz="2000" b="1" dirty="0" err="1"/>
              <a:t>дубів</a:t>
            </a:r>
            <a:r>
              <a:rPr lang="ru-RU" sz="2000" b="1" dirty="0"/>
              <a:t> </a:t>
            </a:r>
            <a:r>
              <a:rPr lang="ru-RU" sz="2000" b="1" dirty="0" err="1"/>
              <a:t>багряніють</a:t>
            </a:r>
            <a:r>
              <a:rPr lang="ru-RU" sz="2000" b="1" dirty="0"/>
              <a:t> </a:t>
            </a:r>
            <a:r>
              <a:rPr lang="ru-RU" sz="2000" b="1" dirty="0" err="1"/>
              <a:t>чуби</a:t>
            </a:r>
            <a:r>
              <a:rPr lang="ru-RU" sz="2000" b="1" dirty="0"/>
              <a:t>.</a:t>
            </a:r>
            <a:br>
              <a:rPr lang="ru-RU" sz="2000" b="1" dirty="0"/>
            </a:br>
            <a:r>
              <a:rPr lang="ru-RU" sz="2000" b="1" dirty="0" err="1"/>
              <a:t>Вже</a:t>
            </a:r>
            <a:r>
              <a:rPr lang="ru-RU" sz="2000" b="1" dirty="0"/>
              <a:t> у </a:t>
            </a:r>
            <a:r>
              <a:rPr lang="ru-RU" sz="2000" b="1" dirty="0" err="1"/>
              <a:t>теплі</a:t>
            </a:r>
            <a:r>
              <a:rPr lang="ru-RU" sz="2000" b="1" dirty="0"/>
              <a:t> </a:t>
            </a:r>
            <a:r>
              <a:rPr lang="ru-RU" sz="2000" b="1" dirty="0" err="1"/>
              <a:t>краї</a:t>
            </a:r>
            <a:r>
              <a:rPr lang="ru-RU" sz="2000" b="1" dirty="0"/>
              <a:t> </a:t>
            </a:r>
            <a:r>
              <a:rPr lang="ru-RU" sz="2000" b="1" dirty="0" err="1"/>
              <a:t>відлетіли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 err="1"/>
              <a:t>Сонцелюби</a:t>
            </a:r>
            <a:r>
              <a:rPr lang="ru-RU" sz="2000" b="1" dirty="0"/>
              <a:t> — </a:t>
            </a:r>
            <a:r>
              <a:rPr lang="ru-RU" sz="2000" b="1" dirty="0" err="1"/>
              <a:t>дзвінкі</a:t>
            </a:r>
            <a:r>
              <a:rPr lang="ru-RU" sz="2000" b="1" dirty="0"/>
              <a:t> </a:t>
            </a:r>
            <a:r>
              <a:rPr lang="ru-RU" sz="2000" b="1" dirty="0" err="1"/>
              <a:t>журавлі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Не </a:t>
            </a:r>
            <a:r>
              <a:rPr lang="ru-RU" sz="2000" b="1" dirty="0" err="1"/>
              <a:t>страшні</a:t>
            </a:r>
            <a:r>
              <a:rPr lang="ru-RU" sz="2000" b="1" dirty="0"/>
              <a:t> </a:t>
            </a:r>
            <a:r>
              <a:rPr lang="ru-RU" sz="2000" b="1" dirty="0" err="1"/>
              <a:t>їм</a:t>
            </a:r>
            <a:r>
              <a:rPr lang="ru-RU" sz="2000" b="1" dirty="0"/>
              <a:t> </a:t>
            </a:r>
            <a:r>
              <a:rPr lang="ru-RU" sz="2000" b="1" dirty="0" err="1"/>
              <a:t>тепер</a:t>
            </a:r>
            <a:r>
              <a:rPr lang="ru-RU" sz="2000" b="1" dirty="0"/>
              <a:t> </a:t>
            </a:r>
            <a:r>
              <a:rPr lang="ru-RU" sz="2000" b="1" dirty="0" err="1"/>
              <a:t>заметілі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На </a:t>
            </a:r>
            <a:r>
              <a:rPr lang="ru-RU" sz="2000" b="1" dirty="0" err="1"/>
              <a:t>далекій</a:t>
            </a:r>
            <a:r>
              <a:rPr lang="ru-RU" sz="2000" b="1" dirty="0"/>
              <a:t> </a:t>
            </a:r>
            <a:r>
              <a:rPr lang="ru-RU" sz="2000" b="1" dirty="0" err="1"/>
              <a:t>південній</a:t>
            </a:r>
            <a:r>
              <a:rPr lang="ru-RU" sz="2000" b="1" dirty="0"/>
              <a:t> </a:t>
            </a:r>
            <a:r>
              <a:rPr lang="ru-RU" sz="2000" b="1" dirty="0" err="1"/>
              <a:t>землі</a:t>
            </a:r>
            <a:r>
              <a:rPr lang="ru-RU" sz="2000" b="1" dirty="0"/>
              <a:t>. </a:t>
            </a:r>
          </a:p>
        </p:txBody>
      </p:sp>
      <p:pic>
        <p:nvPicPr>
          <p:cNvPr id="1026" name="Picture 2" descr="D:\1 клас\3 Я досліджую світ\1 УРОКИ 2023\№9 Урок-екскурсія. Зміни в довкіллі\2023-09-15_1918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42" y="1196637"/>
            <a:ext cx="7380515" cy="3616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Світлана Корольова - Курличуть знов у небі журавлі, летять туди де тепло,  там, де літо, а осінь трусить дощик по землі, бо вже пора, час поливати  жито. Летять клинами в небі журавлі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Бібліо Читайлик. new: Линуть в небі журавлі. А курличуть до землі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31" y="4114798"/>
            <a:ext cx="3895641" cy="2536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699485" y="4961020"/>
            <a:ext cx="6872030" cy="40674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Про які зміни в природі восени  розповідає автор у вірші?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99483" y="5382983"/>
            <a:ext cx="5413345" cy="42091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Чому журавлі відлітають у теплі краї?</a:t>
            </a:r>
            <a:endParaRPr lang="ru-RU" sz="20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99485" y="5876110"/>
            <a:ext cx="5413344" cy="4593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/>
              <a:t>Які ще зміни в природі відбуваються восени?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59346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7975" y="353015"/>
            <a:ext cx="8732066" cy="6484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Восени відбуваються зміни в: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7" name="AutoShape 4" descr="Світлана Корольова - Курличуть знов у небі журавлі, летять туди де тепло,  там, де літо, а осінь трусить дощик по землі, бо вже пора, час поливати  жито. Летять клинами в небі журавлі,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6" name="Picture 2" descr="D:\1 клас\3 Я досліджую світ\1 УРОКИ 2023\№9 Урок-екскурсія. Зміни в довкіллі\2023-09-15_1948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7" b="960"/>
          <a:stretch/>
        </p:blipFill>
        <p:spPr bwMode="auto">
          <a:xfrm>
            <a:off x="309986" y="1224769"/>
            <a:ext cx="8362904" cy="4555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852504" y="1224769"/>
            <a:ext cx="2816982" cy="236751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Досліджуй зміни, які відбуваються в природі та діяльності людей упродовж року</a:t>
            </a:r>
            <a:endParaRPr lang="ru-RU" sz="2400" b="1" dirty="0"/>
          </a:p>
        </p:txBody>
      </p:sp>
      <p:pic>
        <p:nvPicPr>
          <p:cNvPr id="1026" name="Picture 2" descr="D:\Картинки до тестів\!!!!!!Эсмира\OIG (18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495" y="3755571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711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69053" y="494529"/>
            <a:ext cx="8732066" cy="6484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Відгадай </a:t>
            </a:r>
            <a:r>
              <a:rPr lang="uk-UA" sz="3600" b="1" dirty="0" smtClean="0">
                <a:solidFill>
                  <a:schemeClr val="bg1"/>
                </a:solidFill>
              </a:rPr>
              <a:t>загадки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25753" y="1358431"/>
            <a:ext cx="3607162" cy="82959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Лід</a:t>
            </a:r>
            <a:r>
              <a:rPr lang="ru-RU" sz="2000" b="1" dirty="0"/>
              <a:t> на </a:t>
            </a:r>
            <a:r>
              <a:rPr lang="ru-RU" sz="2000" b="1" dirty="0" err="1"/>
              <a:t>річках</a:t>
            </a:r>
            <a:r>
              <a:rPr lang="ru-RU" sz="2000" b="1" dirty="0"/>
              <a:t>, </a:t>
            </a:r>
            <a:r>
              <a:rPr lang="ru-RU" sz="2000" b="1" dirty="0" err="1"/>
              <a:t>сніг</a:t>
            </a:r>
            <a:r>
              <a:rPr lang="ru-RU" sz="2000" b="1" dirty="0"/>
              <a:t> на полях,</a:t>
            </a:r>
            <a:br>
              <a:rPr lang="ru-RU" sz="2000" b="1" dirty="0"/>
            </a:br>
            <a:r>
              <a:rPr lang="ru-RU" sz="2000" b="1" dirty="0" err="1"/>
              <a:t>Віхола</a:t>
            </a:r>
            <a:r>
              <a:rPr lang="ru-RU" sz="2000" b="1" dirty="0"/>
              <a:t> </a:t>
            </a:r>
            <a:r>
              <a:rPr lang="ru-RU" sz="2000" b="1" dirty="0" err="1"/>
              <a:t>гуляє</a:t>
            </a:r>
            <a:r>
              <a:rPr lang="ru-RU" sz="2000" b="1" dirty="0"/>
              <a:t> – коли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буває</a:t>
            </a:r>
            <a:r>
              <a:rPr lang="ru-RU" sz="2000" b="1" dirty="0"/>
              <a:t>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" r="49910" b="52300"/>
          <a:stretch/>
        </p:blipFill>
        <p:spPr>
          <a:xfrm>
            <a:off x="907626" y="1143000"/>
            <a:ext cx="2927020" cy="2775311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25753" y="2188029"/>
            <a:ext cx="3607162" cy="13641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Де вона проходить –</a:t>
            </a:r>
            <a:br>
              <a:rPr lang="ru-RU" sz="2000" b="1" dirty="0"/>
            </a:br>
            <a:r>
              <a:rPr lang="ru-RU" sz="2000" b="1" dirty="0"/>
              <a:t>Там </a:t>
            </a:r>
            <a:r>
              <a:rPr lang="ru-RU" sz="2000" b="1" dirty="0" err="1"/>
              <a:t>травиця</a:t>
            </a:r>
            <a:r>
              <a:rPr lang="ru-RU" sz="2000" b="1" dirty="0"/>
              <a:t> сходить,</a:t>
            </a:r>
            <a:br>
              <a:rPr lang="ru-RU" sz="2000" b="1" dirty="0"/>
            </a:br>
            <a:r>
              <a:rPr lang="ru-RU" sz="2000" b="1" dirty="0" err="1"/>
              <a:t>Квіти</a:t>
            </a:r>
            <a:r>
              <a:rPr lang="ru-RU" sz="2000" b="1" dirty="0"/>
              <a:t> </a:t>
            </a:r>
            <a:r>
              <a:rPr lang="ru-RU" sz="2000" b="1" dirty="0" err="1"/>
              <a:t>розцвітають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Солов’ї</a:t>
            </a:r>
            <a:r>
              <a:rPr lang="ru-RU" sz="2000" b="1" dirty="0"/>
              <a:t> </a:t>
            </a:r>
            <a:r>
              <a:rPr lang="ru-RU" sz="2000" b="1" dirty="0" err="1"/>
              <a:t>співають</a:t>
            </a:r>
            <a:r>
              <a:rPr lang="ru-RU" sz="2000" b="1" dirty="0"/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72" t="575" r="-364" b="51836"/>
          <a:stretch/>
        </p:blipFill>
        <p:spPr>
          <a:xfrm>
            <a:off x="7652655" y="1143000"/>
            <a:ext cx="2971880" cy="2851803"/>
          </a:xfrm>
          <a:prstGeom prst="rect">
            <a:avLst/>
          </a:prstGeom>
        </p:spPr>
      </p:pic>
      <p:sp>
        <p:nvSpPr>
          <p:cNvPr id="10" name="Скругленный прямоугольник 9"/>
          <p:cNvSpPr/>
          <p:nvPr/>
        </p:nvSpPr>
        <p:spPr>
          <a:xfrm>
            <a:off x="3925753" y="3552228"/>
            <a:ext cx="3607162" cy="1335458"/>
          </a:xfrm>
          <a:prstGeom prst="roundRect">
            <a:avLst/>
          </a:prstGeom>
          <a:solidFill>
            <a:srgbClr val="C31D58"/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Полунички</a:t>
            </a:r>
            <a:r>
              <a:rPr lang="ru-RU" sz="2000" b="1" dirty="0"/>
              <a:t> у </a:t>
            </a:r>
            <a:r>
              <a:rPr lang="ru-RU" sz="2000" b="1" dirty="0" err="1"/>
              <a:t>сметанці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Соловей </a:t>
            </a:r>
            <a:r>
              <a:rPr lang="ru-RU" sz="2000" b="1" dirty="0" err="1"/>
              <a:t>щебече</a:t>
            </a:r>
            <a:r>
              <a:rPr lang="ru-RU" sz="2000" b="1" dirty="0"/>
              <a:t> </a:t>
            </a:r>
            <a:r>
              <a:rPr lang="ru-RU" sz="2000" b="1" dirty="0" err="1"/>
              <a:t>вранці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Дощик</a:t>
            </a:r>
            <a:r>
              <a:rPr lang="ru-RU" sz="2000" b="1" dirty="0"/>
              <a:t> через ситечко,</a:t>
            </a:r>
            <a:br>
              <a:rPr lang="ru-RU" sz="2000" b="1" dirty="0"/>
            </a:br>
            <a:r>
              <a:rPr lang="ru-RU" sz="2000" b="1" dirty="0"/>
              <a:t>— Наступило… 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0" t="50481" r="198" b="1930"/>
          <a:stretch/>
        </p:blipFill>
        <p:spPr>
          <a:xfrm>
            <a:off x="7679657" y="4040072"/>
            <a:ext cx="2944878" cy="282589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947525" y="4887685"/>
            <a:ext cx="3607162" cy="133894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rgbClr val="2F32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/>
              <a:t>Прийшла</a:t>
            </a:r>
            <a:r>
              <a:rPr lang="ru-RU" sz="2000" b="1" dirty="0"/>
              <a:t> </a:t>
            </a:r>
            <a:r>
              <a:rPr lang="ru-RU" sz="2000" b="1" dirty="0" err="1"/>
              <a:t>дівчина</a:t>
            </a:r>
            <a:r>
              <a:rPr lang="ru-RU" sz="2000" b="1" dirty="0"/>
              <a:t> до </a:t>
            </a:r>
            <a:r>
              <a:rPr lang="ru-RU" sz="2000" b="1" dirty="0" err="1"/>
              <a:t>хати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 err="1"/>
              <a:t>Узялась</a:t>
            </a:r>
            <a:r>
              <a:rPr lang="ru-RU" sz="2000" b="1" dirty="0"/>
              <a:t> </a:t>
            </a:r>
            <a:r>
              <a:rPr lang="ru-RU" sz="2000" b="1" dirty="0" err="1"/>
              <a:t>хазяйнувати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 err="1" smtClean="0"/>
              <a:t>Вправно</a:t>
            </a:r>
            <a:r>
              <a:rPr lang="ru-RU" sz="2000" b="1" dirty="0" smtClean="0"/>
              <a:t> </a:t>
            </a:r>
            <a:r>
              <a:rPr lang="ru-RU" sz="2000" b="1" dirty="0" err="1"/>
              <a:t>скриню</a:t>
            </a:r>
            <a:r>
              <a:rPr lang="ru-RU" sz="2000" b="1" dirty="0"/>
              <a:t> </a:t>
            </a:r>
            <a:r>
              <a:rPr lang="ru-RU" sz="2000" b="1" dirty="0" err="1"/>
              <a:t>відімкнула</a:t>
            </a:r>
            <a:r>
              <a:rPr lang="ru-RU" sz="2000" b="1" dirty="0"/>
              <a:t>,</a:t>
            </a:r>
            <a:br>
              <a:rPr lang="ru-RU" sz="2000" b="1" dirty="0"/>
            </a:br>
            <a:r>
              <a:rPr lang="ru-RU" sz="2000" b="1" dirty="0"/>
              <a:t>В </a:t>
            </a:r>
            <a:r>
              <a:rPr lang="ru-RU" sz="2000" b="1" dirty="0" err="1"/>
              <a:t>жовту</a:t>
            </a:r>
            <a:r>
              <a:rPr lang="ru-RU" sz="2000" b="1" dirty="0"/>
              <a:t> свитку </a:t>
            </a:r>
            <a:r>
              <a:rPr lang="ru-RU" sz="2000" b="1" dirty="0" err="1"/>
              <a:t>ліс</a:t>
            </a:r>
            <a:r>
              <a:rPr lang="ru-RU" sz="2000" b="1" dirty="0"/>
              <a:t> </a:t>
            </a:r>
            <a:r>
              <a:rPr lang="ru-RU" sz="2000" b="1" dirty="0" err="1"/>
              <a:t>вдягнула</a:t>
            </a:r>
            <a:r>
              <a:rPr lang="ru-RU" sz="2000" b="1" dirty="0"/>
              <a:t>.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" t="50433" r="49730" b="1367"/>
          <a:stretch/>
        </p:blipFill>
        <p:spPr>
          <a:xfrm>
            <a:off x="907626" y="3949530"/>
            <a:ext cx="2927019" cy="29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284</Words>
  <Application>Microsoft Office PowerPoint</Application>
  <PresentationFormat>Произвольный</PresentationFormat>
  <Paragraphs>46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118</cp:revision>
  <dcterms:created xsi:type="dcterms:W3CDTF">2018-01-05T16:38:53Z</dcterms:created>
  <dcterms:modified xsi:type="dcterms:W3CDTF">2023-09-21T18:50:08Z</dcterms:modified>
</cp:coreProperties>
</file>