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472" r:id="rId3"/>
    <p:sldId id="1466" r:id="rId4"/>
    <p:sldId id="1458" r:id="rId5"/>
    <p:sldId id="1461" r:id="rId6"/>
    <p:sldId id="1431" r:id="rId7"/>
    <p:sldId id="1453" r:id="rId8"/>
    <p:sldId id="1454" r:id="rId9"/>
    <p:sldId id="1455" r:id="rId10"/>
    <p:sldId id="1456" r:id="rId11"/>
    <p:sldId id="1473" r:id="rId12"/>
    <p:sldId id="1468" r:id="rId13"/>
    <p:sldId id="1467" r:id="rId14"/>
    <p:sldId id="1457" r:id="rId15"/>
    <p:sldId id="1416" r:id="rId16"/>
    <p:sldId id="1444" r:id="rId17"/>
    <p:sldId id="1451" r:id="rId18"/>
    <p:sldId id="1463" r:id="rId19"/>
    <p:sldId id="1464" r:id="rId20"/>
    <p:sldId id="1469" r:id="rId21"/>
    <p:sldId id="1465" r:id="rId22"/>
    <p:sldId id="145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4C"/>
    <a:srgbClr val="00B050"/>
    <a:srgbClr val="FFCCFF"/>
    <a:srgbClr val="FF99FF"/>
    <a:srgbClr val="87F13F"/>
    <a:srgbClr val="CC00CC"/>
    <a:srgbClr val="CC0099"/>
    <a:srgbClr val="2F5597"/>
    <a:srgbClr val="00B0F0"/>
    <a:srgbClr val="25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7E68B-412B-444A-8DA2-A44F3AAD6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0803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99537" y="4457714"/>
            <a:ext cx="3450800" cy="19409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Математика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1 клас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Урок 3</a:t>
            </a:r>
            <a:endParaRPr lang="uk-UA" sz="36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90352" y="1847765"/>
            <a:ext cx="1299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bg1"/>
                </a:solidFill>
              </a:rPr>
              <a:t>Метр — 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</a:rPr>
              <a:t>одиниця довжини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45706" y="472925"/>
            <a:ext cx="6958463" cy="3779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ea typeface="Calibri" panose="020F0502020204030204" pitchFamily="34" charset="0"/>
                <a:cs typeface="Shonar Bangla" panose="020B0502040204020203" pitchFamily="34" charset="0"/>
              </a:rPr>
              <a:t>Ознаки та властивості предметів. </a:t>
            </a:r>
            <a:endParaRPr lang="uk-UA" sz="3600" b="1" dirty="0" smtClean="0">
              <a:solidFill>
                <a:srgbClr val="002060"/>
              </a:solidFill>
              <a:ea typeface="Calibri" panose="020F0502020204030204" pitchFamily="34" charset="0"/>
              <a:cs typeface="Shonar Bangla" panose="020B0502040204020203" pitchFamily="34" charset="0"/>
            </a:endParaRP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ea typeface="Calibri" panose="020F0502020204030204" pitchFamily="34" charset="0"/>
                <a:cs typeface="Shonar Bangla" panose="020B0502040204020203" pitchFamily="34" charset="0"/>
              </a:rPr>
              <a:t>Форма</a:t>
            </a:r>
            <a:r>
              <a:rPr lang="uk-UA" sz="3600" b="1" dirty="0">
                <a:solidFill>
                  <a:srgbClr val="002060"/>
                </a:solidFill>
                <a:ea typeface="Calibri" panose="020F0502020204030204" pitchFamily="34" charset="0"/>
                <a:cs typeface="Shonar Bangla" panose="020B0502040204020203" pitchFamily="34" charset="0"/>
              </a:rPr>
              <a:t>, розмір, колір. Об'єднання об'єктів у групи за певною ознакою. Підготовчі вправи до написання цифр</a:t>
            </a:r>
            <a:endParaRPr lang="ru-RU" sz="3600" dirty="0">
              <a:solidFill>
                <a:srgbClr val="002060"/>
              </a:solidFill>
              <a:cs typeface="Shonar Bangla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" y="565398"/>
            <a:ext cx="3807073" cy="37888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4972" y="1169653"/>
            <a:ext cx="8371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Якого кольору прямі лінії, криві лінії, ламані лінії?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1034287" y="2264485"/>
            <a:ext cx="2279172" cy="1335504"/>
          </a:xfrm>
          <a:custGeom>
            <a:avLst/>
            <a:gdLst>
              <a:gd name="connsiteX0" fmla="*/ 1870099 w 2279172"/>
              <a:gd name="connsiteY0" fmla="*/ 0 h 986589"/>
              <a:gd name="connsiteX1" fmla="*/ 293962 w 2279172"/>
              <a:gd name="connsiteY1" fmla="*/ 144379 h 986589"/>
              <a:gd name="connsiteX2" fmla="*/ 185678 w 2279172"/>
              <a:gd name="connsiteY2" fmla="*/ 553453 h 986589"/>
              <a:gd name="connsiteX3" fmla="*/ 2279172 w 2279172"/>
              <a:gd name="connsiteY3" fmla="*/ 986589 h 986589"/>
              <a:gd name="connsiteX4" fmla="*/ 2279172 w 2279172"/>
              <a:gd name="connsiteY4" fmla="*/ 986589 h 98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172" h="986589">
                <a:moveTo>
                  <a:pt x="1870099" y="0"/>
                </a:moveTo>
                <a:cubicBezTo>
                  <a:pt x="1222399" y="26068"/>
                  <a:pt x="574699" y="52137"/>
                  <a:pt x="293962" y="144379"/>
                </a:cubicBezTo>
                <a:cubicBezTo>
                  <a:pt x="13225" y="236621"/>
                  <a:pt x="-145190" y="413085"/>
                  <a:pt x="185678" y="553453"/>
                </a:cubicBezTo>
                <a:cubicBezTo>
                  <a:pt x="516546" y="693821"/>
                  <a:pt x="2279172" y="986589"/>
                  <a:pt x="2279172" y="986589"/>
                </a:cubicBezTo>
                <a:lnTo>
                  <a:pt x="2279172" y="986589"/>
                </a:lnTo>
              </a:path>
            </a:pathLst>
          </a:cu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rot="1092023">
            <a:off x="2701113" y="3667938"/>
            <a:ext cx="1996539" cy="2431787"/>
          </a:xfrm>
          <a:custGeom>
            <a:avLst/>
            <a:gdLst>
              <a:gd name="connsiteX0" fmla="*/ 0 w 1816769"/>
              <a:gd name="connsiteY0" fmla="*/ 589547 h 2045368"/>
              <a:gd name="connsiteX1" fmla="*/ 1010653 w 1816769"/>
              <a:gd name="connsiteY1" fmla="*/ 2045368 h 2045368"/>
              <a:gd name="connsiteX2" fmla="*/ 1816769 w 1816769"/>
              <a:gd name="connsiteY2" fmla="*/ 0 h 2045368"/>
              <a:gd name="connsiteX3" fmla="*/ 1816769 w 1816769"/>
              <a:gd name="connsiteY3" fmla="*/ 0 h 204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6769" h="2045368">
                <a:moveTo>
                  <a:pt x="0" y="589547"/>
                </a:moveTo>
                <a:lnTo>
                  <a:pt x="1010653" y="2045368"/>
                </a:lnTo>
                <a:lnTo>
                  <a:pt x="1816769" y="0"/>
                </a:lnTo>
                <a:lnTo>
                  <a:pt x="1816769" y="0"/>
                </a:lnTo>
              </a:path>
            </a:pathLst>
          </a:custGeom>
          <a:noFill/>
          <a:ln w="762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235115" y="2694156"/>
            <a:ext cx="3188369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6719637" y="5859637"/>
            <a:ext cx="4463716" cy="1203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 14"/>
          <p:cNvSpPr/>
          <p:nvPr/>
        </p:nvSpPr>
        <p:spPr>
          <a:xfrm>
            <a:off x="5387581" y="3948048"/>
            <a:ext cx="3681663" cy="1108791"/>
          </a:xfrm>
          <a:custGeom>
            <a:avLst/>
            <a:gdLst>
              <a:gd name="connsiteX0" fmla="*/ 0 w 3681663"/>
              <a:gd name="connsiteY0" fmla="*/ 1108791 h 1108791"/>
              <a:gd name="connsiteX1" fmla="*/ 409074 w 3681663"/>
              <a:gd name="connsiteY1" fmla="*/ 338770 h 1108791"/>
              <a:gd name="connsiteX2" fmla="*/ 1034716 w 3681663"/>
              <a:gd name="connsiteY2" fmla="*/ 254549 h 1108791"/>
              <a:gd name="connsiteX3" fmla="*/ 1888958 w 3681663"/>
              <a:gd name="connsiteY3" fmla="*/ 940349 h 1108791"/>
              <a:gd name="connsiteX4" fmla="*/ 2526631 w 3681663"/>
              <a:gd name="connsiteY4" fmla="*/ 952380 h 1108791"/>
              <a:gd name="connsiteX5" fmla="*/ 2887579 w 3681663"/>
              <a:gd name="connsiteY5" fmla="*/ 134233 h 1108791"/>
              <a:gd name="connsiteX6" fmla="*/ 3416968 w 3681663"/>
              <a:gd name="connsiteY6" fmla="*/ 25949 h 1108791"/>
              <a:gd name="connsiteX7" fmla="*/ 3681663 w 3681663"/>
              <a:gd name="connsiteY7" fmla="*/ 398928 h 110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1663" h="1108791">
                <a:moveTo>
                  <a:pt x="0" y="1108791"/>
                </a:moveTo>
                <a:cubicBezTo>
                  <a:pt x="118310" y="794967"/>
                  <a:pt x="236621" y="481144"/>
                  <a:pt x="409074" y="338770"/>
                </a:cubicBezTo>
                <a:cubicBezTo>
                  <a:pt x="581527" y="196396"/>
                  <a:pt x="788069" y="154286"/>
                  <a:pt x="1034716" y="254549"/>
                </a:cubicBezTo>
                <a:cubicBezTo>
                  <a:pt x="1281363" y="354812"/>
                  <a:pt x="1640305" y="824044"/>
                  <a:pt x="1888958" y="940349"/>
                </a:cubicBezTo>
                <a:cubicBezTo>
                  <a:pt x="2137611" y="1056654"/>
                  <a:pt x="2360194" y="1086733"/>
                  <a:pt x="2526631" y="952380"/>
                </a:cubicBezTo>
                <a:cubicBezTo>
                  <a:pt x="2693068" y="818027"/>
                  <a:pt x="2739190" y="288638"/>
                  <a:pt x="2887579" y="134233"/>
                </a:cubicBezTo>
                <a:cubicBezTo>
                  <a:pt x="3035969" y="-20172"/>
                  <a:pt x="3284621" y="-18167"/>
                  <a:pt x="3416968" y="25949"/>
                </a:cubicBezTo>
                <a:cubicBezTo>
                  <a:pt x="3549315" y="70065"/>
                  <a:pt x="3615489" y="234496"/>
                  <a:pt x="3681663" y="39892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467289" y="1945131"/>
            <a:ext cx="3236494" cy="1445623"/>
          </a:xfrm>
          <a:custGeom>
            <a:avLst/>
            <a:gdLst>
              <a:gd name="connsiteX0" fmla="*/ 0 w 3019926"/>
              <a:gd name="connsiteY0" fmla="*/ 0 h 1287379"/>
              <a:gd name="connsiteX1" fmla="*/ 1022684 w 3019926"/>
              <a:gd name="connsiteY1" fmla="*/ 974558 h 1287379"/>
              <a:gd name="connsiteX2" fmla="*/ 1395663 w 3019926"/>
              <a:gd name="connsiteY2" fmla="*/ 228600 h 1287379"/>
              <a:gd name="connsiteX3" fmla="*/ 3019926 w 3019926"/>
              <a:gd name="connsiteY3" fmla="*/ 1287379 h 128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9926" h="1287379">
                <a:moveTo>
                  <a:pt x="0" y="0"/>
                </a:moveTo>
                <a:lnTo>
                  <a:pt x="1022684" y="974558"/>
                </a:lnTo>
                <a:lnTo>
                  <a:pt x="1395663" y="228600"/>
                </a:lnTo>
                <a:lnTo>
                  <a:pt x="3019926" y="1287379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6914" y="397575"/>
            <a:ext cx="9708180" cy="60879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підручником. </a:t>
            </a:r>
            <a:r>
              <a:rPr lang="uk-UA" sz="3600" b="1" dirty="0" smtClean="0">
                <a:solidFill>
                  <a:schemeClr val="bg1"/>
                </a:solidFill>
              </a:rPr>
              <a:t>Геометричні 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9462" y="2164305"/>
            <a:ext cx="240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Зелена пряма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9382" y="5328014"/>
            <a:ext cx="2881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Блакитна пряма</a:t>
            </a:r>
            <a:endParaRPr lang="ru-RU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0300" y="3573549"/>
            <a:ext cx="240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Червона крива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111" y="3298306"/>
            <a:ext cx="222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Синя крива</a:t>
            </a:r>
            <a:endParaRPr lang="ru-RU" sz="2400" b="1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83563" y="6003014"/>
            <a:ext cx="303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Фіолетова ламана</a:t>
            </a:r>
            <a:endParaRPr lang="ru-RU" sz="2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7289" y="2979511"/>
            <a:ext cx="30316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Жовта ламана</a:t>
            </a:r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29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  <p:bldP spid="5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01093" y="251641"/>
            <a:ext cx="8732066" cy="63913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10" y="2447943"/>
            <a:ext cx="6900032" cy="3311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769164" y="250371"/>
            <a:ext cx="10737036" cy="66312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Дослідження. Класифікація фігур за різними ознаками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80374" y="994737"/>
            <a:ext cx="8800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Розподіліть геометричні фігури на групи за різними ознаками.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4927" y="1678387"/>
            <a:ext cx="1597152" cy="82905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73220" y="1678387"/>
            <a:ext cx="1597152" cy="829056"/>
          </a:xfrm>
          <a:prstGeom prst="rect">
            <a:avLst/>
          </a:prstGeom>
          <a:solidFill>
            <a:srgbClr val="FFCC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258109" y="1678387"/>
            <a:ext cx="2633667" cy="4768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4933666" y="1584651"/>
            <a:ext cx="938784" cy="914400"/>
          </a:xfrm>
          <a:prstGeom prst="triangl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9350537" y="1584651"/>
            <a:ext cx="2243426" cy="914400"/>
          </a:xfrm>
          <a:prstGeom prst="triangle">
            <a:avLst/>
          </a:prstGeom>
          <a:solidFill>
            <a:srgbClr val="FFCC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6910" y="2721036"/>
            <a:ext cx="5385056" cy="381407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89884" y="2703865"/>
            <a:ext cx="292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За формою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380224" y="2721036"/>
            <a:ext cx="5385056" cy="381407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7788596" y="2664256"/>
            <a:ext cx="289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За кольором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34492" y="3419828"/>
            <a:ext cx="1597152" cy="829056"/>
          </a:xfrm>
          <a:prstGeom prst="rect">
            <a:avLst/>
          </a:prstGeom>
          <a:solidFill>
            <a:srgbClr val="FFCC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713837" y="3451935"/>
            <a:ext cx="1597152" cy="82905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913757" y="4497449"/>
            <a:ext cx="2633667" cy="4768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990020" y="3457555"/>
            <a:ext cx="1597152" cy="829056"/>
          </a:xfrm>
          <a:prstGeom prst="rect">
            <a:avLst/>
          </a:prstGeom>
          <a:solidFill>
            <a:srgbClr val="FFCC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9350537" y="3330682"/>
            <a:ext cx="2243426" cy="914400"/>
          </a:xfrm>
          <a:prstGeom prst="triangle">
            <a:avLst/>
          </a:prstGeom>
          <a:solidFill>
            <a:srgbClr val="FFCC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>
            <a:off x="1320492" y="5382704"/>
            <a:ext cx="938784" cy="914400"/>
          </a:xfrm>
          <a:prstGeom prst="triangl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/>
          <p:cNvSpPr/>
          <p:nvPr/>
        </p:nvSpPr>
        <p:spPr>
          <a:xfrm>
            <a:off x="3230591" y="5373668"/>
            <a:ext cx="2243426" cy="914400"/>
          </a:xfrm>
          <a:prstGeom prst="triangle">
            <a:avLst/>
          </a:prstGeom>
          <a:solidFill>
            <a:srgbClr val="FFCCF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040640" y="5478486"/>
            <a:ext cx="1597152" cy="829056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/>
          <p:cNvSpPr/>
          <p:nvPr/>
        </p:nvSpPr>
        <p:spPr>
          <a:xfrm>
            <a:off x="10212802" y="5361400"/>
            <a:ext cx="938784" cy="914400"/>
          </a:xfrm>
          <a:prstGeom prst="triangl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839216" y="4810924"/>
            <a:ext cx="2633667" cy="4768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76910" y="5264526"/>
            <a:ext cx="5385056" cy="0"/>
          </a:xfrm>
          <a:prstGeom prst="line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380223" y="4497449"/>
            <a:ext cx="5385056" cy="0"/>
          </a:xfrm>
          <a:prstGeom prst="line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0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09057" y="397575"/>
            <a:ext cx="9256737" cy="5971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«Ланцюжок»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3853" y="994737"/>
            <a:ext cx="7938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Розгляньте малюнок. Знайдіть зайву фігуру. Поясніть свій вибір.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Роботу проведіть до тих пір, поки не залишиться 2 фігури.</a:t>
            </a:r>
          </a:p>
        </p:txBody>
      </p:sp>
      <p:sp>
        <p:nvSpPr>
          <p:cNvPr id="9" name="Овал 8"/>
          <p:cNvSpPr/>
          <p:nvPr/>
        </p:nvSpPr>
        <p:spPr>
          <a:xfrm>
            <a:off x="4437888" y="2607230"/>
            <a:ext cx="1328928" cy="1182624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0311519" y="2776060"/>
            <a:ext cx="890016" cy="75218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433901" y="2816352"/>
            <a:ext cx="1499616" cy="64431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07547" y="4749654"/>
            <a:ext cx="613374" cy="29318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рапеция 12"/>
          <p:cNvSpPr/>
          <p:nvPr/>
        </p:nvSpPr>
        <p:spPr>
          <a:xfrm>
            <a:off x="6535477" y="4242816"/>
            <a:ext cx="1487424" cy="914400"/>
          </a:xfrm>
          <a:prstGeom prst="trapezoid">
            <a:avLst/>
          </a:prstGeom>
          <a:noFill/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8979690" y="3789854"/>
            <a:ext cx="853440" cy="1414272"/>
          </a:xfrm>
          <a:prstGeom prst="triangle">
            <a:avLst/>
          </a:prstGeom>
          <a:noFill/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031083" y="2731008"/>
            <a:ext cx="2060448" cy="2279904"/>
          </a:xfrm>
          <a:prstGeom prst="line">
            <a:avLst/>
          </a:prstGeom>
          <a:ln w="571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194048" y="1962582"/>
            <a:ext cx="7339584" cy="395053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6362" y="1774940"/>
            <a:ext cx="405473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Зайва пряма лінія, вона незамкнена, а решта є геометричними фігурами, що утворені замкненими лініями.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Зайвий круг, бо є не многокутником, як решта.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Зайвий трикутник, бо решта - чотирикутники.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Зайвий маленький чотирикутник, бо відрізняється за розміром.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Зайвий чотирикутник, бо не є прямокутником.</a:t>
            </a:r>
          </a:p>
        </p:txBody>
      </p:sp>
    </p:spTree>
    <p:extLst>
      <p:ext uri="{BB962C8B-B14F-4D97-AF65-F5344CB8AC3E}">
        <p14:creationId xmlns:p14="http://schemas.microsoft.com/office/powerpoint/2010/main" val="36887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95" y="5582580"/>
            <a:ext cx="896554" cy="8748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71101" y="312554"/>
            <a:ext cx="8732066" cy="58768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9710" y="900236"/>
            <a:ext cx="8617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Предмет, що лежить на стільці, розфарбуй олівцем зеленого кольору, а предмет, який лежить під стільцем, -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 олівцем червоного кольору.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0" name="Picture 6" descr="Контур, мультфильм, игрок, поло. Держа, страница, поло, вверх, контур,  игрок, coloring, придерживаться. | Can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8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085">
            <a:off x="3069043" y="5009447"/>
            <a:ext cx="2928914" cy="14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95" y="5582747"/>
            <a:ext cx="896383" cy="874731"/>
          </a:xfrm>
          <a:prstGeom prst="rect">
            <a:avLst/>
          </a:prstGeom>
        </p:spPr>
      </p:pic>
      <p:pic>
        <p:nvPicPr>
          <p:cNvPr id="17" name="Picture 8" descr="Деревянный стул с черным сиденьем клипарт-картинка. Бесплатная загрузка. | 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6178" y="1979112"/>
            <a:ext cx="3373323" cy="447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tores de O Clássico Boné De Baseball Para 2 e mais imagens de Boné de  Beisebol - i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02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02"/>
          <a:stretch/>
        </p:blipFill>
        <p:spPr bwMode="auto">
          <a:xfrm rot="693681">
            <a:off x="6407882" y="3064885"/>
            <a:ext cx="1616005" cy="11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108">
            <a:off x="6386130" y="3061949"/>
            <a:ext cx="1639450" cy="1172210"/>
          </a:xfrm>
          <a:prstGeom prst="rect">
            <a:avLst/>
          </a:prstGeom>
        </p:spPr>
      </p:pic>
      <p:pic>
        <p:nvPicPr>
          <p:cNvPr id="22" name="Picture 28" descr="Пибоди и Шерма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0" y="2642992"/>
            <a:ext cx="1920531" cy="29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527050" y="1634999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91845" y="326368"/>
            <a:ext cx="8732066" cy="607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517" r="64922" b="71267"/>
          <a:stretch/>
        </p:blipFill>
        <p:spPr>
          <a:xfrm>
            <a:off x="3466596" y="2596896"/>
            <a:ext cx="8388814" cy="3803904"/>
          </a:xfrm>
          <a:prstGeom prst="round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943035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43035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313345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842442" y="1404167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Допиши за зразком.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2641600"/>
            <a:ext cx="8388814" cy="372793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36" y="732602"/>
            <a:ext cx="2022132" cy="23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471997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4672966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5230241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5431210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Овал 85"/>
          <p:cNvSpPr/>
          <p:nvPr/>
        </p:nvSpPr>
        <p:spPr>
          <a:xfrm>
            <a:off x="5971754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6172723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732910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6933879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7482645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7683614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Овал 91"/>
          <p:cNvSpPr/>
          <p:nvPr/>
        </p:nvSpPr>
        <p:spPr>
          <a:xfrm>
            <a:off x="8235306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8436275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Овал 93"/>
          <p:cNvSpPr/>
          <p:nvPr/>
        </p:nvSpPr>
        <p:spPr>
          <a:xfrm>
            <a:off x="8987373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>
            <a:off x="9188342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>
            <a:off x="9735832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>
            <a:off x="9936801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10482074" y="3347623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>
            <a:off x="10683043" y="3379373"/>
            <a:ext cx="370310" cy="13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4672728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5043038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431210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5801520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6172723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6543033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6927025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7297335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7683614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8053924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8436275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806585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9188342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9558652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9924070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10294380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10683043" y="4127294"/>
            <a:ext cx="0" cy="71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11053353" y="4466772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Клипарт лопата (7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7628">
            <a:off x="9556588" y="2288460"/>
            <a:ext cx="1888512" cy="18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89297" y="323438"/>
            <a:ext cx="8732066" cy="6654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3636" y="988850"/>
            <a:ext cx="872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Обведи предмети, що розташовані праворуч від хлопчика.</a:t>
            </a:r>
          </a:p>
        </p:txBody>
      </p:sp>
      <p:pic>
        <p:nvPicPr>
          <p:cNvPr id="23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8289" y="2060693"/>
            <a:ext cx="3141080" cy="19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утбол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97" y="4723543"/>
            <a:ext cx="939532" cy="92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расное ведро - Png картинки и иконки без фо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8" y="4486391"/>
            <a:ext cx="1386610" cy="14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Лейка клипарт (3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053" y="4576183"/>
            <a:ext cx="1887400" cy="12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33" y="1907884"/>
            <a:ext cx="2858965" cy="4240106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8895458" y="4142216"/>
            <a:ext cx="2192590" cy="2091597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 rot="20459008">
            <a:off x="9169201" y="2425293"/>
            <a:ext cx="2442153" cy="1593196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87744" y="422521"/>
            <a:ext cx="8707026" cy="75313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Пальчикова гімнастика</a:t>
            </a:r>
          </a:p>
        </p:txBody>
      </p:sp>
      <p:pic>
        <p:nvPicPr>
          <p:cNvPr id="6" name="Picture 4" descr="Упражнения для мелкой моторики детских ручек - У Знай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1873"/>
          <a:stretch/>
        </p:blipFill>
        <p:spPr bwMode="auto">
          <a:xfrm>
            <a:off x="1018651" y="2143035"/>
            <a:ext cx="2763361" cy="28246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пальчиковая гимнастика на разжимание пальцев: 10 тыс изображений ..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61" y="2593196"/>
            <a:ext cx="5342708" cy="23744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Овал 10"/>
          <p:cNvSpPr/>
          <p:nvPr/>
        </p:nvSpPr>
        <p:spPr>
          <a:xfrm>
            <a:off x="4441721" y="1438396"/>
            <a:ext cx="6453049" cy="4741817"/>
          </a:xfrm>
          <a:prstGeom prst="ellipse">
            <a:avLst/>
          </a:prstGeom>
          <a:noFill/>
          <a:ln w="57150">
            <a:solidFill>
              <a:srgbClr val="00B4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857998" y="4967643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75000"/>
                  </a:schemeClr>
                </a:solidFill>
              </a:rPr>
              <a:t>5-6 разів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блако 18"/>
          <p:cNvSpPr/>
          <p:nvPr/>
        </p:nvSpPr>
        <p:spPr>
          <a:xfrm>
            <a:off x="7978364" y="1383633"/>
            <a:ext cx="2219036" cy="737158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68726" y="333641"/>
            <a:ext cx="8732066" cy="6243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«Повітряні кулі» </a:t>
            </a:r>
          </a:p>
        </p:txBody>
      </p:sp>
      <p:pic>
        <p:nvPicPr>
          <p:cNvPr id="2050" name="Picture 2" descr="Пин на доске Clip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7" y="2090352"/>
            <a:ext cx="2216072" cy="36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lon - Воздушный Шар С Корзиной - (3124x4000) Png Clipart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44" y="1823457"/>
            <a:ext cx="2803292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здушный шар с корзиной, средство передвижения по воздуху, летательный  аппарат - cкачать бесплатно рендер Воздушные шары на Artage.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29" y="2090352"/>
            <a:ext cx="3093322" cy="451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ин на доске Clip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63" y="1383633"/>
            <a:ext cx="2613257" cy="42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669643" y="1241340"/>
            <a:ext cx="2765116" cy="911257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лако 17"/>
          <p:cNvSpPr/>
          <p:nvPr/>
        </p:nvSpPr>
        <p:spPr>
          <a:xfrm>
            <a:off x="5368437" y="5662560"/>
            <a:ext cx="4828963" cy="1010793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Знайди однакові кулі за кольором.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Облако 19"/>
          <p:cNvSpPr/>
          <p:nvPr/>
        </p:nvSpPr>
        <p:spPr>
          <a:xfrm>
            <a:off x="1296032" y="5926170"/>
            <a:ext cx="1981056" cy="565295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Свекла: стоковые картинки, бесплатные, роялти-фри фото Свекла |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236" y="2071208"/>
            <a:ext cx="2573268" cy="22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олос: стоковые картинки, бесплатные, роялти-фри фото Колос |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5206">
            <a:off x="1454151" y="2058461"/>
            <a:ext cx="4000796" cy="16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05158" y="374786"/>
            <a:ext cx="9490156" cy="7464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«Що зайве</a:t>
            </a:r>
            <a:r>
              <a:rPr lang="uk-UA" sz="3600" b="1" dirty="0" smtClean="0">
                <a:solidFill>
                  <a:schemeClr val="bg1"/>
                </a:solidFill>
              </a:rPr>
              <a:t>?»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Поясніть свою відповідь</a:t>
            </a:r>
            <a:r>
              <a:rPr lang="uk-UA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2005158" y="5135352"/>
            <a:ext cx="8171688" cy="786478"/>
          </a:xfrm>
          <a:prstGeom prst="wedgeRoundRectCallout">
            <a:avLst>
              <a:gd name="adj1" fmla="val 46209"/>
              <a:gd name="adj2" fmla="val 7255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Зайва є жабка, тому що це тварина, а решта - рослини.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2" name="Picture 8" descr="клипарт | цветок :) | Notebook lif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3" y="1645716"/>
            <a:ext cx="2281200" cy="28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на прозрачном фоне расте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433" y="1797879"/>
            <a:ext cx="25527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Лягуш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45" y="2050163"/>
            <a:ext cx="1800164" cy="21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6937248" y="2225642"/>
            <a:ext cx="1877022" cy="2248762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05600" y="2377440"/>
            <a:ext cx="2461916" cy="2068295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6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3"/>
          <p:cNvSpPr>
            <a:spLocks noGrp="1" noChangeArrowheads="1"/>
          </p:cNvSpPr>
          <p:nvPr>
            <p:ph type="title"/>
          </p:nvPr>
        </p:nvSpPr>
        <p:spPr>
          <a:xfrm>
            <a:off x="478970" y="384815"/>
            <a:ext cx="11103429" cy="82028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позитивного клімату класу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578" y="1803950"/>
            <a:ext cx="3353326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Настрій якої фігури вам зараз більше подобається?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Назви колір і фігуру</a:t>
            </a:r>
          </a:p>
        </p:txBody>
      </p:sp>
      <p:pic>
        <p:nvPicPr>
          <p:cNvPr id="2" name="Picture 2" descr="D:\Картинки до тестів\Емоції\Геом емо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41" y="1541902"/>
            <a:ext cx="7227065" cy="45169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7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ткрытый спичечный коробок, со спичками, нарисованный - пнг(png) на  прозрачном фоне. Страница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1" y="2222000"/>
            <a:ext cx="1369299" cy="1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3657" y="494528"/>
            <a:ext cx="11059885" cy="7355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«Що зайве</a:t>
            </a:r>
            <a:r>
              <a:rPr lang="uk-UA" sz="3600" b="1" dirty="0" smtClean="0">
                <a:solidFill>
                  <a:schemeClr val="bg1"/>
                </a:solidFill>
              </a:rPr>
              <a:t>?»</a:t>
            </a:r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Поясніть свою відповідь</a:t>
            </a:r>
            <a:r>
              <a:rPr lang="uk-UA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376824" y="4858831"/>
            <a:ext cx="9133550" cy="1030339"/>
          </a:xfrm>
          <a:prstGeom prst="wedgeRoundRectCallout">
            <a:avLst>
              <a:gd name="adj1" fmla="val 48210"/>
              <a:gd name="adj2" fmla="val 778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Зайвою є коробочка сірників, тому що це не іграшка і бавитися з сірниками не можна.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786804" y="1737347"/>
            <a:ext cx="1653587" cy="252852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80235" y="2114012"/>
            <a:ext cx="2513402" cy="184342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Робот вектор клипарт вектор | Роялти-фри, бесплатные векторные Робот вектор  клипарт картинки на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93" y="1539128"/>
            <a:ext cx="2336892" cy="24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Предметы растровый клипарт png высокого разреше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79" y="2280959"/>
            <a:ext cx="2250741" cy="17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Иконка пазла » Скачать PSD бесплатно. Шаблоны, исходники, шаблоны сайтов,  иконки, клипарты, руководства Photoshop.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9"/>
          <a:stretch/>
        </p:blipFill>
        <p:spPr bwMode="auto">
          <a:xfrm>
            <a:off x="7662487" y="2280959"/>
            <a:ext cx="1884186" cy="164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Lenagold - Клипарт - Юла и волчо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740" y="1837169"/>
            <a:ext cx="2321503" cy="208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lip-flops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269">
            <a:off x="2214398" y="4811407"/>
            <a:ext cx="1485348" cy="11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Женские желтые резиновые сапоги от Crocs, 3,790 руб. | Lamoda | Лукаст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60" y="3514044"/>
            <a:ext cx="1743237" cy="25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23257" y="206829"/>
            <a:ext cx="8608040" cy="10885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Розвиток логічного мислення.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</a:t>
            </a:r>
            <a:r>
              <a:rPr lang="uk-UA" sz="3600" b="1" dirty="0">
                <a:solidFill>
                  <a:schemeClr val="bg1"/>
                </a:solidFill>
              </a:rPr>
              <a:t>«Поміняй місцями» </a:t>
            </a:r>
          </a:p>
        </p:txBody>
      </p:sp>
      <p:pic>
        <p:nvPicPr>
          <p:cNvPr id="2050" name="Picture 2" descr="Flip-flops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269">
            <a:off x="446341" y="4790050"/>
            <a:ext cx="1485348" cy="11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Женские желтые резиновые сапоги от Crocs, 3,790 руб. | Lamoda | Лукаст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95" y="3514044"/>
            <a:ext cx="1743237" cy="25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ip-flops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269">
            <a:off x="3987453" y="4790049"/>
            <a:ext cx="1485348" cy="11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Женские желтые резиновые сапоги от Crocs, 3,790 руб. | Lamoda | Лукаст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99" y="3514044"/>
            <a:ext cx="1743237" cy="25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302443" y="1448984"/>
            <a:ext cx="7013475" cy="1392513"/>
          </a:xfrm>
          <a:prstGeom prst="wedgeRoundRectCallout">
            <a:avLst>
              <a:gd name="adj1" fmla="val 46182"/>
              <a:gd name="adj2" fmla="val 6612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Назвіть предмети, зображені на малюнку. Якого вони кольору?</a:t>
            </a:r>
          </a:p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Поміняйте місцями дві речі так, щоб підряд не було однакового взуття.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Выгнутая вниз стрелка 1"/>
          <p:cNvSpPr/>
          <p:nvPr/>
        </p:nvSpPr>
        <p:spPr>
          <a:xfrm>
            <a:off x="2929959" y="5916523"/>
            <a:ext cx="5573017" cy="54523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низ стрелка 21"/>
          <p:cNvSpPr/>
          <p:nvPr/>
        </p:nvSpPr>
        <p:spPr>
          <a:xfrm rot="10800000">
            <a:off x="3132799" y="3113641"/>
            <a:ext cx="5780780" cy="574388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573" y="0"/>
            <a:ext cx="1806597" cy="22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47813 0.0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106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48854 -0.0129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2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5" y="1448262"/>
            <a:ext cx="2414614" cy="31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2092854" y="484233"/>
            <a:ext cx="8732066" cy="60433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 «Емоційна ромашка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6292026" y="4810288"/>
            <a:ext cx="239184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91165" y="4849102"/>
            <a:ext cx="2698023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5707" y="4717790"/>
            <a:ext cx="235021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157589" y="4735476"/>
            <a:ext cx="235021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37124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285421" y="1678317"/>
            <a:ext cx="2647039" cy="403478"/>
          </a:xfrm>
          <a:prstGeom prst="rect">
            <a:avLst/>
          </a:prstGeom>
          <a:solidFill>
            <a:srgbClr val="B2B2B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98" y="2605018"/>
            <a:ext cx="4217392" cy="1664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5534"/>
          <a:stretch/>
        </p:blipFill>
        <p:spPr>
          <a:xfrm>
            <a:off x="5695925" y="4778923"/>
            <a:ext cx="4152900" cy="1099398"/>
          </a:xfrm>
          <a:prstGeom prst="rect">
            <a:avLst/>
          </a:prstGeom>
        </p:spPr>
      </p:pic>
      <p:pic>
        <p:nvPicPr>
          <p:cNvPr id="3074" name="Picture 2" descr="Зайчик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14109" y="3230305"/>
            <a:ext cx="1872303" cy="18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амолет - Транспорт - Отрисовки - Оформление детского са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66" y="1112934"/>
            <a:ext cx="2218944" cy="16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7282459" y="2187378"/>
            <a:ext cx="2650001" cy="15194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трелка вправо 23"/>
          <p:cNvSpPr/>
          <p:nvPr/>
        </p:nvSpPr>
        <p:spPr>
          <a:xfrm rot="19869072">
            <a:off x="3126428" y="4179754"/>
            <a:ext cx="1843763" cy="102051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 rot="19888404">
            <a:off x="3142152" y="4409108"/>
            <a:ext cx="18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крива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9869072">
            <a:off x="5530364" y="5564876"/>
            <a:ext cx="1843763" cy="102051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 rot="19888404">
            <a:off x="5546088" y="5794230"/>
            <a:ext cx="18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ламана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19869072">
            <a:off x="7505117" y="2342140"/>
            <a:ext cx="1843763" cy="102051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rot="19888404">
            <a:off x="7520841" y="2571494"/>
            <a:ext cx="1812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541926" y="312554"/>
            <a:ext cx="8732066" cy="6127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Пригадай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205662" y="1455724"/>
            <a:ext cx="3149933" cy="1378766"/>
          </a:xfrm>
          <a:prstGeom prst="wedgeRoundRectCallout">
            <a:avLst>
              <a:gd name="adj1" fmla="val 7729"/>
              <a:gd name="adj2" fmla="val 78867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 називаються лінії зображені на малюнку?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4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49035" y="3108579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01" y="2473501"/>
            <a:ext cx="2577371" cy="1086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6" y="3613606"/>
            <a:ext cx="2577374" cy="11027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95" y="2434809"/>
            <a:ext cx="2577373" cy="1092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51" y="1289742"/>
            <a:ext cx="2577372" cy="10737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55" y="2478903"/>
            <a:ext cx="2346613" cy="10040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95" y="1240385"/>
            <a:ext cx="2577371" cy="10861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89" y="1271291"/>
            <a:ext cx="2577373" cy="10922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2" y="2539837"/>
            <a:ext cx="2577372" cy="1073769"/>
          </a:xfrm>
          <a:prstGeom prst="rect">
            <a:avLst/>
          </a:prstGeom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1111863" y="4867060"/>
            <a:ext cx="6802051" cy="695541"/>
          </a:xfrm>
          <a:prstGeom prst="wedgeRoundRectCallout">
            <a:avLst>
              <a:gd name="adj1" fmla="val -48299"/>
              <a:gd name="adj2" fmla="val 7499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червоних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цеглинок? Скільки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жовтих?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487775" y="3680745"/>
            <a:ext cx="2594207" cy="968490"/>
          </a:xfrm>
          <a:prstGeom prst="wedgeRoundRectCallout">
            <a:avLst>
              <a:gd name="adj1" fmla="val -47016"/>
              <a:gd name="adj2" fmla="val 7527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зелених?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Скільки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синіх?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93034" y="315313"/>
            <a:ext cx="10068254" cy="69705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Підготовчі вправи. Робота з лічильним матеріалом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9128547" y="3613607"/>
            <a:ext cx="2758653" cy="1350280"/>
          </a:xfrm>
          <a:prstGeom prst="wedgeRoundRectCallout">
            <a:avLst>
              <a:gd name="adj1" fmla="val -47728"/>
              <a:gd name="adj2" fmla="val 7473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Знайдіть однакові цеглинки за кольором.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B932EF7-6325-47D9-B543-BFDB9DD3F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3" y="1271291"/>
            <a:ext cx="2537646" cy="99159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F92DF11C-4637-4B76-A12A-B59F967622BC}"/>
              </a:ext>
            </a:extLst>
          </p:cNvPr>
          <p:cNvGrpSpPr/>
          <p:nvPr/>
        </p:nvGrpSpPr>
        <p:grpSpPr>
          <a:xfrm>
            <a:off x="6257330" y="3559619"/>
            <a:ext cx="2656521" cy="991614"/>
            <a:chOff x="4718700" y="3159148"/>
            <a:chExt cx="3181073" cy="116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0A440ABD-7A91-4F6C-A438-FD457B955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700" y="3159148"/>
              <a:ext cx="3181073" cy="11665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2F80FC2-7F33-41ED-9D30-399772F2E969}"/>
                </a:ext>
              </a:extLst>
            </p:cNvPr>
            <p:cNvSpPr txBox="1"/>
            <p:nvPr/>
          </p:nvSpPr>
          <p:spPr>
            <a:xfrm>
              <a:off x="4853358" y="3482102"/>
              <a:ext cx="2863243" cy="67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9" name="Скругленная прямоугольная выноска 28"/>
          <p:cNvSpPr/>
          <p:nvPr/>
        </p:nvSpPr>
        <p:spPr>
          <a:xfrm>
            <a:off x="7815079" y="5562601"/>
            <a:ext cx="4072121" cy="730934"/>
          </a:xfrm>
          <a:prstGeom prst="wedgeRoundRectCallout">
            <a:avLst>
              <a:gd name="adj1" fmla="val -47728"/>
              <a:gd name="adj2" fmla="val 7996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Скільки всього цеглинок?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ᐈ Рисованные машинки фото, рисунки мультяшные машины | скачать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56" y="3263233"/>
            <a:ext cx="2587111" cy="18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ᐈ Рисованные машинки фото, рисунки мультяшные машины | скачать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09" y="3214465"/>
            <a:ext cx="2587111" cy="18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ᐈ Рисованные машинки фото, рисунки мультяшные машины | скачать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86" y="3263232"/>
            <a:ext cx="2587111" cy="18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&quot;клипарт машин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5" y="1328830"/>
            <a:ext cx="3017015" cy="18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&quot;клипарт машин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27" y="1328830"/>
            <a:ext cx="3017015" cy="188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2400332" y="5539185"/>
            <a:ext cx="3253460" cy="849152"/>
          </a:xfrm>
          <a:prstGeom prst="wedgeRoundRectCallout">
            <a:avLst>
              <a:gd name="adj1" fmla="val -47814"/>
              <a:gd name="adj2" fmla="val 7685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 зображено червоних машинок?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256946" y="5539185"/>
            <a:ext cx="3253460" cy="849152"/>
          </a:xfrm>
          <a:prstGeom prst="wedgeRoundRectCallout">
            <a:avLst>
              <a:gd name="adj1" fmla="val -48189"/>
              <a:gd name="adj2" fmla="val 7542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Скільки  зображено жовтих машинок?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743" y="292636"/>
            <a:ext cx="10798628" cy="75239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Підготовчі вправи. Робота з лічильним матеріалом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86427" y="418329"/>
            <a:ext cx="8732066" cy="594042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7293" y="1934551"/>
            <a:ext cx="5830333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Сьогодні ми будемо досліджувати схожість та відмінність предметів.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bg1"/>
                </a:solidFill>
              </a:rPr>
              <a:t>Будемо об'єднувати предмети в групи за спільними ознаками і навпаки – розподіляти їх на кілька груп за відмінними ознаками.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5 Kitchens ideas | clip art, kitchen clipart, kitchen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616" y="2898421"/>
            <a:ext cx="2490865" cy="12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Овощи картинки для детей - подборка, очень прикольные и красивы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2" t="9132" r="36220" b="66363"/>
          <a:stretch/>
        </p:blipFill>
        <p:spPr bwMode="auto">
          <a:xfrm>
            <a:off x="8857521" y="3248514"/>
            <a:ext cx="1079643" cy="9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осуда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79" y="2379482"/>
            <a:ext cx="1830763" cy="18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8" b="72527"/>
          <a:stretch/>
        </p:blipFill>
        <p:spPr bwMode="auto">
          <a:xfrm>
            <a:off x="568369" y="4457132"/>
            <a:ext cx="1656399" cy="8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1778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2137" y="237155"/>
            <a:ext cx="9928078" cy="6033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підручником. Класифікація предметів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616" y="1025572"/>
            <a:ext cx="722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Назви предмети кожної групи одним словом.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Для чого призначені ці предмети?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їх у кожній групі?</a:t>
            </a:r>
          </a:p>
        </p:txBody>
      </p:sp>
      <p:pic>
        <p:nvPicPr>
          <p:cNvPr id="31" name="Picture 10" descr="Баклажан Иллюстрации и клипарты. 21 341 Баклажан иллюстрации, рисунки и  графика на условиях «роялти-фри» от тысяч авторов векторных клипартов в  формате EPS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 bwMode="auto">
          <a:xfrm rot="19788013">
            <a:off x="9609398" y="2529137"/>
            <a:ext cx="1857006" cy="92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t="69072" r="35717" b="9"/>
          <a:stretch/>
        </p:blipFill>
        <p:spPr bwMode="auto">
          <a:xfrm>
            <a:off x="2960621" y="3532983"/>
            <a:ext cx="1355153" cy="9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0" t="62791" r="1872" b="3931"/>
          <a:stretch/>
        </p:blipFill>
        <p:spPr bwMode="auto">
          <a:xfrm>
            <a:off x="1029683" y="2426786"/>
            <a:ext cx="1294557" cy="9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6" t="29567" r="3896" b="37155"/>
          <a:stretch/>
        </p:blipFill>
        <p:spPr bwMode="auto">
          <a:xfrm>
            <a:off x="2563928" y="2428687"/>
            <a:ext cx="1271767" cy="90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6" t="958" r="4986" b="69233"/>
          <a:stretch/>
        </p:blipFill>
        <p:spPr bwMode="auto">
          <a:xfrm>
            <a:off x="2429906" y="4317339"/>
            <a:ext cx="1570191" cy="100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6489" r="34732" b="33702"/>
          <a:stretch/>
        </p:blipFill>
        <p:spPr bwMode="auto">
          <a:xfrm>
            <a:off x="515122" y="3561033"/>
            <a:ext cx="1339003" cy="8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вощи картинки для детей - подборка, очень прикольные и красивы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8" t="33913" r="2517" b="38045"/>
          <a:stretch/>
        </p:blipFill>
        <p:spPr bwMode="auto">
          <a:xfrm>
            <a:off x="10167229" y="3879763"/>
            <a:ext cx="1624263" cy="13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Овощи картинки для детей - подборка, очень прикольные и красивы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1" t="36271" r="36851" b="39224"/>
          <a:stretch/>
        </p:blipFill>
        <p:spPr bwMode="auto">
          <a:xfrm>
            <a:off x="10770215" y="3307347"/>
            <a:ext cx="1079643" cy="9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79" y="3590839"/>
            <a:ext cx="2547751" cy="14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Круж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866" y="4149817"/>
            <a:ext cx="1207061" cy="121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71" y="4500367"/>
            <a:ext cx="1310715" cy="89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Фон капуста рисунок (5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85" y="4104198"/>
            <a:ext cx="1738099" cy="120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право 23"/>
          <p:cNvSpPr/>
          <p:nvPr/>
        </p:nvSpPr>
        <p:spPr>
          <a:xfrm rot="1809927" flipH="1">
            <a:off x="2015727" y="5527395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Іграшки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809927" flipH="1">
            <a:off x="6067765" y="5527395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Посуд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809927" flipH="1">
            <a:off x="9871020" y="5527394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Овочі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7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ышки: | Cute drawings, Animal clipart, Animal drawi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0" y="3615812"/>
            <a:ext cx="1418471" cy="14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63486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08314" y="335126"/>
            <a:ext cx="9623226" cy="81875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підручником. Вправа «Що зайве?»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57466" y="1256347"/>
            <a:ext cx="6546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Що «зайве» в кожній групі предметів?</a:t>
            </a:r>
          </a:p>
        </p:txBody>
      </p:sp>
      <p:pic>
        <p:nvPicPr>
          <p:cNvPr id="10" name="Picture 4" descr="Клипарт ноутбук (5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59" y="2464933"/>
            <a:ext cx="3086412" cy="288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USB Флешк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69" y="4823436"/>
            <a:ext cx="1053942" cy="10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Как настроить печать принтера 🚩 как настроить принтер для печати 🚩  Офисная техни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8040" y="1682496"/>
            <a:ext cx="2366217" cy="23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люшевый миш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7" y="2980061"/>
            <a:ext cx="1722489" cy="21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илый маленький зайчик мультфильм | Премиум векторы | Мультфильмы, Детские  рисунки, Милая иллюстрац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74" y="1948570"/>
            <a:ext cx="1654281" cy="19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Очень милый панда Клипарт | +1 566 198 клипартов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25" y="3378099"/>
            <a:ext cx="1893895" cy="18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ктус в цветочном горшке вектор милый зеленый горшечный кактус и  суккуленты комнатные растения в горшках, изолированные на белом фоне |  Премиум вектор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5271" y="4317714"/>
            <a:ext cx="1504266" cy="15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335271" y="4467948"/>
            <a:ext cx="1516144" cy="1203798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453896" y="4427542"/>
            <a:ext cx="1228061" cy="1335944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207098" y="3739807"/>
            <a:ext cx="1516144" cy="1203798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325723" y="3699401"/>
            <a:ext cx="1228061" cy="1335944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8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1999" y="174171"/>
            <a:ext cx="11103429" cy="74824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</a:t>
            </a:r>
            <a:r>
              <a:rPr lang="uk-UA" sz="3600" b="1" dirty="0" smtClean="0">
                <a:solidFill>
                  <a:schemeClr val="bg1"/>
                </a:solidFill>
              </a:rPr>
              <a:t>підручником. Геометричні 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6812" y="1028403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Як змінюються фігури?</a:t>
            </a:r>
          </a:p>
        </p:txBody>
      </p:sp>
      <p:sp>
        <p:nvSpPr>
          <p:cNvPr id="9" name="Овал 8"/>
          <p:cNvSpPr/>
          <p:nvPr/>
        </p:nvSpPr>
        <p:spPr>
          <a:xfrm>
            <a:off x="3842675" y="4241076"/>
            <a:ext cx="1032950" cy="920600"/>
          </a:xfrm>
          <a:prstGeom prst="ellipse">
            <a:avLst/>
          </a:prstGeom>
          <a:solidFill>
            <a:srgbClr val="D22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91942" y="2548020"/>
            <a:ext cx="966180" cy="855970"/>
          </a:xfrm>
          <a:prstGeom prst="rect">
            <a:avLst/>
          </a:prstGeom>
          <a:solidFill>
            <a:srgbClr val="F89E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251920" y="4298117"/>
            <a:ext cx="996164" cy="855970"/>
          </a:xfrm>
          <a:prstGeom prst="triangle">
            <a:avLst/>
          </a:prstGeom>
          <a:solidFill>
            <a:srgbClr val="D22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348955" y="2548020"/>
            <a:ext cx="966180" cy="855970"/>
          </a:xfrm>
          <a:prstGeom prst="rect">
            <a:avLst/>
          </a:prstGeom>
          <a:solidFill>
            <a:srgbClr val="25408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599182" y="2849673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1942" y="4298117"/>
            <a:ext cx="966180" cy="855970"/>
          </a:xfrm>
          <a:prstGeom prst="rect">
            <a:avLst/>
          </a:prstGeom>
          <a:solidFill>
            <a:srgbClr val="D22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1612037" y="4599770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123421" y="4599770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84953" y="2550562"/>
            <a:ext cx="1032950" cy="920600"/>
          </a:xfrm>
          <a:prstGeom prst="ellipse">
            <a:avLst/>
          </a:prstGeom>
          <a:solidFill>
            <a:srgbClr val="00AF4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6358963" y="2884531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102547" y="2717546"/>
            <a:ext cx="641621" cy="586631"/>
          </a:xfrm>
          <a:prstGeom prst="ellipse">
            <a:avLst/>
          </a:prstGeom>
          <a:solidFill>
            <a:srgbClr val="00AF4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8985589" y="2516630"/>
            <a:ext cx="996164" cy="855970"/>
          </a:xfrm>
          <a:prstGeom prst="triangle">
            <a:avLst/>
          </a:prstGeom>
          <a:solidFill>
            <a:srgbClr val="25408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666021" y="2548020"/>
            <a:ext cx="966180" cy="855970"/>
          </a:xfrm>
          <a:prstGeom prst="rect">
            <a:avLst/>
          </a:prstGeom>
          <a:solidFill>
            <a:srgbClr val="25408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9937644" y="2881989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791559" y="4099635"/>
            <a:ext cx="1366753" cy="1252604"/>
          </a:xfrm>
          <a:prstGeom prst="ellipse">
            <a:avLst/>
          </a:prstGeom>
          <a:solidFill>
            <a:srgbClr val="25408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8194563" y="4567455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8913817" y="4233487"/>
            <a:ext cx="1032950" cy="920600"/>
          </a:xfrm>
          <a:prstGeom prst="ellipse">
            <a:avLst/>
          </a:prstGeom>
          <a:solidFill>
            <a:srgbClr val="D2232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9983018" y="4575045"/>
            <a:ext cx="683003" cy="25266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0702272" y="4400470"/>
            <a:ext cx="641621" cy="586631"/>
          </a:xfrm>
          <a:prstGeom prst="ellipse">
            <a:avLst/>
          </a:prstGeom>
          <a:solidFill>
            <a:srgbClr val="00AF4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4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5400</TotalTime>
  <Words>529</Words>
  <Application>Microsoft Office PowerPoint</Application>
  <PresentationFormat>Произвольный</PresentationFormat>
  <Paragraphs>103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Створення позитивного клімату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502</cp:revision>
  <dcterms:created xsi:type="dcterms:W3CDTF">2018-01-05T16:38:53Z</dcterms:created>
  <dcterms:modified xsi:type="dcterms:W3CDTF">2023-09-07T09:36:07Z</dcterms:modified>
</cp:coreProperties>
</file>