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57" r:id="rId5"/>
    <p:sldId id="260" r:id="rId6"/>
    <p:sldId id="259" r:id="rId7"/>
    <p:sldId id="271" r:id="rId8"/>
    <p:sldId id="273" r:id="rId9"/>
    <p:sldId id="272" r:id="rId10"/>
    <p:sldId id="261" r:id="rId11"/>
    <p:sldId id="263" r:id="rId12"/>
    <p:sldId id="274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78F-7C16-4B87-972B-0EEDBB7EDEB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C78F-7C16-4B87-972B-0EEDBB7EDEB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24AF8-997F-49A0-9171-4A78D0D0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днем народження, Перший клас!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6282434" cy="864096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</a:rPr>
              <a:t>1 вересня 2023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0A5E68A-4E5F-4624-A3D1-717A52A3C1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434">
            <a:off x="7364787" y="1022874"/>
            <a:ext cx="1373405" cy="1806996"/>
          </a:xfrm>
          <a:prstGeom prst="rect">
            <a:avLst/>
          </a:prstGeom>
        </p:spPr>
      </p:pic>
      <p:pic>
        <p:nvPicPr>
          <p:cNvPr id="6" name="shkolnyiy-zvonok-36976">
            <a:hlinkClick r:id="" action="ppaction://media"/>
            <a:extLst>
              <a:ext uri="{FF2B5EF4-FFF2-40B4-BE49-F238E27FC236}">
                <a16:creationId xmlns="" xmlns:a16="http://schemas.microsoft.com/office/drawing/2014/main" id="{792F2CE0-2CCC-41EA-AA66-9C92FB4EFA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24554" y="3212976"/>
            <a:ext cx="340241" cy="48736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Гра «</a:t>
            </a:r>
            <a:r>
              <a:rPr lang="uk-UA" b="1" dirty="0" err="1" smtClean="0">
                <a:solidFill>
                  <a:schemeClr val="accent3">
                    <a:lumMod val="50000"/>
                  </a:schemeClr>
                </a:solidFill>
              </a:rPr>
              <a:t>Збери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 ранець»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536" y="4941168"/>
            <a:ext cx="33399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000" i="1" dirty="0"/>
              <a:t>Для письма, сказати прошу, </a:t>
            </a:r>
            <a:endParaRPr lang="uk-UA" sz="2000" i="1" dirty="0" smtClean="0"/>
          </a:p>
          <a:p>
            <a:pPr lvl="0"/>
            <a:r>
              <a:rPr lang="uk-UA" sz="2000" i="1" dirty="0" smtClean="0"/>
              <a:t>що </a:t>
            </a:r>
            <a:r>
              <a:rPr lang="uk-UA" sz="2000" i="1" dirty="0"/>
              <a:t>потрібно взяти </a:t>
            </a:r>
            <a:r>
              <a:rPr lang="uk-UA" sz="2000" i="1" dirty="0" smtClean="0"/>
              <a:t>…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628800"/>
            <a:ext cx="31683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000" i="1" dirty="0" err="1" smtClean="0"/>
              <a:t>Малювать</a:t>
            </a:r>
            <a:r>
              <a:rPr lang="uk-UA" sz="2000" i="1" dirty="0" smtClean="0"/>
              <a:t> </a:t>
            </a:r>
            <a:r>
              <a:rPr lang="uk-UA" sz="2000" i="1" dirty="0"/>
              <a:t>в альбомі цім </a:t>
            </a:r>
            <a:endParaRPr lang="uk-UA" sz="2000" i="1" dirty="0" smtClean="0"/>
          </a:p>
          <a:p>
            <a:pPr lvl="0"/>
            <a:r>
              <a:rPr lang="uk-UA" sz="2000" i="1" dirty="0" smtClean="0"/>
              <a:t>допоможуть …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077072"/>
            <a:ext cx="31683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000" i="1" dirty="0" smtClean="0"/>
              <a:t>Ручки </a:t>
            </a:r>
            <a:r>
              <a:rPr lang="uk-UA" sz="2000" i="1" dirty="0"/>
              <a:t>й олівці, щоб знали, </a:t>
            </a:r>
            <a:endParaRPr lang="uk-UA" sz="2000" i="1" dirty="0" smtClean="0"/>
          </a:p>
          <a:p>
            <a:pPr lvl="0"/>
            <a:r>
              <a:rPr lang="uk-UA" sz="2000" i="1" dirty="0" smtClean="0"/>
              <a:t>ми </a:t>
            </a:r>
            <a:r>
              <a:rPr lang="uk-UA" sz="2000" i="1" dirty="0"/>
              <a:t>кладемо </a:t>
            </a:r>
            <a:r>
              <a:rPr lang="uk-UA" sz="2000" i="1" dirty="0" smtClean="0"/>
              <a:t>у …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545047"/>
            <a:ext cx="316835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000" i="1" dirty="0" smtClean="0"/>
              <a:t>Я </a:t>
            </a:r>
            <a:r>
              <a:rPr lang="uk-UA" sz="2000" i="1" dirty="0"/>
              <a:t>негарно написала,</a:t>
            </a:r>
            <a:endParaRPr lang="ru-RU" sz="2000" dirty="0"/>
          </a:p>
          <a:p>
            <a:r>
              <a:rPr lang="uk-UA" sz="2000" i="1" dirty="0"/>
              <a:t>А вона усе злизала.</a:t>
            </a:r>
            <a:endParaRPr lang="ru-RU" sz="2000" dirty="0"/>
          </a:p>
          <a:p>
            <a:r>
              <a:rPr lang="uk-UA" sz="2000" i="1" dirty="0"/>
              <a:t> Олівців моїх сусідка,</a:t>
            </a:r>
            <a:endParaRPr lang="ru-RU" sz="2000" dirty="0"/>
          </a:p>
          <a:p>
            <a:r>
              <a:rPr lang="uk-UA" sz="2000" i="1" dirty="0"/>
              <a:t> Ця вертлява-буквоїдка. 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91171" y="1973400"/>
            <a:ext cx="92454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000" i="1" dirty="0" smtClean="0"/>
              <a:t>олівці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91171" y="3006711"/>
            <a:ext cx="85740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000" i="1" dirty="0" smtClean="0"/>
              <a:t>Гумка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91171" y="4384848"/>
            <a:ext cx="102653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000" i="1" dirty="0" smtClean="0"/>
              <a:t>пенали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95940" y="5300295"/>
            <a:ext cx="109604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000" i="1" dirty="0" smtClean="0"/>
              <a:t>зошит</a:t>
            </a:r>
            <a:endParaRPr lang="ru-RU" sz="2000" dirty="0"/>
          </a:p>
        </p:txBody>
      </p:sp>
      <p:pic>
        <p:nvPicPr>
          <p:cNvPr id="7172" name="Picture 4" descr="Альбом для нарисів &quot;Кольорові олівці&quot; (97142951) купити в Україні |  Книжковий інтернет-магазин Valliza-Boo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t="15586" r="2380" b="4713"/>
          <a:stretch/>
        </p:blipFill>
        <p:spPr bwMode="auto">
          <a:xfrm>
            <a:off x="4211960" y="1415930"/>
            <a:ext cx="1367960" cy="156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Гумка Koh-i-Noor SunPearl (6541/40) - гуртова ціна за штуку. Купити гумки  канцелярські | romus.u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28335" r="3567" b="27045"/>
          <a:stretch/>
        </p:blipFill>
        <p:spPr bwMode="auto">
          <a:xfrm>
            <a:off x="4139856" y="3344615"/>
            <a:ext cx="1512168" cy="73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Пенали купити в Києві: ціна, відгуки, продаж - ROZET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89" y="2324615"/>
            <a:ext cx="2459101" cy="127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Зошити до школи в категорії &quot;Канцтовари&quot; | Порівняти ціни та купити на  Prom.u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7" t="26213" r="18993" b="26544"/>
          <a:stretch/>
        </p:blipFill>
        <p:spPr bwMode="auto">
          <a:xfrm>
            <a:off x="6228184" y="4221088"/>
            <a:ext cx="2304720" cy="174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03848" y="249834"/>
            <a:ext cx="5702151" cy="92211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Гра «Кола на воді»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AutoShape 2" descr="Картина на полотні Кола на воді № s05488 в ART-holst.com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Притча про кола на воді — Християнський портал КІРІ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7167"/>
            <a:ext cx="2902364" cy="193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➤ Лимон купити в Києві та Україні за ціною від 67.75 грн/кг ☆ АТБ Маркет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19489" r="9450" b="18882"/>
          <a:stretch/>
        </p:blipFill>
        <p:spPr bwMode="auto">
          <a:xfrm>
            <a:off x="3419872" y="1419537"/>
            <a:ext cx="2376000" cy="1908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ᐈ Чому нявкають кошенята: як зрозуміти, що турбує домашнього улюбленця? |  Discover.in.u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140968"/>
            <a:ext cx="2684240" cy="201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0" descr="Будова книг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Поради шкільного бібліотекар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78551"/>
            <a:ext cx="2401857" cy="23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80928"/>
            <a:ext cx="2608150" cy="372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75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2775" y="312738"/>
            <a:ext cx="7919665" cy="73999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Підсумок уроку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AutoShape 2" descr="Картина на полотні Кола на воді № s05488 в ART-holst.com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Будова книг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5" name="Picture 13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372" y="1412776"/>
            <a:ext cx="3365063" cy="480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Картинки до тестів\Людина\Учні-за-партам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3" y="1412776"/>
            <a:ext cx="2687797" cy="21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Розмальовки, розфарбовки на День прапору та День незалежності Украї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496" y="3813760"/>
            <a:ext cx="3066264" cy="204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Герб Украины — Википед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9402"/>
            <a:ext cx="1671498" cy="23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352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Рефлексія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2" name="Picture 2" descr="D:\Картинки до тестів\Людина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14342"/>
            <a:ext cx="2008873" cy="283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Картинки до тестів\Людина\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51812"/>
            <a:ext cx="2126254" cy="276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Картинки до тестів\Людина\Хочу-в-школу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26" y="299695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313239"/>
            <a:ext cx="31683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000" i="1" dirty="0" smtClean="0"/>
              <a:t>Краще залишусь в садочку. Я ще маленький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0753" y="1313239"/>
            <a:ext cx="31683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000" i="1" dirty="0" smtClean="0"/>
              <a:t>Не хочу в школу. </a:t>
            </a:r>
          </a:p>
          <a:p>
            <a:pPr lvl="0" algn="ctr"/>
            <a:r>
              <a:rPr lang="uk-UA" sz="2000" i="1" dirty="0" smtClean="0"/>
              <a:t>Там страшно</a:t>
            </a:r>
            <a:endParaRPr lang="ru-RU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620688"/>
            <a:ext cx="5266928" cy="423448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Добрий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день,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мої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люб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д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!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Ви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прийшли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нин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в перший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клас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Вчитись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буде</a:t>
            </a:r>
            <a:r>
              <a:rPr lang="uk-UA" sz="2800" dirty="0" err="1">
                <a:solidFill>
                  <a:schemeClr val="accent3">
                    <a:lumMod val="50000"/>
                  </a:schemeClr>
                </a:solidFill>
              </a:rPr>
              <a:t>мо</a:t>
            </a:r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разом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й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рад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рости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кожен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день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час.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Школа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двер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для вас в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дчинила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І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запрошує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вчитися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вас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Бо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знання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—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велика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сила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!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Тож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навчайтеся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! В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добрий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ч</a:t>
            </a:r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ас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36812"/>
            <a:ext cx="3241576" cy="462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373216"/>
            <a:ext cx="6157192" cy="12241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Я в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таю вас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з першим шкільним дзвінком,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першим </a:t>
            </a:r>
            <a:r>
              <a:rPr lang="uk-UA" sz="2400" b="1" dirty="0" err="1">
                <a:solidFill>
                  <a:schemeClr val="accent3">
                    <a:lumMod val="50000"/>
                  </a:schemeClr>
                </a:solidFill>
              </a:rPr>
              <a:t>шк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uk-UA" sz="2400" b="1" dirty="0" err="1">
                <a:solidFill>
                  <a:schemeClr val="accent3">
                    <a:lumMod val="50000"/>
                  </a:schemeClr>
                </a:solidFill>
              </a:rPr>
              <a:t>льним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 святом,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першим </a:t>
            </a:r>
            <a:r>
              <a:rPr lang="uk-UA" sz="2400" b="1" dirty="0" err="1">
                <a:solidFill>
                  <a:schemeClr val="accent3">
                    <a:lumMod val="50000"/>
                  </a:schemeClr>
                </a:solidFill>
              </a:rPr>
              <a:t>уроком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першим навчальним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днем.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04664"/>
            <a:ext cx="624112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552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Психологічне налаштування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0698" y="1142157"/>
            <a:ext cx="7560840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Давайте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візьмемо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з собою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гарний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настрій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 на наш перший урок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!</a:t>
            </a:r>
          </a:p>
          <a:p>
            <a:pPr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Пограємо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гру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«Плесни 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долоні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».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205" y="2060848"/>
            <a:ext cx="2448272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має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темне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волосся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99975" y="2085557"/>
            <a:ext cx="2218267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любить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співати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2114266"/>
            <a:ext cx="1872208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швидко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бігає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99975" y="4434051"/>
            <a:ext cx="2664296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кого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гарний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настрій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54628" y="4269884"/>
            <a:ext cx="2251368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любить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морозиво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D:\Картинки до тестів\Людина\cute-boy-and-girl-kids-back-to-school-concept-isolated_88272-2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94382"/>
            <a:ext cx="2369594" cy="1714738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Людина\Співают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97" y="2777103"/>
            <a:ext cx="2785171" cy="1524881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Людина\дети-и-туризм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44" y="2085557"/>
            <a:ext cx="1320187" cy="2036699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Людина\Рисунок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98" y="4933895"/>
            <a:ext cx="2050049" cy="1419265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Дітям треба їсти морозиво, коли болить горло — педіатриня | Громадське раді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628" y="4869160"/>
            <a:ext cx="2210103" cy="1470724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mgclf.112.ua/original/2019/06/22/392743.jpg?timestamp=15611428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928802"/>
            <a:ext cx="6262341" cy="4700604"/>
          </a:xfrm>
          <a:prstGeom prst="round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45014" y="214290"/>
            <a:ext cx="7528920" cy="14865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 днем народження, </a:t>
            </a:r>
            <a:b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клас!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http://www.zelgymn.grodno.by/uploads/posts/2018-09/1536585740_sm_fu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285992"/>
            <a:ext cx="5561042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84664" y="1192144"/>
            <a:ext cx="648072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Есміральда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Назимівна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Іванова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4" descr="Nettes Mädchen Winken Hand Auf Weißem Hintergrund Stock Vektor Art und mehr  Bilder von Bildhintergrund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402" y="3600306"/>
            <a:ext cx="1562702" cy="284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Мальчик и девочка машут руками | Бесплатно векторы"/>
          <p:cNvPicPr>
            <a:picLocks noChangeAspect="1" noChangeArrowheads="1"/>
          </p:cNvPicPr>
          <p:nvPr/>
        </p:nvPicPr>
        <p:blipFill rotWithShape="1">
          <a:blip r:embed="rId4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979"/>
          <a:stretch/>
        </p:blipFill>
        <p:spPr bwMode="auto">
          <a:xfrm>
            <a:off x="7380312" y="2161528"/>
            <a:ext cx="1341636" cy="28303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Вправа «Знайомство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858836" y="4725144"/>
            <a:ext cx="2073404" cy="1235889"/>
          </a:xfrm>
          <a:prstGeom prst="cloudCallout">
            <a:avLst>
              <a:gd name="adj1" fmla="val -74038"/>
              <a:gd name="adj2" fmla="val -78798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Мене звати</a:t>
            </a:r>
          </a:p>
          <a:p>
            <a:pPr algn="ctr"/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Марійка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4747900" y="2589338"/>
            <a:ext cx="2184340" cy="1168400"/>
          </a:xfrm>
          <a:prstGeom prst="cloudCallout">
            <a:avLst>
              <a:gd name="adj1" fmla="val 68110"/>
              <a:gd name="adj2" fmla="val 1452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Мене звати</a:t>
            </a:r>
          </a:p>
          <a:p>
            <a:pPr algn="ctr"/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Андрій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4664" y="2218822"/>
            <a:ext cx="419930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Пані </a:t>
            </a:r>
            <a:r>
              <a:rPr kumimoji="0" lang="uk-U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Есміральдо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Картинки чайки над морем - фото и картинки: 46 шту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4759557" cy="778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err="1" smtClean="0">
                <a:solidFill>
                  <a:srgbClr val="002060"/>
                </a:solidFill>
              </a:rPr>
              <a:t>Руханка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7504" y="3645024"/>
            <a:ext cx="2306893" cy="30008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2060"/>
                </a:solidFill>
              </a:rPr>
              <a:t>Ми </a:t>
            </a:r>
            <a:r>
              <a:rPr lang="uk-UA" sz="4000" b="1" dirty="0" smtClean="0">
                <a:solidFill>
                  <a:srgbClr val="002060"/>
                </a:solidFill>
              </a:rPr>
              <a:t>– дружні, розумні, 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здорові, веселі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17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048672" cy="77809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Моя 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Батьківщина 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ᐉ Карта «дитяча України із пазлами (16 шт.)» • Краща ціна в Києві, Україні  • Купити в Епіцентр 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2" y="1268760"/>
            <a:ext cx="8224070" cy="54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2" descr="http://i2.obozrevatel.ua/8/1323388/330x220_837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2129" y="3573016"/>
            <a:ext cx="4659472" cy="3106316"/>
          </a:xfrm>
          <a:prstGeom prst="rect">
            <a:avLst/>
          </a:prstGeom>
          <a:noFill/>
        </p:spPr>
      </p:pic>
      <p:pic>
        <p:nvPicPr>
          <p:cNvPr id="19" name="Picture 34" descr="http://sqsmail.com/attach/127/7913/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178" y="1049102"/>
            <a:ext cx="4481753" cy="2924944"/>
          </a:xfrm>
          <a:prstGeom prst="rect">
            <a:avLst/>
          </a:prstGeom>
          <a:noFill/>
        </p:spPr>
      </p:pic>
      <p:pic>
        <p:nvPicPr>
          <p:cNvPr id="20" name="Picture 36" descr="http://img.mota.ru/upload/wallpapers/2011/04/08/11/00/24991/mota_ru_1040809-480x3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2129" y="1049102"/>
            <a:ext cx="4644228" cy="3096153"/>
          </a:xfrm>
          <a:prstGeom prst="rect">
            <a:avLst/>
          </a:prstGeom>
          <a:noFill/>
        </p:spPr>
      </p:pic>
      <p:pic>
        <p:nvPicPr>
          <p:cNvPr id="21" name="Picture 22" descr="http://russianpoetry.ru/images/photos/medium/article585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178" y="3523218"/>
            <a:ext cx="4310806" cy="3233107"/>
          </a:xfrm>
          <a:prstGeom prst="rect">
            <a:avLst/>
          </a:prstGeom>
          <a:noFill/>
        </p:spPr>
      </p:pic>
      <p:pic>
        <p:nvPicPr>
          <p:cNvPr id="22" name="Picture 20" descr="http://4.bp.blogspot.com/_rzv48kieeDQ/SbEIWeHrvHI/AAAAAAAAA5s/3iKc9dQmttI/s400/%D1%87%D0%B5%D1%80%D0%BD%D1%96%D0%B3%D1%96%D0%B2-%D0%94%D0%B5%D1%81%D0%BD%D0%B0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85140" y="1844824"/>
            <a:ext cx="6027582" cy="3857652"/>
          </a:xfrm>
          <a:prstGeom prst="rect">
            <a:avLst/>
          </a:prstGeom>
          <a:noFill/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6622700" y="138285"/>
            <a:ext cx="2378901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002060"/>
                </a:solidFill>
              </a:rPr>
              <a:t>24 серпня 1991р.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2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leksandr-ponomarov-gmn-ukrayini(mp3name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97252" y="5832007"/>
            <a:ext cx="457200" cy="609600"/>
          </a:xfrm>
          <a:prstGeom prst="rect">
            <a:avLst/>
          </a:prstGeom>
        </p:spPr>
      </p:pic>
      <p:pic>
        <p:nvPicPr>
          <p:cNvPr id="2052" name="Picture 4" descr="Обои пшеница, поле, небо, солнце, облака, природа, колосья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2" b="13513"/>
          <a:stretch/>
        </p:blipFill>
        <p:spPr bwMode="auto">
          <a:xfrm>
            <a:off x="71770" y="994737"/>
            <a:ext cx="8993977" cy="576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207125" y="620773"/>
            <a:ext cx="1186249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01.09.2023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01" y="159109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41585"/>
            <a:ext cx="8468609" cy="66604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Державні символи </a:t>
            </a:r>
            <a:r>
              <a:rPr lang="uk-UA" sz="4000" b="1" dirty="0" smtClean="0">
                <a:solidFill>
                  <a:schemeClr val="bg1"/>
                </a:solidFill>
              </a:rPr>
              <a:t>України.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6" name="Picture 8" descr="ПРОФЕСІЙНІ НОТАТКИ: червня 201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06" y="1848681"/>
            <a:ext cx="2536031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Герб Украины — Википед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25" y="1844849"/>
            <a:ext cx="1714676" cy="237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23891" y="4492360"/>
            <a:ext cx="3041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Державний прапор</a:t>
            </a:r>
          </a:p>
          <a:p>
            <a:pPr algn="ctr"/>
            <a:r>
              <a:rPr lang="uk-UA" sz="3200" b="1" dirty="0"/>
              <a:t>України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770" y="4493826"/>
            <a:ext cx="2558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Державний герб</a:t>
            </a:r>
          </a:p>
          <a:p>
            <a:pPr algn="ctr"/>
            <a:r>
              <a:rPr lang="uk-UA" sz="3200" b="1" dirty="0"/>
              <a:t>України</a:t>
            </a:r>
            <a:endParaRPr lang="ru-RU" sz="3200" b="1" dirty="0"/>
          </a:p>
        </p:txBody>
      </p:sp>
      <p:pic>
        <p:nvPicPr>
          <p:cNvPr id="2060" name="Picture 12" descr="Стенд &quot;Державний Гімн України&quot;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844" l="0" r="100000">
                        <a14:foregroundMark x1="66667" y1="4785" x2="66667" y2="4785"/>
                        <a14:foregroundMark x1="61961" y1="2637" x2="61961" y2="2637"/>
                        <a14:foregroundMark x1="68497" y1="84668" x2="68497" y2="84668"/>
                        <a14:foregroundMark x1="63529" y1="86035" x2="63529" y2="86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45" y="1320837"/>
            <a:ext cx="3259946" cy="581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148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2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school_autumn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school_autumn1</Template>
  <TotalTime>606</TotalTime>
  <Words>205</Words>
  <Application>Microsoft Office PowerPoint</Application>
  <PresentationFormat>Экран (4:3)</PresentationFormat>
  <Paragraphs>52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school_autumn1</vt:lpstr>
      <vt:lpstr>З днем народження, Перший клас!</vt:lpstr>
      <vt:lpstr>Добрий день, мої любi дiти! Ви прийшли нинi в перший клас. Вчитись будемо разом й радiти, І рости кожен день i час. Школа дверi для вас вiдчинила І запрошує вчитися вас, Бо знання — це велика сила! Тож навчайтеся! В добрий час!</vt:lpstr>
      <vt:lpstr>Я вiтаю вас iз першим шкільним дзвінком, з першим шкiльним святом, з першим уроком, з першим навчальним днем.</vt:lpstr>
      <vt:lpstr>Психологічне налаштування</vt:lpstr>
      <vt:lpstr>Презентация PowerPoint</vt:lpstr>
      <vt:lpstr>Вправа «Знайомство»</vt:lpstr>
      <vt:lpstr>Руханка</vt:lpstr>
      <vt:lpstr>Моя Батьківщина </vt:lpstr>
      <vt:lpstr>Презентация PowerPoint</vt:lpstr>
      <vt:lpstr>Гра «Збери ранець»</vt:lpstr>
      <vt:lpstr>Гра «Кола на воді» </vt:lpstr>
      <vt:lpstr>Підсумок уроку</vt:lpstr>
      <vt:lpstr>Рефлексія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Здрастуй, гімназіє!</dc:title>
  <dc:creator>Admin</dc:creator>
  <cp:lastModifiedBy>Esmiralda Ivanova</cp:lastModifiedBy>
  <cp:revision>37</cp:revision>
  <dcterms:created xsi:type="dcterms:W3CDTF">2019-08-17T20:26:22Z</dcterms:created>
  <dcterms:modified xsi:type="dcterms:W3CDTF">2023-09-01T05:45:43Z</dcterms:modified>
</cp:coreProperties>
</file>