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602" r:id="rId3"/>
    <p:sldId id="688" r:id="rId4"/>
    <p:sldId id="695" r:id="rId5"/>
    <p:sldId id="656" r:id="rId6"/>
    <p:sldId id="689" r:id="rId7"/>
    <p:sldId id="690" r:id="rId8"/>
    <p:sldId id="696" r:id="rId9"/>
    <p:sldId id="643" r:id="rId10"/>
    <p:sldId id="698" r:id="rId11"/>
    <p:sldId id="623" r:id="rId12"/>
    <p:sldId id="630" r:id="rId13"/>
    <p:sldId id="687" r:id="rId14"/>
    <p:sldId id="685" r:id="rId15"/>
    <p:sldId id="657" r:id="rId16"/>
    <p:sldId id="699" r:id="rId17"/>
    <p:sldId id="644" r:id="rId18"/>
    <p:sldId id="612" r:id="rId19"/>
    <p:sldId id="694" r:id="rId20"/>
    <p:sldId id="700" r:id="rId21"/>
    <p:sldId id="697" r:id="rId22"/>
    <p:sldId id="485" r:id="rId23"/>
    <p:sldId id="69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E838BA"/>
    <a:srgbClr val="FF5050"/>
    <a:srgbClr val="F7F6F8"/>
    <a:srgbClr val="295FFF"/>
    <a:srgbClr val="463EDE"/>
    <a:srgbClr val="FF330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01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059" y="4293926"/>
            <a:ext cx="9033164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Звуки [л], [л′]. Мала буква л. Читання складів з буквою «</a:t>
            </a:r>
            <a:r>
              <a:rPr lang="uk-UA" sz="4400" b="1" dirty="0" err="1">
                <a:solidFill>
                  <a:schemeClr val="bg1"/>
                </a:solidFill>
              </a:rPr>
              <a:t>ел</a:t>
            </a:r>
            <a:r>
              <a:rPr lang="uk-UA" sz="4400" b="1" dirty="0">
                <a:solidFill>
                  <a:schemeClr val="bg1"/>
                </a:solidFill>
              </a:rPr>
              <a:t>»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Буква Л. Слова на букву Л. Імена на букву Л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6" y="1212683"/>
            <a:ext cx="4839292" cy="272210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2" name="AutoShape 10" descr="https://media.timeout.com/images/100654205/750/422/image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4" name="Picture 12" descr="https://encrypted-tbn0.gstatic.com/images?q=tbn:ANd9GcROXgHgtjegv9LiVteWfX4gkArpTydya1MXrJ_Ytr26G8ict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0" y="1785926"/>
            <a:ext cx="3964924" cy="2500330"/>
          </a:xfrm>
          <a:prstGeom prst="rect">
            <a:avLst/>
          </a:prstGeom>
          <a:noFill/>
        </p:spPr>
      </p:pic>
      <p:pic>
        <p:nvPicPr>
          <p:cNvPr id="28686" name="Picture 14" descr="http://www.i-sonnik.ru/wp-content/uploads/2017/12/vzletat-na-samolete_4.jpg"/>
          <p:cNvPicPr>
            <a:picLocks noChangeAspect="1" noChangeArrowheads="1"/>
          </p:cNvPicPr>
          <p:nvPr/>
        </p:nvPicPr>
        <p:blipFill>
          <a:blip r:embed="rId3" cstate="print"/>
          <a:srcRect l="6803" t="8070" r="17386"/>
          <a:stretch>
            <a:fillRect/>
          </a:stretch>
        </p:blipFill>
        <p:spPr bwMode="auto">
          <a:xfrm>
            <a:off x="6762756" y="1857365"/>
            <a:ext cx="4813833" cy="2460513"/>
          </a:xfrm>
          <a:prstGeom prst="rect">
            <a:avLst/>
          </a:prstGeom>
          <a:noFill/>
        </p:spPr>
      </p:pic>
      <p:pic>
        <p:nvPicPr>
          <p:cNvPr id="28688" name="Picture 16" descr="http://rjob.ru/upload/iblock/a81/a811910c16534f42ab659e56674eaf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1" y="4286256"/>
            <a:ext cx="5029236" cy="2357454"/>
          </a:xfrm>
          <a:prstGeom prst="rect">
            <a:avLst/>
          </a:prstGeom>
          <a:noFill/>
        </p:spPr>
      </p:pic>
      <p:pic>
        <p:nvPicPr>
          <p:cNvPr id="28690" name="Picture 18" descr="http://pic36.nipic.com/20131215/4499633_151546027364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4259" y="3350854"/>
            <a:ext cx="4295088" cy="3271736"/>
          </a:xfrm>
          <a:prstGeom prst="rect">
            <a:avLst/>
          </a:prstGeom>
          <a:noFill/>
        </p:spPr>
      </p:pic>
      <p:pic>
        <p:nvPicPr>
          <p:cNvPr id="28694" name="Picture 22" descr="http://images.altarta.com/img/c/5/c570efef1e0f5d8b1c89c38ae609ee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728" y="1714488"/>
            <a:ext cx="4881597" cy="2928958"/>
          </a:xfrm>
          <a:prstGeom prst="rect">
            <a:avLst/>
          </a:prstGeom>
          <a:noFill/>
        </p:spPr>
      </p:pic>
      <p:sp>
        <p:nvSpPr>
          <p:cNvPr id="28696" name="AutoShape 24" descr="https://www.4mamas-club.com/wp-content/uploads/2017/05/lepka-s-detmi.jpg"/>
          <p:cNvSpPr>
            <a:spLocks noChangeAspect="1" noChangeArrowheads="1"/>
          </p:cNvSpPr>
          <p:nvPr/>
        </p:nvSpPr>
        <p:spPr bwMode="auto">
          <a:xfrm>
            <a:off x="207433" y="-1531938"/>
            <a:ext cx="4267200" cy="3200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706" name="Picture 34" descr="http://simya.com.ua/bitrix/uploads/2017/05/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0987" y="4000504"/>
            <a:ext cx="4991092" cy="262729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35139" y="487702"/>
            <a:ext cx="8925144" cy="9244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176078" y="1959713"/>
            <a:ext cx="2924044" cy="3527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0" y="1847146"/>
            <a:ext cx="3480262" cy="397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олилиния 33"/>
          <p:cNvSpPr/>
          <p:nvPr/>
        </p:nvSpPr>
        <p:spPr>
          <a:xfrm>
            <a:off x="1644731" y="5402125"/>
            <a:ext cx="215626" cy="29297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752407" y="4567251"/>
            <a:ext cx="215900" cy="747058"/>
          </a:xfrm>
          <a:custGeom>
            <a:avLst/>
            <a:gdLst>
              <a:gd name="connsiteX0" fmla="*/ 101600 w 215900"/>
              <a:gd name="connsiteY0" fmla="*/ 0 h 747058"/>
              <a:gd name="connsiteX1" fmla="*/ 149412 w 215900"/>
              <a:gd name="connsiteY1" fmla="*/ 65741 h 747058"/>
              <a:gd name="connsiteX2" fmla="*/ 167341 w 215900"/>
              <a:gd name="connsiteY2" fmla="*/ 101600 h 747058"/>
              <a:gd name="connsiteX3" fmla="*/ 197224 w 215900"/>
              <a:gd name="connsiteY3" fmla="*/ 155388 h 747058"/>
              <a:gd name="connsiteX4" fmla="*/ 209176 w 215900"/>
              <a:gd name="connsiteY4" fmla="*/ 203200 h 747058"/>
              <a:gd name="connsiteX5" fmla="*/ 215153 w 215900"/>
              <a:gd name="connsiteY5" fmla="*/ 251011 h 747058"/>
              <a:gd name="connsiteX6" fmla="*/ 215153 w 215900"/>
              <a:gd name="connsiteY6" fmla="*/ 304800 h 747058"/>
              <a:gd name="connsiteX7" fmla="*/ 209176 w 215900"/>
              <a:gd name="connsiteY7" fmla="*/ 358588 h 747058"/>
              <a:gd name="connsiteX8" fmla="*/ 197224 w 215900"/>
              <a:gd name="connsiteY8" fmla="*/ 406400 h 747058"/>
              <a:gd name="connsiteX9" fmla="*/ 173318 w 215900"/>
              <a:gd name="connsiteY9" fmla="*/ 460188 h 747058"/>
              <a:gd name="connsiteX10" fmla="*/ 155388 w 215900"/>
              <a:gd name="connsiteY10" fmla="*/ 502023 h 747058"/>
              <a:gd name="connsiteX11" fmla="*/ 125506 w 215900"/>
              <a:gd name="connsiteY11" fmla="*/ 555811 h 747058"/>
              <a:gd name="connsiteX12" fmla="*/ 95624 w 215900"/>
              <a:gd name="connsiteY12" fmla="*/ 591670 h 747058"/>
              <a:gd name="connsiteX13" fmla="*/ 71718 w 215900"/>
              <a:gd name="connsiteY13" fmla="*/ 645458 h 747058"/>
              <a:gd name="connsiteX14" fmla="*/ 47812 w 215900"/>
              <a:gd name="connsiteY14" fmla="*/ 687294 h 747058"/>
              <a:gd name="connsiteX15" fmla="*/ 0 w 215900"/>
              <a:gd name="connsiteY15" fmla="*/ 747058 h 747058"/>
              <a:gd name="connsiteX16" fmla="*/ 0 w 215900"/>
              <a:gd name="connsiteY16" fmla="*/ 747058 h 74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5900" h="747058">
                <a:moveTo>
                  <a:pt x="101600" y="0"/>
                </a:moveTo>
                <a:cubicBezTo>
                  <a:pt x="120027" y="24404"/>
                  <a:pt x="138455" y="48808"/>
                  <a:pt x="149412" y="65741"/>
                </a:cubicBezTo>
                <a:cubicBezTo>
                  <a:pt x="160369" y="82674"/>
                  <a:pt x="159372" y="86659"/>
                  <a:pt x="167341" y="101600"/>
                </a:cubicBezTo>
                <a:cubicBezTo>
                  <a:pt x="175310" y="116541"/>
                  <a:pt x="190252" y="138455"/>
                  <a:pt x="197224" y="155388"/>
                </a:cubicBezTo>
                <a:cubicBezTo>
                  <a:pt x="204196" y="172321"/>
                  <a:pt x="206188" y="187263"/>
                  <a:pt x="209176" y="203200"/>
                </a:cubicBezTo>
                <a:cubicBezTo>
                  <a:pt x="212164" y="219137"/>
                  <a:pt x="214157" y="234078"/>
                  <a:pt x="215153" y="251011"/>
                </a:cubicBezTo>
                <a:cubicBezTo>
                  <a:pt x="216149" y="267944"/>
                  <a:pt x="216149" y="286871"/>
                  <a:pt x="215153" y="304800"/>
                </a:cubicBezTo>
                <a:cubicBezTo>
                  <a:pt x="214157" y="322729"/>
                  <a:pt x="212164" y="341655"/>
                  <a:pt x="209176" y="358588"/>
                </a:cubicBezTo>
                <a:cubicBezTo>
                  <a:pt x="206188" y="375521"/>
                  <a:pt x="203200" y="389467"/>
                  <a:pt x="197224" y="406400"/>
                </a:cubicBezTo>
                <a:cubicBezTo>
                  <a:pt x="191248" y="423333"/>
                  <a:pt x="180291" y="444251"/>
                  <a:pt x="173318" y="460188"/>
                </a:cubicBezTo>
                <a:cubicBezTo>
                  <a:pt x="166345" y="476125"/>
                  <a:pt x="163357" y="486086"/>
                  <a:pt x="155388" y="502023"/>
                </a:cubicBezTo>
                <a:cubicBezTo>
                  <a:pt x="147419" y="517960"/>
                  <a:pt x="135467" y="540870"/>
                  <a:pt x="125506" y="555811"/>
                </a:cubicBezTo>
                <a:cubicBezTo>
                  <a:pt x="115545" y="570752"/>
                  <a:pt x="104589" y="576729"/>
                  <a:pt x="95624" y="591670"/>
                </a:cubicBezTo>
                <a:cubicBezTo>
                  <a:pt x="86659" y="606611"/>
                  <a:pt x="79687" y="629521"/>
                  <a:pt x="71718" y="645458"/>
                </a:cubicBezTo>
                <a:cubicBezTo>
                  <a:pt x="63749" y="661395"/>
                  <a:pt x="59765" y="670361"/>
                  <a:pt x="47812" y="687294"/>
                </a:cubicBezTo>
                <a:cubicBezTo>
                  <a:pt x="35859" y="704227"/>
                  <a:pt x="0" y="747058"/>
                  <a:pt x="0" y="747058"/>
                </a:cubicBezTo>
                <a:lnTo>
                  <a:pt x="0" y="747058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67073" y="1222626"/>
            <a:ext cx="5409005" cy="537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Визнач </a:t>
            </a:r>
            <a:r>
              <a:rPr lang="uk-UA" sz="2000" b="1" dirty="0">
                <a:solidFill>
                  <a:schemeClr val="bg1"/>
                </a:solidFill>
              </a:rPr>
              <a:t>місце </a:t>
            </a:r>
            <a:r>
              <a:rPr lang="uk-UA" sz="2000" b="1" dirty="0" smtClean="0">
                <a:solidFill>
                  <a:schemeClr val="bg1"/>
                </a:solidFill>
              </a:rPr>
              <a:t>букви </a:t>
            </a:r>
            <a:r>
              <a:rPr lang="en-US" sz="2000" b="1" dirty="0" smtClean="0">
                <a:solidFill>
                  <a:schemeClr val="bg1"/>
                </a:solidFill>
              </a:rPr>
              <a:t>[</a:t>
            </a:r>
            <a:r>
              <a:rPr lang="uk-UA" sz="2000" b="1" dirty="0" smtClean="0">
                <a:solidFill>
                  <a:schemeClr val="bg1"/>
                </a:solidFill>
              </a:rPr>
              <a:t>л</a:t>
            </a:r>
            <a:r>
              <a:rPr lang="en-US" sz="2000" b="1" dirty="0" smtClean="0">
                <a:solidFill>
                  <a:schemeClr val="bg1"/>
                </a:solidFill>
              </a:rPr>
              <a:t>]</a:t>
            </a:r>
            <a:r>
              <a:rPr lang="uk-UA" sz="2000" b="1" dirty="0" smtClean="0">
                <a:solidFill>
                  <a:schemeClr val="bg1"/>
                </a:solidFill>
              </a:rPr>
              <a:t> у словах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9791" y="420605"/>
            <a:ext cx="10333301" cy="80202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речення про те, що </a:t>
            </a:r>
            <a:r>
              <a:rPr lang="uk-UA" sz="3200" b="1" dirty="0">
                <a:solidFill>
                  <a:schemeClr val="bg1"/>
                </a:solidFill>
              </a:rPr>
              <a:t>робить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л </a:t>
            </a:r>
            <a:r>
              <a:rPr lang="uk-UA" sz="3200" b="1" dirty="0" smtClean="0">
                <a:solidFill>
                  <a:schemeClr val="bg1"/>
                </a:solidFill>
              </a:rPr>
              <a:t>на малюнках</a:t>
            </a:r>
            <a:r>
              <a:rPr lang="uk-UA" sz="3200" b="1" i="1" dirty="0" smtClean="0">
                <a:solidFill>
                  <a:schemeClr val="bg1"/>
                </a:solidFill>
              </a:rPr>
              <a:t>?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62" t="43972" r="40845" b="35267"/>
          <a:stretch/>
        </p:blipFill>
        <p:spPr>
          <a:xfrm>
            <a:off x="4643554" y="1847146"/>
            <a:ext cx="3027205" cy="393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5787073" y="5439289"/>
            <a:ext cx="215626" cy="29297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894887" y="4940780"/>
            <a:ext cx="842601" cy="3822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26" t="43793" r="15953" b="35010"/>
          <a:stretch/>
        </p:blipFill>
        <p:spPr>
          <a:xfrm>
            <a:off x="8153985" y="1854092"/>
            <a:ext cx="3264787" cy="392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олилиния 19"/>
          <p:cNvSpPr/>
          <p:nvPr/>
        </p:nvSpPr>
        <p:spPr>
          <a:xfrm>
            <a:off x="10444462" y="5403167"/>
            <a:ext cx="215626" cy="29297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552275" y="4377114"/>
            <a:ext cx="337204" cy="7625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2004" y="445745"/>
            <a:ext cx="8756193" cy="873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Прочитайте </a:t>
            </a:r>
            <a:r>
              <a:rPr lang="uk-UA" sz="3600" b="1" dirty="0" smtClean="0">
                <a:solidFill>
                  <a:schemeClr val="bg1"/>
                </a:solidFill>
              </a:rPr>
              <a:t>відкриті і закриті склади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62CA8F-4EEA-4B51-A6EF-A32ED8650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48" b="56155" l="14237" r="28388">
                        <a14:foregroundMark x1="14237" y1="49727" x2="16381" y2="49909"/>
                        <a14:foregroundMark x1="15609" y1="49181" x2="16638" y2="49666"/>
                        <a14:foregroundMark x1="25557" y1="45967" x2="27873" y2="45664"/>
                        <a14:foregroundMark x1="18268" y1="44148" x2="21012" y2="44148"/>
                        <a14:foregroundMark x1="15437" y1="48999" x2="16123" y2="49121"/>
                        <a14:foregroundMark x1="27959" y1="45846" x2="28388" y2="46149"/>
                        <a14:foregroundMark x1="22556" y1="55973" x2="22899" y2="5615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42859" r="70695" b="42795"/>
          <a:stretch/>
        </p:blipFill>
        <p:spPr>
          <a:xfrm>
            <a:off x="256995" y="1573974"/>
            <a:ext cx="2730018" cy="34877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97D68B3-5C25-4680-A55E-70975ECE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21" y="2425203"/>
            <a:ext cx="9620322" cy="324415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152400" dist="355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101917-20E4-4779-9DB2-4D2629234E40}"/>
              </a:ext>
            </a:extLst>
          </p:cNvPr>
          <p:cNvSpPr txBox="1"/>
          <p:nvPr/>
        </p:nvSpPr>
        <p:spPr>
          <a:xfrm>
            <a:off x="2225534" y="2425203"/>
            <a:ext cx="3850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а</a:t>
            </a:r>
          </a:p>
          <a:p>
            <a:r>
              <a:rPr lang="uk-UA" sz="2800" b="1" dirty="0"/>
              <a:t>о</a:t>
            </a:r>
          </a:p>
          <a:p>
            <a:r>
              <a:rPr lang="uk-UA" sz="2800" b="1" dirty="0"/>
              <a:t>у</a:t>
            </a:r>
          </a:p>
          <a:p>
            <a:r>
              <a:rPr lang="uk-UA" sz="2800" b="1" dirty="0"/>
              <a:t>и</a:t>
            </a:r>
          </a:p>
          <a:p>
            <a:r>
              <a:rPr lang="uk-UA" sz="2800" b="1" dirty="0"/>
              <a:t>і</a:t>
            </a:r>
          </a:p>
          <a:p>
            <a:r>
              <a:rPr lang="uk-UA" sz="2800" b="1" dirty="0"/>
              <a:t>е</a:t>
            </a: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="" xmlns:a16="http://schemas.microsoft.com/office/drawing/2014/main" id="{A9418301-E2FC-4C17-BC1A-9C84FE3A32E9}"/>
              </a:ext>
            </a:extLst>
          </p:cNvPr>
          <p:cNvCxnSpPr>
            <a:cxnSpLocks/>
          </p:cNvCxnSpPr>
          <p:nvPr/>
        </p:nvCxnSpPr>
        <p:spPr>
          <a:xfrm>
            <a:off x="2574388" y="2815997"/>
            <a:ext cx="851996" cy="1003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зі стрілкою 16">
            <a:extLst>
              <a:ext uri="{FF2B5EF4-FFF2-40B4-BE49-F238E27FC236}">
                <a16:creationId xmlns="" xmlns:a16="http://schemas.microsoft.com/office/drawing/2014/main" id="{118DCB47-9B9A-4E16-99EC-FCBC8E649708}"/>
              </a:ext>
            </a:extLst>
          </p:cNvPr>
          <p:cNvCxnSpPr>
            <a:cxnSpLocks/>
          </p:cNvCxnSpPr>
          <p:nvPr/>
        </p:nvCxnSpPr>
        <p:spPr>
          <a:xfrm>
            <a:off x="2503599" y="3227313"/>
            <a:ext cx="922783" cy="598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>
            <a:extLst>
              <a:ext uri="{FF2B5EF4-FFF2-40B4-BE49-F238E27FC236}">
                <a16:creationId xmlns="" xmlns:a16="http://schemas.microsoft.com/office/drawing/2014/main" id="{3C4F4BE9-DBC3-41B3-8B7D-EDD37062360D}"/>
              </a:ext>
            </a:extLst>
          </p:cNvPr>
          <p:cNvCxnSpPr>
            <a:cxnSpLocks/>
          </p:cNvCxnSpPr>
          <p:nvPr/>
        </p:nvCxnSpPr>
        <p:spPr>
          <a:xfrm>
            <a:off x="2574387" y="3730560"/>
            <a:ext cx="851995" cy="95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="" xmlns:a16="http://schemas.microsoft.com/office/drawing/2014/main" id="{4BCF23E0-C6DE-4772-AAF1-85BBAB8CF28D}"/>
              </a:ext>
            </a:extLst>
          </p:cNvPr>
          <p:cNvCxnSpPr>
            <a:cxnSpLocks/>
          </p:cNvCxnSpPr>
          <p:nvPr/>
        </p:nvCxnSpPr>
        <p:spPr>
          <a:xfrm flipV="1">
            <a:off x="2574387" y="3774401"/>
            <a:ext cx="761479" cy="304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="" xmlns:a16="http://schemas.microsoft.com/office/drawing/2014/main" id="{1AFAE7E7-2DC9-463A-96BB-728C7B952BAE}"/>
              </a:ext>
            </a:extLst>
          </p:cNvPr>
          <p:cNvCxnSpPr>
            <a:cxnSpLocks/>
          </p:cNvCxnSpPr>
          <p:nvPr/>
        </p:nvCxnSpPr>
        <p:spPr>
          <a:xfrm flipV="1">
            <a:off x="2574387" y="3792625"/>
            <a:ext cx="851995" cy="653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="" xmlns:a16="http://schemas.microsoft.com/office/drawing/2014/main" id="{09B89F44-AF1C-4B81-A904-872F6A43B0F2}"/>
              </a:ext>
            </a:extLst>
          </p:cNvPr>
          <p:cNvCxnSpPr>
            <a:cxnSpLocks/>
          </p:cNvCxnSpPr>
          <p:nvPr/>
        </p:nvCxnSpPr>
        <p:spPr>
          <a:xfrm flipV="1">
            <a:off x="2574387" y="3870082"/>
            <a:ext cx="851995" cy="984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08146B0-C0B9-40DF-A235-59A4C5CF30D5}"/>
              </a:ext>
            </a:extLst>
          </p:cNvPr>
          <p:cNvSpPr txBox="1"/>
          <p:nvPr/>
        </p:nvSpPr>
        <p:spPr>
          <a:xfrm>
            <a:off x="3497170" y="3512791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84079" y="1319514"/>
            <a:ext cx="6694117" cy="9663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2000" b="1" dirty="0">
                <a:solidFill>
                  <a:schemeClr val="bg1"/>
                </a:solidFill>
              </a:rPr>
              <a:t>спочатку букви у верхньому рядку таблиці,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потім </a:t>
            </a:r>
            <a:r>
              <a:rPr lang="uk-UA" sz="2000" b="1" dirty="0">
                <a:solidFill>
                  <a:schemeClr val="bg1"/>
                </a:solidFill>
              </a:rPr>
              <a:t>кожну букву і склад-злиття під нею.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18300" y="4873182"/>
            <a:ext cx="107644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ал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80738" y="4873182"/>
            <a:ext cx="107644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ол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63380" y="4873182"/>
            <a:ext cx="117878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ул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42161" y="4914491"/>
            <a:ext cx="117878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ел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985719" y="4920243"/>
            <a:ext cx="117878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ил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164500" y="4920243"/>
            <a:ext cx="117878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rgbClr val="C00000"/>
                </a:solidFill>
                <a:cs typeface="Arial" pitchFamily="34" charset="0"/>
              </a:rPr>
              <a:t>іл</a:t>
            </a:r>
            <a:endParaRPr lang="ru-RU" sz="4800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32612" y="449603"/>
            <a:ext cx="8756193" cy="1182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предмети.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 </a:t>
            </a:r>
            <a:r>
              <a:rPr lang="uk-UA" sz="3200" b="1" dirty="0">
                <a:solidFill>
                  <a:schemeClr val="bg1"/>
                </a:solidFill>
              </a:rPr>
              <a:t>місце </a:t>
            </a:r>
            <a:r>
              <a:rPr lang="uk-UA" sz="3200" b="1" dirty="0" smtClean="0">
                <a:solidFill>
                  <a:schemeClr val="bg1"/>
                </a:solidFill>
              </a:rPr>
              <a:t>букви </a:t>
            </a:r>
            <a:r>
              <a:rPr lang="uk-UA" sz="3200" b="1" dirty="0">
                <a:solidFill>
                  <a:schemeClr val="bg1"/>
                </a:solidFill>
              </a:rPr>
              <a:t>«</a:t>
            </a:r>
            <a:r>
              <a:rPr lang="uk-UA" sz="3200" b="1" dirty="0" err="1">
                <a:solidFill>
                  <a:schemeClr val="bg1"/>
                </a:solidFill>
              </a:rPr>
              <a:t>ел</a:t>
            </a:r>
            <a:r>
              <a:rPr lang="uk-UA" sz="3200" b="1" dirty="0">
                <a:solidFill>
                  <a:schemeClr val="bg1"/>
                </a:solidFill>
              </a:rPr>
              <a:t>» у кожному слові.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344664" y="3349999"/>
            <a:ext cx="2762990" cy="33327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3971" r="13478" b="59773"/>
          <a:stretch/>
        </p:blipFill>
        <p:spPr>
          <a:xfrm>
            <a:off x="787958" y="1817553"/>
            <a:ext cx="8482086" cy="309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3" name="Прямая со стрелкой 32"/>
          <p:cNvCxnSpPr/>
          <p:nvPr/>
        </p:nvCxnSpPr>
        <p:spPr>
          <a:xfrm flipV="1">
            <a:off x="2300127" y="2784259"/>
            <a:ext cx="1077219" cy="113147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446983" y="2547474"/>
            <a:ext cx="1087064" cy="13682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5286738" y="3394393"/>
            <a:ext cx="923970" cy="27777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34320" y="445745"/>
            <a:ext cx="9843150" cy="963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предмети. </a:t>
            </a:r>
            <a:r>
              <a:rPr lang="uk-UA" sz="3200" b="1" dirty="0" smtClean="0"/>
              <a:t>Порівняй перший звук </a:t>
            </a:r>
            <a:r>
              <a:rPr lang="uk-UA" sz="3200" b="1" dirty="0"/>
              <a:t>у цих </a:t>
            </a:r>
            <a:r>
              <a:rPr lang="uk-UA" sz="3200" b="1" dirty="0" smtClean="0"/>
              <a:t>словах.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349136" y="2446172"/>
            <a:ext cx="3009829" cy="3630537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5840" y="5569236"/>
            <a:ext cx="8756193" cy="721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Згадай, </a:t>
            </a:r>
            <a:r>
              <a:rPr lang="uk-UA" sz="2400" b="1" dirty="0"/>
              <a:t>як позначаються твердий і м'який приголосні звуки.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3 Блок л м с н к в п\027 - Мала буква л. Читання складів з буквою л\2023-10-17_180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3" y="2446172"/>
            <a:ext cx="8319585" cy="29476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9028" r="21324" b="79583"/>
          <a:stretch/>
        </p:blipFill>
        <p:spPr>
          <a:xfrm>
            <a:off x="836904" y="2393148"/>
            <a:ext cx="8319585" cy="30006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Прямая со стрелкой 19"/>
          <p:cNvCxnSpPr/>
          <p:nvPr/>
        </p:nvCxnSpPr>
        <p:spPr>
          <a:xfrm>
            <a:off x="2817453" y="3860837"/>
            <a:ext cx="1273971" cy="82508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321530" y="4074820"/>
            <a:ext cx="1020844" cy="51435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981595" y="3782600"/>
            <a:ext cx="184583" cy="573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760920" y="3759248"/>
            <a:ext cx="111062" cy="10771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79063" y="3783780"/>
            <a:ext cx="191539" cy="561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755399" y="3759248"/>
            <a:ext cx="115958" cy="10771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761558" y="4726082"/>
            <a:ext cx="111063" cy="1085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982234" y="4705179"/>
            <a:ext cx="184583" cy="561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982234" y="4801931"/>
            <a:ext cx="184583" cy="571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479062" y="4743028"/>
            <a:ext cx="191539" cy="589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756037" y="4724662"/>
            <a:ext cx="115958" cy="1099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 rot="12565604" flipH="1">
            <a:off x="4850620" y="4407772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 rot="12565604" flipH="1">
            <a:off x="4828828" y="348688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17908" y="445744"/>
            <a:ext cx="10059562" cy="1417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Вимов </a:t>
            </a:r>
            <a:r>
              <a:rPr lang="uk-UA" sz="2800" b="1" dirty="0">
                <a:solidFill>
                  <a:schemeClr val="bg1"/>
                </a:solidFill>
              </a:rPr>
              <a:t>перший звук у кожному слові, </a:t>
            </a:r>
            <a:r>
              <a:rPr lang="uk-UA" sz="2800" b="1" dirty="0" smtClean="0">
                <a:solidFill>
                  <a:schemeClr val="bg1"/>
                </a:solidFill>
              </a:rPr>
              <a:t>визнач </a:t>
            </a:r>
            <a:r>
              <a:rPr lang="uk-UA" sz="2800" b="1" dirty="0">
                <a:solidFill>
                  <a:schemeClr val="bg1"/>
                </a:solidFill>
              </a:rPr>
              <a:t>– твердий він чи </a:t>
            </a:r>
            <a:r>
              <a:rPr lang="uk-UA" sz="2800" b="1" dirty="0" smtClean="0">
                <a:solidFill>
                  <a:schemeClr val="bg1"/>
                </a:solidFill>
              </a:rPr>
              <a:t>м’який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Знайди звукову </a:t>
            </a:r>
            <a:r>
              <a:rPr lang="uk-UA" sz="2800" b="1" dirty="0">
                <a:solidFill>
                  <a:schemeClr val="bg1"/>
                </a:solidFill>
              </a:rPr>
              <a:t>схему кожного слова.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Ложка большая металличес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807">
            <a:off x="9646759" y="1563418"/>
            <a:ext cx="1560302" cy="11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5592" y="454232"/>
            <a:ext cx="8756193" cy="893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назви </a:t>
            </a:r>
            <a:r>
              <a:rPr lang="uk-UA" sz="3600" b="1" dirty="0" smtClean="0">
                <a:solidFill>
                  <a:schemeClr val="bg1"/>
                </a:solidFill>
              </a:rPr>
              <a:t>малюнків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97629" y="2451033"/>
            <a:ext cx="2601001" cy="3137398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3457812" y="2773202"/>
            <a:ext cx="1313299" cy="425751"/>
            <a:chOff x="5942601" y="5767464"/>
            <a:chExt cx="1017630" cy="343772"/>
          </a:xfrm>
          <a:solidFill>
            <a:schemeClr val="bg1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616459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096000" y="2765026"/>
            <a:ext cx="2192081" cy="425752"/>
            <a:chOff x="5942601" y="5767463"/>
            <a:chExt cx="1698568" cy="343773"/>
          </a:xfrm>
          <a:solidFill>
            <a:schemeClr val="bg1"/>
          </a:solidFill>
        </p:grpSpPr>
        <p:sp>
          <p:nvSpPr>
            <p:cNvPr id="49" name="Прямоугольник 48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621432" y="5767463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6963771" y="5767463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297397" y="5767463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9223886" y="2773202"/>
            <a:ext cx="2190234" cy="425751"/>
            <a:chOff x="5942601" y="5767464"/>
            <a:chExt cx="1697136" cy="343772"/>
          </a:xfrm>
          <a:solidFill>
            <a:schemeClr val="bg1"/>
          </a:solidFill>
        </p:grpSpPr>
        <p:sp>
          <p:nvSpPr>
            <p:cNvPr id="65" name="Прямоугольник 64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608858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6952194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7295965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467781" y="5702035"/>
            <a:ext cx="1774615" cy="425751"/>
            <a:chOff x="5942601" y="5767464"/>
            <a:chExt cx="1375088" cy="343772"/>
          </a:xfrm>
          <a:solidFill>
            <a:schemeClr val="bg1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6310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69739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181862" y="5745647"/>
            <a:ext cx="2190234" cy="425751"/>
            <a:chOff x="5942601" y="5767464"/>
            <a:chExt cx="1697136" cy="343772"/>
          </a:xfrm>
          <a:solidFill>
            <a:schemeClr val="bg1"/>
          </a:solidFill>
        </p:grpSpPr>
        <p:sp>
          <p:nvSpPr>
            <p:cNvPr id="84" name="Прямоугольник 83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608858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952194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295965" y="5768819"/>
              <a:ext cx="343772" cy="342417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9195030" y="5727328"/>
            <a:ext cx="2659674" cy="429232"/>
            <a:chOff x="8472965" y="5871203"/>
            <a:chExt cx="2882179" cy="479135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8472965" y="5875089"/>
              <a:ext cx="1923078" cy="475249"/>
              <a:chOff x="5942601" y="5767464"/>
              <a:chExt cx="1375088" cy="343772"/>
            </a:xfrm>
            <a:solidFill>
              <a:schemeClr val="bg1"/>
            </a:solidFill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6286373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66310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69739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Прямоугольник 88"/>
            <p:cNvSpPr/>
            <p:nvPr/>
          </p:nvSpPr>
          <p:spPr>
            <a:xfrm>
              <a:off x="10394824" y="5871203"/>
              <a:ext cx="480770" cy="479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10874374" y="5875089"/>
              <a:ext cx="480770" cy="47524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52" name="Picture 8" descr="Скамейк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86" y="1566109"/>
            <a:ext cx="1853363" cy="11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оньки лыжи сан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333">
            <a:off x="3470830" y="3589890"/>
            <a:ext cx="1942408" cy="14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Лелека PNG колекція зображень безкоштовно скачати - Crazy Png-PNG  зображення безкоштовно скачати-Crazy Png--PNG зображення безкоштовно скача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12" y="3387361"/>
            <a:ext cx="2543571" cy="16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Лейка клипарт (3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5" b="89972" l="2143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099" y="3970386"/>
            <a:ext cx="1708989" cy="14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Лук и стрела стрельба из лука графика, стрела, угол, треугольник,  спортивное снаряжение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49" b="96907" l="5435" r="94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8506">
            <a:off x="3195752" y="1300829"/>
            <a:ext cx="1678365" cy="14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9195030" y="2602172"/>
            <a:ext cx="101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о</a:t>
            </a:r>
            <a:endParaRPr lang="ru-RU" sz="4000" dirty="0"/>
          </a:p>
        </p:txBody>
      </p:sp>
      <p:sp>
        <p:nvSpPr>
          <p:cNvPr id="98" name="TextBox 97"/>
          <p:cNvSpPr txBox="1"/>
          <p:nvPr/>
        </p:nvSpPr>
        <p:spPr>
          <a:xfrm>
            <a:off x="10969738" y="2586993"/>
            <a:ext cx="44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а</a:t>
            </a:r>
            <a:endParaRPr lang="ru-RU" sz="4000" dirty="0"/>
          </a:p>
        </p:txBody>
      </p:sp>
      <p:sp>
        <p:nvSpPr>
          <p:cNvPr id="99" name="TextBox 98"/>
          <p:cNvSpPr txBox="1"/>
          <p:nvPr/>
        </p:nvSpPr>
        <p:spPr>
          <a:xfrm>
            <a:off x="6069720" y="2574069"/>
            <a:ext cx="101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а</a:t>
            </a:r>
            <a:endParaRPr lang="ru-RU" sz="4000" dirty="0"/>
          </a:p>
        </p:txBody>
      </p:sp>
      <p:sp>
        <p:nvSpPr>
          <p:cNvPr id="100" name="TextBox 99"/>
          <p:cNvSpPr txBox="1"/>
          <p:nvPr/>
        </p:nvSpPr>
        <p:spPr>
          <a:xfrm>
            <a:off x="3455026" y="2606776"/>
            <a:ext cx="101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у</a:t>
            </a:r>
            <a:endParaRPr lang="ru-RU" sz="4000" dirty="0"/>
          </a:p>
        </p:txBody>
      </p:sp>
      <p:sp>
        <p:nvSpPr>
          <p:cNvPr id="101" name="TextBox 100"/>
          <p:cNvSpPr txBox="1"/>
          <p:nvPr/>
        </p:nvSpPr>
        <p:spPr>
          <a:xfrm>
            <a:off x="3455026" y="5517610"/>
            <a:ext cx="101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и</a:t>
            </a:r>
            <a:endParaRPr lang="ru-RU" sz="4000" dirty="0"/>
          </a:p>
        </p:txBody>
      </p:sp>
      <p:sp>
        <p:nvSpPr>
          <p:cNvPr id="102" name="TextBox 101"/>
          <p:cNvSpPr txBox="1"/>
          <p:nvPr/>
        </p:nvSpPr>
        <p:spPr>
          <a:xfrm>
            <a:off x="6179286" y="5597533"/>
            <a:ext cx="101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і</a:t>
            </a:r>
            <a:endParaRPr lang="ru-RU" sz="4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7850974" y="2580514"/>
            <a:ext cx="44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а</a:t>
            </a:r>
            <a:endParaRPr lang="ru-RU" sz="4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798742" y="5555412"/>
            <a:ext cx="44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і</a:t>
            </a:r>
            <a:endParaRPr lang="ru-RU" sz="40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945736" y="5588431"/>
            <a:ext cx="44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а</a:t>
            </a:r>
            <a:endParaRPr lang="ru-RU" sz="4000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501892E-ACE3-4C68-ABF0-A5117734988F}"/>
              </a:ext>
            </a:extLst>
          </p:cNvPr>
          <p:cNvSpPr txBox="1"/>
          <p:nvPr/>
        </p:nvSpPr>
        <p:spPr>
          <a:xfrm>
            <a:off x="9203139" y="5587953"/>
            <a:ext cx="260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л  е  л  е    а</a:t>
            </a:r>
            <a:endParaRPr lang="ru-RU" sz="4000" dirty="0"/>
          </a:p>
        </p:txBody>
      </p:sp>
      <p:sp>
        <p:nvSpPr>
          <p:cNvPr id="5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2" name="Picture 26" descr="https://images-na.ssl-images-amazon.com/images/I/61iR08Nq1hL._SX466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388" y="1549066"/>
            <a:ext cx="8467880" cy="50834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39388" y="457535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Входження в картину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643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479404" y="1673579"/>
            <a:ext cx="6391554" cy="4542547"/>
            <a:chOff x="4479404" y="1673579"/>
            <a:chExt cx="6391554" cy="454254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599685" y="3951592"/>
              <a:ext cx="2271273" cy="226453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603213" y="1673579"/>
              <a:ext cx="226774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335468" y="167357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479404" y="3944853"/>
              <a:ext cx="4127338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957370" y="445746"/>
            <a:ext cx="8756193" cy="943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600" b="1" dirty="0">
                <a:solidFill>
                  <a:schemeClr val="bg1"/>
                </a:solidFill>
              </a:rPr>
              <a:t>малої друкованої букви «</a:t>
            </a:r>
            <a:r>
              <a:rPr lang="uk-UA" sz="3600" b="1" dirty="0" err="1">
                <a:solidFill>
                  <a:schemeClr val="bg1"/>
                </a:solidFill>
              </a:rPr>
              <a:t>ел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930815" y="4068071"/>
            <a:ext cx="3765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Лев, лисиця і орел</a:t>
            </a:r>
            <a:br>
              <a:rPr lang="uk-UA" sz="2000" b="1" dirty="0"/>
            </a:br>
            <a:r>
              <a:rPr lang="uk-UA" sz="2000" b="1" dirty="0"/>
              <a:t>Дуже люблять букву «</a:t>
            </a:r>
            <a:r>
              <a:rPr lang="uk-UA" sz="2000" b="1" dirty="0">
                <a:solidFill>
                  <a:srgbClr val="00B050"/>
                </a:solidFill>
              </a:rPr>
              <a:t>Л</a:t>
            </a:r>
            <a:r>
              <a:rPr lang="uk-UA" sz="2000" b="1" dirty="0"/>
              <a:t>»</a:t>
            </a:r>
            <a:br>
              <a:rPr lang="uk-UA" sz="2000" b="1" dirty="0"/>
            </a:br>
            <a:r>
              <a:rPr lang="uk-UA" sz="2000" b="1" dirty="0"/>
              <a:t>З букви «</a:t>
            </a:r>
            <a:r>
              <a:rPr lang="uk-UA" sz="2000" b="1" dirty="0">
                <a:solidFill>
                  <a:srgbClr val="00B050"/>
                </a:solidFill>
              </a:rPr>
              <a:t>Л</a:t>
            </a:r>
            <a:r>
              <a:rPr lang="uk-UA" sz="2000" b="1" dirty="0"/>
              <a:t>» для цирку         </a:t>
            </a:r>
            <a:br>
              <a:rPr lang="uk-UA" sz="2000" b="1" dirty="0"/>
            </a:br>
            <a:r>
              <a:rPr lang="uk-UA" sz="2000" b="1" dirty="0"/>
              <a:t>Змайстрували гірку,</a:t>
            </a:r>
            <a:br>
              <a:rPr lang="uk-UA" sz="2000" b="1" dirty="0"/>
            </a:br>
            <a:r>
              <a:rPr lang="uk-UA" sz="2000" b="1" dirty="0"/>
              <a:t>Щоб катались звірі</a:t>
            </a:r>
            <a:br>
              <a:rPr lang="uk-UA" sz="2000" b="1" dirty="0"/>
            </a:br>
            <a:r>
              <a:rPr lang="uk-UA" sz="2000" b="1" dirty="0"/>
              <a:t>І жили у мирі.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623992" y="3988879"/>
            <a:ext cx="687850" cy="2219417"/>
          </a:xfrm>
          <a:custGeom>
            <a:avLst/>
            <a:gdLst>
              <a:gd name="connsiteX0" fmla="*/ 0 w 669760"/>
              <a:gd name="connsiteY0" fmla="*/ 2015231 h 2015231"/>
              <a:gd name="connsiteX1" fmla="*/ 523782 w 669760"/>
              <a:gd name="connsiteY1" fmla="*/ 1846555 h 2015231"/>
              <a:gd name="connsiteX2" fmla="*/ 656947 w 669760"/>
              <a:gd name="connsiteY2" fmla="*/ 1438182 h 2015231"/>
              <a:gd name="connsiteX3" fmla="*/ 656947 w 669760"/>
              <a:gd name="connsiteY3" fmla="*/ 0 h 2015231"/>
              <a:gd name="connsiteX0" fmla="*/ 0 w 663852"/>
              <a:gd name="connsiteY0" fmla="*/ 2228295 h 2228295"/>
              <a:gd name="connsiteX1" fmla="*/ 523782 w 663852"/>
              <a:gd name="connsiteY1" fmla="*/ 2059619 h 2228295"/>
              <a:gd name="connsiteX2" fmla="*/ 656947 w 663852"/>
              <a:gd name="connsiteY2" fmla="*/ 1651246 h 2228295"/>
              <a:gd name="connsiteX3" fmla="*/ 639191 w 663852"/>
              <a:gd name="connsiteY3" fmla="*/ 0 h 2228295"/>
              <a:gd name="connsiteX0" fmla="*/ 0 w 687850"/>
              <a:gd name="connsiteY0" fmla="*/ 2219417 h 2219417"/>
              <a:gd name="connsiteX1" fmla="*/ 523782 w 687850"/>
              <a:gd name="connsiteY1" fmla="*/ 2050741 h 2219417"/>
              <a:gd name="connsiteX2" fmla="*/ 656947 w 687850"/>
              <a:gd name="connsiteY2" fmla="*/ 1642368 h 2219417"/>
              <a:gd name="connsiteX3" fmla="*/ 683579 w 687850"/>
              <a:gd name="connsiteY3" fmla="*/ 0 h 22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850" h="2219417">
                <a:moveTo>
                  <a:pt x="0" y="2219417"/>
                </a:moveTo>
                <a:cubicBezTo>
                  <a:pt x="207145" y="2183166"/>
                  <a:pt x="414291" y="2146916"/>
                  <a:pt x="523782" y="2050741"/>
                </a:cubicBezTo>
                <a:cubicBezTo>
                  <a:pt x="633273" y="1954566"/>
                  <a:pt x="630314" y="1984158"/>
                  <a:pt x="656947" y="1642368"/>
                </a:cubicBezTo>
                <a:cubicBezTo>
                  <a:pt x="683580" y="1300578"/>
                  <a:pt x="694676" y="565211"/>
                  <a:pt x="683579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9287844" y="3940896"/>
            <a:ext cx="1111612" cy="96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402984" y="3937023"/>
            <a:ext cx="21630" cy="22712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9073866" y="4063481"/>
            <a:ext cx="1" cy="1569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9337080" y="3744084"/>
            <a:ext cx="969847" cy="4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8593903" y="6060278"/>
            <a:ext cx="191424" cy="18800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9211776" y="3857053"/>
            <a:ext cx="203661" cy="206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10614495" y="4017409"/>
            <a:ext cx="13390" cy="21250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293537" y="3857588"/>
            <a:ext cx="185058" cy="18800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306927" y="6036172"/>
            <a:ext cx="185058" cy="18800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22" name="Picture 2" descr="Картинки буква Л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03" y="1966940"/>
            <a:ext cx="1870075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330" y="1966940"/>
            <a:ext cx="3235808" cy="3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 animBg="1"/>
      <p:bldP spid="43" grpId="1" animBg="1"/>
      <p:bldP spid="43" grpId="2" animBg="1"/>
      <p:bldP spid="47" grpId="0" animBg="1"/>
      <p:bldP spid="47" grpId="1" animBg="1"/>
      <p:bldP spid="47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D:\1 клас\1. Навчання грамоти\1 УРОКИ 2023\Читання\3 Блок л м с н к в п\027 - Мала буква л. Читання складів з буквою л\2023-10-17_181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23094"/>
          <a:stretch/>
        </p:blipFill>
        <p:spPr bwMode="auto">
          <a:xfrm>
            <a:off x="2565467" y="1428477"/>
            <a:ext cx="8412739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1447" y="4027990"/>
            <a:ext cx="4444923" cy="5440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«</a:t>
            </a:r>
            <a:r>
              <a:rPr lang="uk-UA" sz="2000" b="1" dirty="0" err="1">
                <a:solidFill>
                  <a:schemeClr val="bg1"/>
                </a:solidFill>
              </a:rPr>
              <a:t>ел</a:t>
            </a:r>
            <a:r>
              <a:rPr lang="uk-UA" sz="2000" b="1" dirty="0">
                <a:solidFill>
                  <a:schemeClr val="bg1"/>
                </a:solidFill>
              </a:rPr>
              <a:t>» у 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691958"/>
            <a:ext cx="2648567" cy="32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32341" r="16227" b="63076"/>
          <a:stretch/>
        </p:blipFill>
        <p:spPr>
          <a:xfrm>
            <a:off x="902677" y="4572000"/>
            <a:ext cx="10456985" cy="92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олилиния 26"/>
          <p:cNvSpPr/>
          <p:nvPr/>
        </p:nvSpPr>
        <p:spPr>
          <a:xfrm>
            <a:off x="1909578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2571263" y="4873324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3281030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3925863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591488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5283946" y="4873324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5962940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6655398" y="4873324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7301145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7993603" y="4873324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8672597" y="4884503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9365055" y="4873324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0044049" y="4893617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10736507" y="4882438"/>
            <a:ext cx="232879" cy="314382"/>
          </a:xfrm>
          <a:custGeom>
            <a:avLst/>
            <a:gdLst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40240 h 342622"/>
              <a:gd name="connsiteX1" fmla="*/ 80963 w 238348"/>
              <a:gd name="connsiteY1" fmla="*/ 309284 h 342622"/>
              <a:gd name="connsiteX2" fmla="*/ 95250 w 238348"/>
              <a:gd name="connsiteY2" fmla="*/ 178315 h 342622"/>
              <a:gd name="connsiteX3" fmla="*/ 100013 w 238348"/>
              <a:gd name="connsiteY3" fmla="*/ 28297 h 342622"/>
              <a:gd name="connsiteX4" fmla="*/ 223838 w 238348"/>
              <a:gd name="connsiteY4" fmla="*/ 30678 h 342622"/>
              <a:gd name="connsiteX5" fmla="*/ 230982 w 238348"/>
              <a:gd name="connsiteY5" fmla="*/ 342622 h 342622"/>
              <a:gd name="connsiteX0" fmla="*/ 0 w 238348"/>
              <a:gd name="connsiteY0" fmla="*/ 333665 h 336047"/>
              <a:gd name="connsiteX1" fmla="*/ 80963 w 238348"/>
              <a:gd name="connsiteY1" fmla="*/ 302709 h 336047"/>
              <a:gd name="connsiteX2" fmla="*/ 95250 w 238348"/>
              <a:gd name="connsiteY2" fmla="*/ 171740 h 336047"/>
              <a:gd name="connsiteX3" fmla="*/ 100013 w 238348"/>
              <a:gd name="connsiteY3" fmla="*/ 21722 h 336047"/>
              <a:gd name="connsiteX4" fmla="*/ 223838 w 238348"/>
              <a:gd name="connsiteY4" fmla="*/ 24103 h 336047"/>
              <a:gd name="connsiteX5" fmla="*/ 230982 w 238348"/>
              <a:gd name="connsiteY5" fmla="*/ 336047 h 336047"/>
              <a:gd name="connsiteX0" fmla="*/ 0 w 232879"/>
              <a:gd name="connsiteY0" fmla="*/ 312000 h 314382"/>
              <a:gd name="connsiteX1" fmla="*/ 80963 w 232879"/>
              <a:gd name="connsiteY1" fmla="*/ 281044 h 314382"/>
              <a:gd name="connsiteX2" fmla="*/ 95250 w 232879"/>
              <a:gd name="connsiteY2" fmla="*/ 150075 h 314382"/>
              <a:gd name="connsiteX3" fmla="*/ 100013 w 232879"/>
              <a:gd name="connsiteY3" fmla="*/ 57 h 314382"/>
              <a:gd name="connsiteX4" fmla="*/ 223838 w 232879"/>
              <a:gd name="connsiteY4" fmla="*/ 2438 h 314382"/>
              <a:gd name="connsiteX5" fmla="*/ 230982 w 232879"/>
              <a:gd name="connsiteY5" fmla="*/ 314382 h 3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79" h="314382">
                <a:moveTo>
                  <a:pt x="0" y="312000"/>
                </a:moveTo>
                <a:cubicBezTo>
                  <a:pt x="32544" y="310015"/>
                  <a:pt x="65088" y="308031"/>
                  <a:pt x="80963" y="281044"/>
                </a:cubicBezTo>
                <a:cubicBezTo>
                  <a:pt x="96838" y="254056"/>
                  <a:pt x="92075" y="196906"/>
                  <a:pt x="95250" y="150075"/>
                </a:cubicBezTo>
                <a:cubicBezTo>
                  <a:pt x="98425" y="103244"/>
                  <a:pt x="100013" y="850"/>
                  <a:pt x="100013" y="57"/>
                </a:cubicBezTo>
                <a:cubicBezTo>
                  <a:pt x="100013" y="-736"/>
                  <a:pt x="225823" y="7201"/>
                  <a:pt x="223838" y="2438"/>
                </a:cubicBezTo>
                <a:cubicBezTo>
                  <a:pt x="221853" y="-2325"/>
                  <a:pt x="238324" y="184603"/>
                  <a:pt x="230982" y="3143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939388" y="457535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Робота в зошиті </a:t>
            </a:r>
            <a:endParaRPr lang="ru-RU" sz="4000" dirty="0"/>
          </a:p>
        </p:txBody>
      </p:sp>
      <p:sp>
        <p:nvSpPr>
          <p:cNvPr id="4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039" y="1521566"/>
            <a:ext cx="3374073" cy="412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1 клас\1. Навчання грамоти\1 УРОКИ 2023\Читання\3 Блок л м с н к в п\027 - Мала буква л. Читання складів з буквою л\2023-10-17_182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12" y="1705970"/>
            <a:ext cx="6554053" cy="19979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4170" y="2381768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813818" y="2976004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194119" y="2381768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288885" y="2381768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416458" y="2381768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539203" y="2392556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673522" y="2370717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951196" y="2996013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65907" y="2996013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193480" y="2998891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316225" y="2996013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450544" y="2998891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099" name="Picture 3" descr="D:\1 клас\1. Навчання грамоти\1 УРОКИ 2023\Читання\3 Блок л м с н к в п\027 - Мала буква л. Читання складів з буквою л\2023-10-17_182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12" y="1705969"/>
            <a:ext cx="6554053" cy="260097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5047345" y="2682680"/>
            <a:ext cx="682123" cy="5306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6274106" y="2669532"/>
            <a:ext cx="2488075" cy="5306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4951196" y="2656384"/>
            <a:ext cx="2465262" cy="5306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639436" y="2656384"/>
            <a:ext cx="1114711" cy="43510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D:\1 клас\1. Навчання грамоти\1 УРОКИ 2023\Читання\3 Блок л м с н к в п\027 - Мала буква л. Читання складів з буквою л\2023-10-17_1829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48" y="1705969"/>
            <a:ext cx="7834762" cy="30346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истья гифки, анимированные GIF изображения листья - скачать гиф картинки 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" y="1797269"/>
            <a:ext cx="4790681" cy="3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5153" y="435655"/>
            <a:ext cx="8732066" cy="78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346271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2074708"/>
            <a:ext cx="51818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гумку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Молодці! </a:t>
            </a: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782155" y="1604875"/>
            <a:ext cx="8750808" cy="415498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О-РЕЛ,             АЛЬ-БАТ-РОС,       </a:t>
            </a:r>
          </a:p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ДЯ-ТЕЛ</a:t>
            </a:r>
            <a:r>
              <a:rPr kumimoji="0" lang="uk-UA" sz="4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         </a:t>
            </a:r>
            <a:r>
              <a:rPr kumimoji="0" lang="uk-UA" sz="4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МА-ЛИ-НІВ-КА</a:t>
            </a: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ЛЕ-ЛЕ-КА,      ЖУ-РА-ВЕЛЬ, </a:t>
            </a:r>
          </a:p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ГО-ЛУБ,           СО-ЛО-ВЕЙ,</a:t>
            </a:r>
          </a:p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І-ВО-ЛГА,        ЛА-СТІ-ВКА,</a:t>
            </a:r>
          </a:p>
          <a:p>
            <a:pPr lvl="0"/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ЗО-ЗУ-ЛЯ,       ПЕ-ЛІ-КАН, </a:t>
            </a:r>
            <a:endParaRPr kumimoji="0" lang="uk-UA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9388" y="457535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Прочитай назви птахів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782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6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1662" y="2557293"/>
            <a:ext cx="3981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д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л, 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а,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л, 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н, 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к, 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йк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льк</a:t>
            </a:r>
            <a:r>
              <a:rPr lang="uk-UA" sz="2800" b="1" dirty="0" smtClean="0">
                <a:solidFill>
                  <a:srgbClr val="FF0000"/>
                </a:solidFill>
              </a:rPr>
              <a:t>а,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мп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д, 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л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2388" y="481191"/>
            <a:ext cx="8755124" cy="9887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925049"/>
            <a:ext cx="5077326" cy="359607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249176"/>
            <a:ext cx="5077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 з буквою «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– закриті (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і відкриті (склади-злиття: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1084069" y="1474920"/>
            <a:ext cx="10050555" cy="50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«Мій </a:t>
            </a:r>
            <a:r>
              <a:rPr lang="uk-UA" sz="3200" b="1" dirty="0">
                <a:solidFill>
                  <a:schemeClr val="bg1"/>
                </a:solidFill>
              </a:rPr>
              <a:t>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смайлик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повторює твій настрій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38033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817663" y="1313441"/>
            <a:ext cx="10565378" cy="5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Психологічна налаштування на урок.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«Створюю настрій».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2959212" y="1507926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Берімо із собою гарний настрій, захоплення, інтерес, радість, щоб наш урок був </a:t>
            </a:r>
            <a:r>
              <a:rPr lang="uk-UA" sz="2800" b="1" dirty="0" smtClean="0">
                <a:solidFill>
                  <a:schemeClr val="bg1"/>
                </a:solidFill>
              </a:rPr>
              <a:t>цікавим і корисним!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3034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Прямоугольник 2074"/>
          <p:cNvSpPr/>
          <p:nvPr/>
        </p:nvSpPr>
        <p:spPr>
          <a:xfrm>
            <a:off x="8287473" y="2092854"/>
            <a:ext cx="2592730" cy="14347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885083" y="189312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85083" y="2297160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65274" y="2681880"/>
            <a:ext cx="4523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</a:rPr>
              <a:t>у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17012" y="2297159"/>
            <a:ext cx="530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46953" y="2758118"/>
            <a:ext cx="341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65838" y="2575478"/>
            <a:ext cx="563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7200" dirty="0">
              <a:solidFill>
                <a:srgbClr val="C0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397406" y="2328386"/>
            <a:ext cx="344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659790" y="2758118"/>
            <a:ext cx="46969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397406" y="2739569"/>
            <a:ext cx="344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9659790" y="2327599"/>
            <a:ext cx="46805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http://st.dating.playfon.ru/img/126/u3169453/3367143_320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788" y="3677241"/>
            <a:ext cx="3106447" cy="29959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331090" y="445746"/>
            <a:ext cx="9288072" cy="804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«Продовж речення»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397406" y="3186851"/>
            <a:ext cx="3866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0209931" y="186320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4717" y="1414923"/>
            <a:ext cx="59003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/>
              <a:t>Звуки можна поділити на 2 групи </a:t>
            </a:r>
            <a:r>
              <a:rPr lang="uk-UA" sz="2800" b="1" dirty="0" smtClean="0"/>
              <a:t>…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9703" y="2092854"/>
            <a:ext cx="73240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 smtClean="0"/>
              <a:t>Голосний звук вимовляємо …, приголосний …</a:t>
            </a:r>
            <a:endParaRPr lang="ru-RU" sz="2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5114" y="1414923"/>
            <a:ext cx="4546091" cy="523220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 smtClean="0"/>
              <a:t>Звуки </a:t>
            </a:r>
            <a:r>
              <a:rPr lang="uk-UA" sz="2800" b="1" dirty="0"/>
              <a:t>ми  …, а букви </a:t>
            </a:r>
            <a:r>
              <a:rPr lang="uk-UA" sz="2800" b="1" dirty="0" smtClean="0"/>
              <a:t>…</a:t>
            </a:r>
            <a:endParaRPr lang="ru-RU" sz="2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0889" y="2758118"/>
            <a:ext cx="7299442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Голосних </a:t>
            </a:r>
            <a:r>
              <a:rPr lang="uk-UA" sz="2800" b="1" dirty="0"/>
              <a:t>звуків в </a:t>
            </a:r>
            <a:r>
              <a:rPr lang="uk-UA" sz="2800" b="1" dirty="0" smtClean="0"/>
              <a:t>українській </a:t>
            </a:r>
            <a:r>
              <a:rPr lang="uk-UA" sz="2800" b="1" dirty="0"/>
              <a:t>мові … Назви їх.</a:t>
            </a:r>
            <a:r>
              <a:rPr lang="uk-UA" sz="2800" b="1" i="1" dirty="0"/>
              <a:t> 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9703" y="3527559"/>
            <a:ext cx="72452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Голосні звуки можуть бути наголошеними і …</a:t>
            </a:r>
            <a:endParaRPr lang="ru-RU" sz="2800" b="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00889" y="4307342"/>
            <a:ext cx="7245217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Скільки в слові голосних, стільки і …</a:t>
            </a:r>
            <a:endParaRPr lang="ru-RU" sz="2800" b="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55114" y="5009600"/>
            <a:ext cx="7245217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/>
              <a:t>Приголосні звуки бувають …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597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4" grpId="0"/>
      <p:bldP spid="16" grpId="0"/>
      <p:bldP spid="18" grpId="0"/>
      <p:bldP spid="3" grpId="0" animBg="1"/>
      <p:bldP spid="20" grpId="0" animBg="1"/>
      <p:bldP spid="22" grpId="0" animBg="1"/>
      <p:bldP spid="23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090" y="445746"/>
            <a:ext cx="9288072" cy="804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200" b="1" dirty="0" err="1">
                <a:solidFill>
                  <a:schemeClr val="bg1"/>
                </a:solidFill>
              </a:rPr>
              <a:t>чистомовкою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83039" y="1628985"/>
            <a:ext cx="52650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Ла-ла-ла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— Алла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дівчинка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...</a:t>
            </a:r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                 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Ли-ли-ли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— в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гості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ми до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неї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...</a:t>
            </a:r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           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Ло-</a:t>
            </a:r>
            <a:r>
              <a:rPr lang="ru-RU" sz="2800" b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ло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-</a:t>
            </a:r>
            <a:r>
              <a:rPr lang="ru-RU" sz="2800" b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ло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— в Алли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тісто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...</a:t>
            </a:r>
          </a:p>
          <a:p>
            <a:pPr lvl="0" eaLnBrk="0" hangingPunct="0"/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Ла-ла-ла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—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пиріжків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вона …</a:t>
            </a:r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     </a:t>
            </a:r>
          </a:p>
          <a:p>
            <a:pPr lvl="0" eaLnBrk="0" hangingPunct="0"/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Ллє-ллє-ллє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— чаю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Аллочка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...</a:t>
            </a:r>
          </a:p>
          <a:p>
            <a:pPr lvl="0" eaLnBrk="0" hangingPunct="0"/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Лі-лі-лі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— ось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лимони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на …</a:t>
            </a:r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                       </a:t>
            </a:r>
          </a:p>
          <a:p>
            <a:pPr lvl="0" eaLnBrk="0" hangingPunct="0"/>
            <a:r>
              <a:rPr lang="uk-UA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 </a:t>
            </a:r>
            <a:r>
              <a:rPr lang="ru-RU" sz="2800" b="1" dirty="0" err="1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Лю-лю-лю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—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дуже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кисле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</a:rPr>
              <a:t> не ...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31" name="Picture 7" descr="D:\Картинки до тестів\Людина\Дівчинка з долоньк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8" y="1567324"/>
            <a:ext cx="2401625" cy="34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7219" y="5246755"/>
            <a:ext cx="82602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200" b="1" dirty="0"/>
              <a:t>Які звуки часто </a:t>
            </a:r>
            <a:r>
              <a:rPr lang="uk-UA" sz="3200" b="1" dirty="0" smtClean="0"/>
              <a:t>повторюються в </a:t>
            </a:r>
            <a:r>
              <a:rPr lang="uk-UA" sz="3200" b="1" dirty="0" err="1" smtClean="0"/>
              <a:t>чистомовці</a:t>
            </a:r>
            <a:r>
              <a:rPr lang="uk-UA" sz="3200" b="1" dirty="0" smtClean="0"/>
              <a:t>? </a:t>
            </a:r>
            <a:endParaRPr lang="ru-RU" sz="3200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53" y="1467374"/>
            <a:ext cx="3356537" cy="181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Чай с лимоном - Рецепты пользователя Татьяна Василенко - Daily-menu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25" y="3433761"/>
            <a:ext cx="2302150" cy="23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16536" y="1848623"/>
            <a:ext cx="5640321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малою друкованою буквою «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яка може позначати звуки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[л]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[л′]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будемо її друкувати,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слова з буквою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порівнювати звукові схеми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будувати речення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6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1662" y="2557293"/>
            <a:ext cx="3981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д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л, 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а,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л, 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н, 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к, л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йк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я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льк</a:t>
            </a:r>
            <a:r>
              <a:rPr lang="uk-UA" sz="2800" b="1" dirty="0" smtClean="0">
                <a:solidFill>
                  <a:srgbClr val="FF0000"/>
                </a:solidFill>
              </a:rPr>
              <a:t>а,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мп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indent="241300"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rgbClr val="FF0000"/>
                </a:solidFill>
              </a:rPr>
              <a:t>е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д, л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 smtClean="0">
                <a:solidFill>
                  <a:srgbClr val="FF0000"/>
                </a:solidFill>
              </a:rPr>
              <a:t>и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2800" b="1" dirty="0" smtClean="0">
                <a:solidFill>
                  <a:srgbClr val="FF0000"/>
                </a:solidFill>
              </a:rPr>
              <a:t>і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, л</a:t>
            </a:r>
            <a:r>
              <a:rPr lang="uk-UA" sz="2800" b="1" dirty="0" smtClean="0">
                <a:solidFill>
                  <a:srgbClr val="FF0000"/>
                </a:solidFill>
              </a:rPr>
              <a:t>у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2918" y="2126088"/>
            <a:ext cx="35329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то за птах, що в чужі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гнізда </a:t>
            </a:r>
            <a:r>
              <a:rPr lang="uk-UA" sz="2400" b="1" dirty="0">
                <a:solidFill>
                  <a:schemeClr val="bg1"/>
                </a:solidFill>
              </a:rPr>
              <a:t>свої яйця кладе?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http://lib2.podelise.ru/tw_files2/urls_69/40/d-39185/39185_html_m5e6a7d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37" y="3163343"/>
            <a:ext cx="3808923" cy="20934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65531" y="2126087"/>
            <a:ext cx="2841419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День </a:t>
            </a:r>
            <a:r>
              <a:rPr lang="uk-UA" sz="2400" b="1" dirty="0">
                <a:solidFill>
                  <a:schemeClr val="bg1"/>
                </a:solidFill>
              </a:rPr>
              <a:t>і ніч я стукаю,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всі </a:t>
            </a:r>
            <a:r>
              <a:rPr lang="uk-UA" sz="2400" b="1" dirty="0">
                <a:solidFill>
                  <a:schemeClr val="bg1"/>
                </a:solidFill>
              </a:rPr>
              <a:t>дерева слухаю.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24783" y="3206629"/>
            <a:ext cx="1418389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зозуля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46306" y="5376289"/>
            <a:ext cx="2436886" cy="70788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о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 у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= о 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246344" y="5341836"/>
            <a:ext cx="0" cy="70449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928880" y="5397351"/>
            <a:ext cx="0" cy="66576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87750" y="445745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Відгадай загадки про птахів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Картинки до тестів\Тварини\Дяте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30" y="3163343"/>
            <a:ext cx="3085111" cy="217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65530" y="4757061"/>
            <a:ext cx="1400315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дятел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8139947" y="1452386"/>
            <a:ext cx="3715473" cy="15696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ноги, такий ніс,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болоту ходить скрізь,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Хату на хаті має,    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Жабам рахунок знає.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0" name="Picture 7" descr="http://deita.ru/upload/resize_cache/iblock/df7/250_225_1ddd73ea3753bb76eeeb36f266a46fafc/11675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0511" y="3096221"/>
            <a:ext cx="3134344" cy="211568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0188086" y="3163343"/>
            <a:ext cx="142481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лелека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1694" y="1452386"/>
            <a:ext cx="66487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Визнач місце звуків </a:t>
            </a:r>
            <a:r>
              <a:rPr lang="uk-UA" sz="2400" b="1" dirty="0">
                <a:solidFill>
                  <a:srgbClr val="322ADA"/>
                </a:solidFill>
              </a:rPr>
              <a:t>[л]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sz="2400" b="1" dirty="0">
                <a:solidFill>
                  <a:srgbClr val="322ADA"/>
                </a:solidFill>
              </a:rPr>
              <a:t>[л</a:t>
            </a:r>
            <a:r>
              <a:rPr lang="uk-UA" sz="2400" b="1" dirty="0" smtClean="0">
                <a:solidFill>
                  <a:srgbClr val="322ADA"/>
                </a:solidFill>
              </a:rPr>
              <a:t>′] у відгадках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54676" y="5298138"/>
            <a:ext cx="2396810" cy="70788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е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615718" y="5397351"/>
            <a:ext cx="0" cy="66576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0318889" y="5341836"/>
            <a:ext cx="0" cy="75699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928880" y="5919007"/>
            <a:ext cx="47320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endParaRPr lang="ru-RU" sz="4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831457" y="5762142"/>
            <a:ext cx="47320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endParaRPr lang="ru-RU" sz="4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598988" y="5744890"/>
            <a:ext cx="47320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endParaRPr lang="ru-RU" sz="4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887835" y="5364052"/>
            <a:ext cx="1976499" cy="70788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 о</a:t>
            </a:r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 е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uk-UA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692914" y="5340261"/>
            <a:ext cx="0" cy="66576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391128" y="5919007"/>
            <a:ext cx="47320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148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128" grpId="0" animBg="1"/>
      <p:bldP spid="15" grpId="0" animBg="1"/>
      <p:bldP spid="14" grpId="0" animBg="1"/>
      <p:bldP spid="16" grpId="0" animBg="1"/>
      <p:bldP spid="19" grpId="0" animBg="1"/>
      <p:bldP spid="22" grpId="0" animBg="1"/>
      <p:bldP spid="8" grpId="0"/>
      <p:bldP spid="27" grpId="0"/>
      <p:bldP spid="28" grpId="0"/>
      <p:bldP spid="29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1332035">
            <a:off x="2290074" y="2821343"/>
            <a:ext cx="6082595" cy="3547670"/>
          </a:xfrm>
          <a:prstGeom prst="cloudCallout">
            <a:avLst>
              <a:gd name="adj1" fmla="val 62932"/>
              <a:gd name="adj2" fmla="val -3204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5139" y="487702"/>
            <a:ext cx="8925144" cy="9244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24309" y="1412109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7706" y="3354232"/>
            <a:ext cx="4954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помічаєш?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час вимовляння звука язик упирається в передні верхні зуби та піднебіння й утворює перешкоду для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видихування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повітря.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приголосний. </a:t>
            </a:r>
          </a:p>
        </p:txBody>
      </p:sp>
      <p:pic>
        <p:nvPicPr>
          <p:cNvPr id="20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2" t="2962" r="23425" b="75537"/>
          <a:stretch/>
        </p:blipFill>
        <p:spPr bwMode="auto">
          <a:xfrm>
            <a:off x="598970" y="1579307"/>
            <a:ext cx="2789810" cy="1774925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962244" y="1579307"/>
            <a:ext cx="164000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</a:rPr>
              <a:t>[</a:t>
            </a:r>
            <a:r>
              <a:rPr lang="uk-UA" sz="4800" b="1" dirty="0">
                <a:solidFill>
                  <a:srgbClr val="0070C0"/>
                </a:solidFill>
              </a:rPr>
              <a:t>л</a:t>
            </a:r>
            <a:r>
              <a:rPr lang="en-US" sz="4800" b="1" dirty="0">
                <a:solidFill>
                  <a:srgbClr val="0070C0"/>
                </a:solidFill>
              </a:rPr>
              <a:t>]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48575</TotalTime>
  <Words>761</Words>
  <Application>Microsoft Office PowerPoint</Application>
  <PresentationFormat>Произвольный</PresentationFormat>
  <Paragraphs>179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2965</cp:revision>
  <dcterms:created xsi:type="dcterms:W3CDTF">2018-01-05T16:38:53Z</dcterms:created>
  <dcterms:modified xsi:type="dcterms:W3CDTF">2023-10-18T08:19:55Z</dcterms:modified>
</cp:coreProperties>
</file>