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602" r:id="rId3"/>
    <p:sldId id="700" r:id="rId4"/>
    <p:sldId id="708" r:id="rId5"/>
    <p:sldId id="694" r:id="rId6"/>
    <p:sldId id="677" r:id="rId7"/>
    <p:sldId id="701" r:id="rId8"/>
    <p:sldId id="702" r:id="rId9"/>
    <p:sldId id="622" r:id="rId10"/>
    <p:sldId id="698" r:id="rId11"/>
    <p:sldId id="647" r:id="rId12"/>
    <p:sldId id="697" r:id="rId13"/>
    <p:sldId id="686" r:id="rId14"/>
    <p:sldId id="657" r:id="rId15"/>
    <p:sldId id="644" r:id="rId16"/>
    <p:sldId id="612" r:id="rId17"/>
    <p:sldId id="705" r:id="rId18"/>
    <p:sldId id="704" r:id="rId19"/>
    <p:sldId id="703" r:id="rId20"/>
    <p:sldId id="706" r:id="rId21"/>
    <p:sldId id="70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E838BA"/>
    <a:srgbClr val="295FFF"/>
    <a:srgbClr val="463EDE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16" autoAdjust="0"/>
    <p:restoredTop sz="94265" autoAdjust="0"/>
  </p:normalViewPr>
  <p:slideViewPr>
    <p:cSldViewPr snapToGrid="0">
      <p:cViewPr varScale="1">
        <p:scale>
          <a:sx n="82" d="100"/>
          <a:sy n="82" d="100"/>
        </p:scale>
        <p:origin x="-384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1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3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4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88851" y="4450042"/>
            <a:ext cx="9033164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Велика буква Л. Читання складів, слів і речень з вивченими літерами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fs01.vseosvita.ua/0100fdny-d666/011-0x0.jpg?t=1d04f116cbcae1cfda1b84dc4ee527b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51" y="1165840"/>
            <a:ext cx="3893361" cy="29200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83924" y="1165841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4035" y="445746"/>
            <a:ext cx="8756193" cy="1021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95948C-5215-431A-AFB8-18152B000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688924"/>
            <a:ext cx="4965539" cy="244825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9453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AD0108-4534-48DD-9794-4AC9442EB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10" t="29128"/>
          <a:stretch/>
        </p:blipFill>
        <p:spPr>
          <a:xfrm>
            <a:off x="6252130" y="1688924"/>
            <a:ext cx="4378097" cy="2471743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46126" r="55213" b="48180"/>
          <a:stretch/>
        </p:blipFill>
        <p:spPr>
          <a:xfrm>
            <a:off x="6616055" y="4296073"/>
            <a:ext cx="3210851" cy="1052597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7" t="46855" r="24288" b="47451"/>
          <a:stretch/>
        </p:blipFill>
        <p:spPr>
          <a:xfrm>
            <a:off x="6311206" y="5348670"/>
            <a:ext cx="3820548" cy="1077466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348743" y="4409917"/>
            <a:ext cx="4096852" cy="18775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малюнки. </a:t>
            </a:r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речення, замінюючи малюнки словами. </a:t>
            </a:r>
            <a:r>
              <a:rPr lang="uk-UA" sz="2000" b="1" dirty="0" smtClean="0">
                <a:solidFill>
                  <a:schemeClr val="bg1"/>
                </a:solidFill>
              </a:rPr>
              <a:t>Зверни </a:t>
            </a:r>
            <a:r>
              <a:rPr lang="uk-UA" sz="2000" b="1" dirty="0">
                <a:solidFill>
                  <a:schemeClr val="bg1"/>
                </a:solidFill>
              </a:rPr>
              <a:t>увагу на великі букви (на початку речення, написання імен).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659097" y="1939290"/>
            <a:ext cx="71516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/>
              <a:t>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Ла-ла-ла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– у </a:t>
            </a:r>
            <a:r>
              <a:rPr lang="uk-UA" sz="4000" b="1" dirty="0" err="1" smtClean="0">
                <a:solidFill>
                  <a:schemeClr val="accent2">
                    <a:lumMod val="50000"/>
                  </a:schemeClr>
                </a:solidFill>
              </a:rPr>
              <a:t>Ло-ли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                 </a:t>
            </a:r>
            <a:r>
              <a:rPr lang="uk-UA" sz="4000" b="1" dirty="0"/>
              <a:t>.</a:t>
            </a:r>
          </a:p>
          <a:p>
            <a:pPr fontAlgn="base"/>
            <a:endParaRPr lang="uk-UA" sz="4000" b="1" dirty="0"/>
          </a:p>
          <a:p>
            <a:pPr fontAlgn="base"/>
            <a:endParaRPr lang="uk-UA" sz="4000" b="1" dirty="0"/>
          </a:p>
          <a:p>
            <a:pPr fontAlgn="base"/>
            <a:r>
              <a:rPr lang="uk-UA" sz="4000" b="1" dirty="0"/>
              <a:t> </a:t>
            </a:r>
            <a:r>
              <a:rPr lang="uk-UA" sz="4000" b="1" dirty="0" err="1" smtClean="0">
                <a:solidFill>
                  <a:schemeClr val="accent2">
                    <a:lumMod val="50000"/>
                  </a:schemeClr>
                </a:solidFill>
              </a:rPr>
              <a:t>Ал-ал-ал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– у </a:t>
            </a:r>
            <a:r>
              <a:rPr lang="uk-UA" sz="4000" b="1" dirty="0" err="1">
                <a:solidFill>
                  <a:schemeClr val="accent2">
                    <a:lumMod val="50000"/>
                  </a:schemeClr>
                </a:solidFill>
              </a:rPr>
              <a:t>Ал-ли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               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uk-UA" sz="4000" b="1" dirty="0" smtClean="0"/>
              <a:t>.</a:t>
            </a:r>
            <a:endParaRPr lang="uk-UA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3906" y="417320"/>
            <a:ext cx="9715776" cy="13236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разом із Щебетунчиком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, замінюючи малюнки словами. </a:t>
            </a:r>
            <a:r>
              <a:rPr lang="uk-UA" sz="2800" b="1" dirty="0" smtClean="0">
                <a:solidFill>
                  <a:schemeClr val="bg1"/>
                </a:solidFill>
              </a:rPr>
              <a:t>Перечитай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 кілька </a:t>
            </a:r>
            <a:r>
              <a:rPr lang="uk-UA" sz="2800" b="1" dirty="0" smtClean="0">
                <a:solidFill>
                  <a:schemeClr val="bg1"/>
                </a:solidFill>
              </a:rPr>
              <a:t>разів, </a:t>
            </a:r>
            <a:r>
              <a:rPr lang="uk-UA" sz="2800" b="1" dirty="0">
                <a:solidFill>
                  <a:schemeClr val="bg1"/>
                </a:solidFill>
              </a:rPr>
              <a:t>нарощуючи темп читання.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2165636"/>
            <a:ext cx="2762990" cy="3332793"/>
          </a:xfrm>
          <a:prstGeom prst="rect">
            <a:avLst/>
          </a:prstGeom>
        </p:spPr>
      </p:pic>
      <p:pic>
        <p:nvPicPr>
          <p:cNvPr id="5126" name="Picture 6" descr="Стрела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04" y="2421889"/>
            <a:ext cx="2234852" cy="16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енал - Сток картинки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47" y="4200396"/>
            <a:ext cx="2290397" cy="15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9453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Милая маленькая девочка поливает цветы | Премиум вектор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0396" r="8801" b="10015"/>
          <a:stretch/>
        </p:blipFill>
        <p:spPr bwMode="auto">
          <a:xfrm>
            <a:off x="8681804" y="3250928"/>
            <a:ext cx="2186824" cy="21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50" y="3927299"/>
            <a:ext cx="2229331" cy="1426772"/>
          </a:xfrm>
          <a:prstGeom prst="rect">
            <a:avLst/>
          </a:prstGeom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33378" y="445746"/>
            <a:ext cx="10580682" cy="10971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речення, замінюючи малюнки словами. </a:t>
            </a:r>
            <a:r>
              <a:rPr lang="uk-UA" sz="2800" b="1" dirty="0" smtClean="0">
                <a:solidFill>
                  <a:schemeClr val="bg1"/>
                </a:solidFill>
              </a:rPr>
              <a:t>Перечитай </a:t>
            </a:r>
            <a:r>
              <a:rPr lang="uk-UA" sz="2800" b="1" dirty="0">
                <a:solidFill>
                  <a:schemeClr val="bg1"/>
                </a:solidFill>
              </a:rPr>
              <a:t>речення по кілька разів. </a:t>
            </a:r>
            <a:r>
              <a:rPr lang="uk-UA" sz="2800" b="1" dirty="0" smtClean="0">
                <a:solidFill>
                  <a:schemeClr val="bg1"/>
                </a:solidFill>
              </a:rPr>
              <a:t>Знайди </a:t>
            </a:r>
            <a:r>
              <a:rPr lang="uk-UA" sz="2800" b="1" dirty="0">
                <a:solidFill>
                  <a:schemeClr val="bg1"/>
                </a:solidFill>
              </a:rPr>
              <a:t>слова, які мають звукову схему.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16136" y="2164523"/>
            <a:ext cx="2411736" cy="3025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661" y="2465360"/>
            <a:ext cx="87923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У Олі                  .      У Алли                     .</a:t>
            </a:r>
          </a:p>
          <a:p>
            <a:pPr fontAlgn="base"/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А у </a:t>
            </a:r>
            <a:r>
              <a:rPr lang="uk-UA" sz="4000" b="1" dirty="0" err="1">
                <a:solidFill>
                  <a:schemeClr val="accent2">
                    <a:lumMod val="50000"/>
                  </a:schemeClr>
                </a:solidFill>
              </a:rPr>
              <a:t>Лоли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       . </a:t>
            </a:r>
            <a:r>
              <a:rPr lang="uk-UA" sz="4000" b="1" dirty="0" err="1" smtClean="0">
                <a:solidFill>
                  <a:schemeClr val="accent2">
                    <a:lumMod val="50000"/>
                  </a:schemeClr>
                </a:solidFill>
              </a:rPr>
              <a:t>Лола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.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Кукла клипарт (5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74" y="1716958"/>
            <a:ext cx="1686592" cy="19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Фонари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89815" l="2500" r="91905">
                        <a14:backgroundMark x1="46548" y1="65895" x2="46548" y2="65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45" y="1604137"/>
            <a:ext cx="2382352" cy="18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423144" y="5977503"/>
            <a:ext cx="289861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128890" y="608836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595838" y="6062331"/>
            <a:ext cx="375893" cy="236470"/>
            <a:chOff x="6841977" y="5603805"/>
            <a:chExt cx="375893" cy="236470"/>
          </a:xfrm>
        </p:grpSpPr>
        <p:sp>
          <p:nvSpPr>
            <p:cNvPr id="21" name="Прямоугольник 20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 rot="16200000" flipH="1">
            <a:off x="6515533" y="600482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5472564" y="6065974"/>
            <a:ext cx="375893" cy="236470"/>
            <a:chOff x="6841977" y="5603805"/>
            <a:chExt cx="375893" cy="236470"/>
          </a:xfrm>
        </p:grpSpPr>
        <p:sp>
          <p:nvSpPr>
            <p:cNvPr id="26" name="Прямоугольник 2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Овал 27"/>
          <p:cNvSpPr/>
          <p:nvPr/>
        </p:nvSpPr>
        <p:spPr>
          <a:xfrm>
            <a:off x="6918535" y="609363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111015" y="597750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ый треугольник 29"/>
          <p:cNvSpPr/>
          <p:nvPr/>
        </p:nvSpPr>
        <p:spPr>
          <a:xfrm rot="12565604" flipH="1">
            <a:off x="5264714" y="573214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9453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9772" y="2182416"/>
            <a:ext cx="6668507" cy="3539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Ключ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журавлів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indent="361950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Літо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мин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ло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 Наст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ли холод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Відлітають у теплі краї перелітні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птах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зозулі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ластівки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3200" b="1" dirty="0" err="1">
                <a:solidFill>
                  <a:schemeClr val="accent6">
                    <a:lumMod val="50000"/>
                  </a:schemeClr>
                </a:solidFill>
              </a:rPr>
              <a:t>лелеки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indent="361950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Олесь і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Лариса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 почули в небі: </a:t>
            </a:r>
          </a:p>
          <a:p>
            <a:pPr indent="361950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Курл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! 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Курл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Це  журавлі.  Вони  летять 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ключ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м.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107185" y="572706"/>
            <a:ext cx="8756193" cy="8738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</a:t>
            </a:r>
            <a:r>
              <a:rPr lang="uk-UA" sz="3600" b="1" dirty="0" smtClean="0">
                <a:solidFill>
                  <a:schemeClr val="bg1"/>
                </a:solidFill>
              </a:rPr>
              <a:t>текстом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53" t="37166" r="9841" b="36071"/>
          <a:stretch/>
        </p:blipFill>
        <p:spPr>
          <a:xfrm>
            <a:off x="7964949" y="1608329"/>
            <a:ext cx="3561672" cy="46876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1069772" y="1469623"/>
            <a:ext cx="6014406" cy="508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 </a:t>
            </a:r>
            <a:r>
              <a:rPr lang="uk-UA" sz="2400" b="1" dirty="0">
                <a:solidFill>
                  <a:schemeClr val="bg1"/>
                </a:solidFill>
              </a:rPr>
              <a:t>бачив журавлів, які летіли </a:t>
            </a:r>
            <a:r>
              <a:rPr lang="uk-UA" sz="2400" b="1" dirty="0" smtClean="0">
                <a:solidFill>
                  <a:schemeClr val="bg1"/>
                </a:solidFill>
              </a:rPr>
              <a:t>ключем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9453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9089" y="445744"/>
            <a:ext cx="10069973" cy="10592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малюнки. Здогадайся, яке слово сховалось у схемі. Чим воно цікаве? 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за кожним малюнком.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92605" y="2236591"/>
            <a:ext cx="2762990" cy="3332793"/>
          </a:xfrm>
          <a:prstGeom prst="rect">
            <a:avLst/>
          </a:prstGeom>
        </p:spPr>
      </p:pic>
      <p:pic>
        <p:nvPicPr>
          <p:cNvPr id="6148" name="Picture 4" descr="Плачут в небе журавли&quot; автор Елена Меньших испол.Любава ~ Поэзия (Мир душ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05" y="199711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ey Vector Graphic Design Clipart: стоковая векторная графика (без  лицензионных платежей), 1422214817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2"/>
          <a:stretch/>
        </p:blipFill>
        <p:spPr bwMode="auto">
          <a:xfrm>
            <a:off x="9049919" y="2504388"/>
            <a:ext cx="2476500" cy="24527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458411" y="5956613"/>
            <a:ext cx="228453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 flipH="1">
            <a:off x="6734816" y="597715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754672" y="606747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7165644" y="6053646"/>
            <a:ext cx="375893" cy="236470"/>
            <a:chOff x="6841977" y="5603805"/>
            <a:chExt cx="375893" cy="236470"/>
          </a:xfrm>
        </p:grpSpPr>
        <p:sp>
          <p:nvSpPr>
            <p:cNvPr id="46" name="Прямоугольник 4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Прямоугольник 47"/>
          <p:cNvSpPr/>
          <p:nvPr/>
        </p:nvSpPr>
        <p:spPr>
          <a:xfrm rot="16200000" flipH="1">
            <a:off x="8305031" y="596797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446271" y="1673579"/>
            <a:ext cx="6424688" cy="4542547"/>
            <a:chOff x="4579048" y="1673579"/>
            <a:chExt cx="6291910" cy="454254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599685" y="3951592"/>
              <a:ext cx="2271273" cy="226453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603213" y="1673579"/>
              <a:ext cx="226774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335468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579048" y="3944853"/>
              <a:ext cx="4027693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364887" y="445746"/>
            <a:ext cx="8756193" cy="937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200" b="1" dirty="0">
                <a:solidFill>
                  <a:schemeClr val="bg1"/>
                </a:solidFill>
              </a:rPr>
              <a:t>великої друкованої букви </a:t>
            </a:r>
            <a:r>
              <a:rPr lang="uk-UA" sz="3200" b="1" dirty="0" err="1" smtClean="0">
                <a:solidFill>
                  <a:schemeClr val="bg1"/>
                </a:solidFill>
              </a:rPr>
              <a:t>еЛ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9229855" y="1810573"/>
            <a:ext cx="3355" cy="3576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446271" y="3951592"/>
            <a:ext cx="39256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322ADA"/>
                </a:solidFill>
              </a:rPr>
              <a:t>Лев, лисиця і орел</a:t>
            </a:r>
            <a:br>
              <a:rPr lang="uk-UA" sz="2400" dirty="0">
                <a:solidFill>
                  <a:srgbClr val="322ADA"/>
                </a:solidFill>
              </a:rPr>
            </a:br>
            <a:r>
              <a:rPr lang="uk-UA" sz="2400" dirty="0">
                <a:solidFill>
                  <a:srgbClr val="322ADA"/>
                </a:solidFill>
              </a:rPr>
              <a:t>Дуже люблять </a:t>
            </a:r>
            <a:r>
              <a:rPr lang="uk-UA" sz="2400" b="1" dirty="0">
                <a:solidFill>
                  <a:srgbClr val="322ADA"/>
                </a:solidFill>
              </a:rPr>
              <a:t>букву «Л»</a:t>
            </a:r>
            <a:r>
              <a:rPr lang="uk-UA" sz="2400" dirty="0">
                <a:solidFill>
                  <a:srgbClr val="322ADA"/>
                </a:solidFill>
              </a:rPr>
              <a:t/>
            </a:r>
            <a:br>
              <a:rPr lang="uk-UA" sz="2400" dirty="0">
                <a:solidFill>
                  <a:srgbClr val="322ADA"/>
                </a:solidFill>
              </a:rPr>
            </a:br>
            <a:r>
              <a:rPr lang="uk-UA" sz="2400" dirty="0">
                <a:solidFill>
                  <a:srgbClr val="322ADA"/>
                </a:solidFill>
              </a:rPr>
              <a:t>З </a:t>
            </a:r>
            <a:r>
              <a:rPr lang="uk-UA" sz="2400" b="1" dirty="0">
                <a:solidFill>
                  <a:srgbClr val="322ADA"/>
                </a:solidFill>
              </a:rPr>
              <a:t>букви «Л»</a:t>
            </a:r>
            <a:r>
              <a:rPr lang="uk-UA" sz="2400" dirty="0">
                <a:solidFill>
                  <a:srgbClr val="322ADA"/>
                </a:solidFill>
              </a:rPr>
              <a:t> для цирку         </a:t>
            </a:r>
            <a:br>
              <a:rPr lang="uk-UA" sz="2400" dirty="0">
                <a:solidFill>
                  <a:srgbClr val="322ADA"/>
                </a:solidFill>
              </a:rPr>
            </a:br>
            <a:r>
              <a:rPr lang="uk-UA" sz="2400" dirty="0">
                <a:solidFill>
                  <a:srgbClr val="322ADA"/>
                </a:solidFill>
              </a:rPr>
              <a:t>Змайстрували гірку,</a:t>
            </a:r>
            <a:br>
              <a:rPr lang="uk-UA" sz="2400" dirty="0">
                <a:solidFill>
                  <a:srgbClr val="322ADA"/>
                </a:solidFill>
              </a:rPr>
            </a:br>
            <a:r>
              <a:rPr lang="uk-UA" sz="2400" dirty="0">
                <a:solidFill>
                  <a:srgbClr val="322ADA"/>
                </a:solidFill>
              </a:rPr>
              <a:t>Щоб катались звірі</a:t>
            </a:r>
            <a:br>
              <a:rPr lang="uk-UA" sz="2400" dirty="0">
                <a:solidFill>
                  <a:srgbClr val="322ADA"/>
                </a:solidFill>
              </a:rPr>
            </a:br>
            <a:r>
              <a:rPr lang="uk-UA" sz="2400" dirty="0">
                <a:solidFill>
                  <a:srgbClr val="322ADA"/>
                </a:solidFill>
              </a:rPr>
              <a:t>І жили у мирі.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9456213" y="1481458"/>
            <a:ext cx="1329735" cy="2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1101754" y="1810573"/>
            <a:ext cx="19624" cy="4117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6" b="99441" l="3293" r="97054">
                        <a14:foregroundMark x1="19064" y1="64895" x2="19064" y2="64895"/>
                        <a14:foregroundMark x1="18024" y1="67692" x2="18024" y2="67692"/>
                        <a14:foregroundMark x1="20624" y1="62937" x2="20624" y2="62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79"/>
          <a:stretch/>
        </p:blipFill>
        <p:spPr>
          <a:xfrm>
            <a:off x="6530387" y="1934307"/>
            <a:ext cx="2149895" cy="1839795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8606741" y="1705541"/>
            <a:ext cx="870012" cy="4492101"/>
          </a:xfrm>
          <a:custGeom>
            <a:avLst/>
            <a:gdLst>
              <a:gd name="connsiteX0" fmla="*/ 0 w 870012"/>
              <a:gd name="connsiteY0" fmla="*/ 4492101 h 4492101"/>
              <a:gd name="connsiteX1" fmla="*/ 621437 w 870012"/>
              <a:gd name="connsiteY1" fmla="*/ 4172505 h 4492101"/>
              <a:gd name="connsiteX2" fmla="*/ 807868 w 870012"/>
              <a:gd name="connsiteY2" fmla="*/ 3515557 h 4492101"/>
              <a:gd name="connsiteX3" fmla="*/ 852256 w 870012"/>
              <a:gd name="connsiteY3" fmla="*/ 3000652 h 4492101"/>
              <a:gd name="connsiteX4" fmla="*/ 870012 w 870012"/>
              <a:gd name="connsiteY4" fmla="*/ 0 h 4492101"/>
              <a:gd name="connsiteX0" fmla="*/ 0 w 870012"/>
              <a:gd name="connsiteY0" fmla="*/ 4492101 h 4492101"/>
              <a:gd name="connsiteX1" fmla="*/ 621437 w 870012"/>
              <a:gd name="connsiteY1" fmla="*/ 4172505 h 4492101"/>
              <a:gd name="connsiteX2" fmla="*/ 834501 w 870012"/>
              <a:gd name="connsiteY2" fmla="*/ 3542190 h 4492101"/>
              <a:gd name="connsiteX3" fmla="*/ 852256 w 870012"/>
              <a:gd name="connsiteY3" fmla="*/ 3000652 h 4492101"/>
              <a:gd name="connsiteX4" fmla="*/ 870012 w 870012"/>
              <a:gd name="connsiteY4" fmla="*/ 0 h 4492101"/>
              <a:gd name="connsiteX0" fmla="*/ 0 w 870012"/>
              <a:gd name="connsiteY0" fmla="*/ 4492101 h 4492101"/>
              <a:gd name="connsiteX1" fmla="*/ 621437 w 870012"/>
              <a:gd name="connsiteY1" fmla="*/ 4172505 h 4492101"/>
              <a:gd name="connsiteX2" fmla="*/ 834501 w 870012"/>
              <a:gd name="connsiteY2" fmla="*/ 3542190 h 4492101"/>
              <a:gd name="connsiteX3" fmla="*/ 852256 w 870012"/>
              <a:gd name="connsiteY3" fmla="*/ 3000652 h 4492101"/>
              <a:gd name="connsiteX4" fmla="*/ 870012 w 870012"/>
              <a:gd name="connsiteY4" fmla="*/ 0 h 449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12" h="4492101">
                <a:moveTo>
                  <a:pt x="0" y="4492101"/>
                </a:moveTo>
                <a:cubicBezTo>
                  <a:pt x="243396" y="4413681"/>
                  <a:pt x="482354" y="4330824"/>
                  <a:pt x="621437" y="4172505"/>
                </a:cubicBezTo>
                <a:cubicBezTo>
                  <a:pt x="760521" y="4014187"/>
                  <a:pt x="822664" y="3746377"/>
                  <a:pt x="834501" y="3542190"/>
                </a:cubicBezTo>
                <a:cubicBezTo>
                  <a:pt x="846338" y="3338003"/>
                  <a:pt x="846338" y="3591017"/>
                  <a:pt x="852256" y="3000652"/>
                </a:cubicBezTo>
                <a:cubicBezTo>
                  <a:pt x="858175" y="2410287"/>
                  <a:pt x="866312" y="1207363"/>
                  <a:pt x="870012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436271" y="1705541"/>
            <a:ext cx="14676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0878719" y="1659419"/>
            <a:ext cx="0" cy="45797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368351" y="1618136"/>
            <a:ext cx="177782" cy="19611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8563080" y="6043384"/>
            <a:ext cx="182270" cy="19969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776413" y="1618136"/>
            <a:ext cx="177782" cy="19611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785948" y="6037389"/>
            <a:ext cx="177782" cy="19611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860" y="1810572"/>
            <a:ext cx="3316789" cy="40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1" grpId="1" animBg="1"/>
      <p:bldP spid="41" grpId="2" animBg="1"/>
      <p:bldP spid="48" grpId="0" animBg="1"/>
      <p:bldP spid="48" grpId="1" animBg="1"/>
      <p:bldP spid="48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891251" y="3382149"/>
            <a:ext cx="5222671" cy="836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_____  _____  _____, а _____ </a:t>
            </a:r>
            <a:r>
              <a:rPr lang="uk-UA" sz="2400" b="1" dirty="0">
                <a:solidFill>
                  <a:schemeClr val="bg1"/>
                </a:solidFill>
              </a:rPr>
              <a:t>–</a:t>
            </a:r>
            <a:r>
              <a:rPr lang="uk-UA" sz="2400" b="1" dirty="0" smtClean="0">
                <a:solidFill>
                  <a:schemeClr val="bg1"/>
                </a:solidFill>
              </a:rPr>
              <a:t>  _____ 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0282" y="5520450"/>
            <a:ext cx="3748545" cy="8857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</a:t>
            </a:r>
            <a:r>
              <a:rPr lang="uk-UA" sz="2400" b="1" dirty="0" smtClean="0">
                <a:solidFill>
                  <a:schemeClr val="bg1"/>
                </a:solidFill>
              </a:rPr>
              <a:t>клітинках велику букву Л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242" y="66243"/>
            <a:ext cx="2605004" cy="318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30460" r="15388" b="63129"/>
          <a:stretch/>
        </p:blipFill>
        <p:spPr>
          <a:xfrm>
            <a:off x="1960283" y="4320000"/>
            <a:ext cx="9212336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Полилиния 68"/>
          <p:cNvSpPr/>
          <p:nvPr/>
        </p:nvSpPr>
        <p:spPr>
          <a:xfrm>
            <a:off x="2280312" y="4607859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2868993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90"/>
          <p:cNvSpPr/>
          <p:nvPr/>
        </p:nvSpPr>
        <p:spPr>
          <a:xfrm>
            <a:off x="3457674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>
            <a:off x="4046355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92"/>
          <p:cNvSpPr/>
          <p:nvPr/>
        </p:nvSpPr>
        <p:spPr>
          <a:xfrm>
            <a:off x="4635036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94"/>
          <p:cNvSpPr/>
          <p:nvPr/>
        </p:nvSpPr>
        <p:spPr>
          <a:xfrm>
            <a:off x="5223717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 95"/>
          <p:cNvSpPr/>
          <p:nvPr/>
        </p:nvSpPr>
        <p:spPr>
          <a:xfrm>
            <a:off x="5812398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 96"/>
          <p:cNvSpPr/>
          <p:nvPr/>
        </p:nvSpPr>
        <p:spPr>
          <a:xfrm>
            <a:off x="6401079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>
            <a:off x="6989760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7578441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>
            <a:off x="8167122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>
            <a:off x="8755803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>
            <a:off x="9344484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>
            <a:off x="9933165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>
            <a:off x="10521846" y="4601882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721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38093" y="445746"/>
            <a:ext cx="7776710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3 Блок л м с н к в п\028 - Велика буква Л\2023-10-19_1034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8" y="1459790"/>
            <a:ext cx="4879457" cy="252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62633" y="1872904"/>
            <a:ext cx="2845397" cy="836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схему свого речення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5646" y="3508043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Л</a:t>
            </a:r>
            <a:endParaRPr lang="ru-RU" sz="2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864677" y="3457804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30" grpId="0" animBg="1"/>
      <p:bldP spid="2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705970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2 Блок голосних\026 - Велика буква Е\2023-10-15_2233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-4326"/>
          <a:stretch/>
        </p:blipFill>
        <p:spPr bwMode="auto">
          <a:xfrm>
            <a:off x="2916820" y="4209964"/>
            <a:ext cx="8329058" cy="183688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15561" y="4976388"/>
            <a:ext cx="45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52739" y="4976388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28F285E-E9E2-4AF8-BB86-1FAB26789D69}"/>
              </a:ext>
            </a:extLst>
          </p:cNvPr>
          <p:cNvSpPr txBox="1"/>
          <p:nvPr/>
        </p:nvSpPr>
        <p:spPr>
          <a:xfrm>
            <a:off x="6509389" y="5005135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9C34364-91DB-44F6-8733-93BAAAB7D5F6}"/>
              </a:ext>
            </a:extLst>
          </p:cNvPr>
          <p:cNvSpPr txBox="1"/>
          <p:nvPr/>
        </p:nvSpPr>
        <p:spPr>
          <a:xfrm>
            <a:off x="7277212" y="4957603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015671" y="50191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/>
              <a:t>и</a:t>
            </a:r>
            <a:endParaRPr lang="ru-RU" sz="4000" dirty="0"/>
          </a:p>
        </p:txBody>
      </p:sp>
      <p:pic>
        <p:nvPicPr>
          <p:cNvPr id="2050" name="Picture 2" descr="D:\1 клас\1. Навчання грамоти\1 УРОКИ 2023\Читання\3 Блок л м с н к в п\028 - Велика буква Л\2023-10-19_1702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07" y="1446835"/>
            <a:ext cx="6438181" cy="268532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олилиния 39"/>
          <p:cNvSpPr/>
          <p:nvPr/>
        </p:nvSpPr>
        <p:spPr>
          <a:xfrm>
            <a:off x="3682682" y="5286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4479502" y="4993656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713436" y="4957604"/>
            <a:ext cx="45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5356182" y="5251477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7143661" y="5272758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6274106" y="5286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7932362" y="4993656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8776277" y="4993656"/>
            <a:ext cx="301523" cy="585693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8159242" y="4933192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957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7" grpId="0"/>
      <p:bldP spid="38" grpId="0"/>
      <p:bldP spid="45" grpId="0"/>
      <p:bldP spid="40" grpId="0" animBg="1"/>
      <p:bldP spid="46" grpId="0" animBg="1"/>
      <p:bldP spid="47" grpId="0"/>
      <p:bldP spid="48" grpId="0" animBg="1"/>
      <p:bldP spid="50" grpId="0" animBg="1"/>
      <p:bldP spid="51" grpId="0" animBg="1"/>
      <p:bldP spid="52" grpId="0" animBg="1"/>
      <p:bldP spid="53" grpId="0" animBg="1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97630" y="2365881"/>
            <a:ext cx="3385303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572204" y="238431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34911" y="238431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685897" y="236588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80847" y="2215370"/>
            <a:ext cx="518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11805" y="2225874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28410" y="2215372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PSD, 4 PNG, черные и белые крылья ангела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1" b="99057" l="0" r="9817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8" y="1761918"/>
            <a:ext cx="2969765" cy="22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лорийность сало свиное соленое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50" y="3880762"/>
            <a:ext cx="3010144" cy="240811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жонас Крісло купити в Києві, замовити Крісла, ціна на м`який пуф з  доставкою по Україні в меблевому магазині Wow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2" t="5554" r="19625" b="2179"/>
          <a:stretch/>
        </p:blipFill>
        <p:spPr bwMode="auto">
          <a:xfrm>
            <a:off x="6051362" y="3880762"/>
            <a:ext cx="2298112" cy="261984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олее 92 800 работ на тему «весло»: стоковые фото, картинки и изображения  royalty-free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80" y="2215370"/>
            <a:ext cx="3194127" cy="203025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15679" y="344683"/>
            <a:ext cx="7776710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7869" y="1455005"/>
            <a:ext cx="6123301" cy="6138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Визнач, </a:t>
            </a:r>
            <a:r>
              <a:rPr lang="uk-UA" sz="2400" b="1" dirty="0">
                <a:solidFill>
                  <a:schemeClr val="bg1"/>
                </a:solidFill>
              </a:rPr>
              <a:t>яке слово «заховалось» у схемі.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004514" y="238474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55874" y="2392026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V="1">
            <a:off x="6733411" y="3046367"/>
            <a:ext cx="0" cy="114781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кл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 ст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льк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хт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ає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2800" b="1" dirty="0">
                <a:solidFill>
                  <a:srgbClr val="FF0000"/>
                </a:solidFill>
              </a:rPr>
              <a:t>ю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 ж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</p:txBody>
      </p:sp>
    </p:spTree>
    <p:extLst>
      <p:ext uri="{BB962C8B-B14F-4D97-AF65-F5344CB8AC3E}">
        <p14:creationId xmlns:p14="http://schemas.microsoft.com/office/powerpoint/2010/main" val="5294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Листья гифки, анимированные GIF изображения листья - скачать гиф картинки 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" y="1797269"/>
            <a:ext cx="4790681" cy="3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9284" y="551402"/>
            <a:ext cx="8732066" cy="872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341102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8068" y="2205417"/>
            <a:ext cx="51818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і все! 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Дзвенить дзвінок,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гості йде до нас урок.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Сядьте зручно! Усміхніться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на мене подивіться!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94962"/>
            <a:ext cx="8755124" cy="833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648937" y="1925048"/>
            <a:ext cx="5447709" cy="3416938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589" y="2079245"/>
            <a:ext cx="5446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чим звуки відрізняються від букв?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великою буквою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6" y="1925048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1084069" y="1474920"/>
            <a:ext cx="10050555" cy="50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«Мій </a:t>
            </a:r>
            <a:r>
              <a:rPr lang="uk-UA" sz="3200" b="1" dirty="0">
                <a:solidFill>
                  <a:schemeClr val="bg1"/>
                </a:solidFill>
              </a:rPr>
              <a:t>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смайлик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повторює твій настрій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39433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817663" y="1313441"/>
            <a:ext cx="10565378" cy="5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831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«Створюю 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2959212" y="1507926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Берімо із собою гарний настрій, захоплення, інтерес, радість, щоб наш урок був </a:t>
            </a:r>
            <a:r>
              <a:rPr lang="uk-UA" sz="2800" b="1" dirty="0" smtClean="0">
                <a:solidFill>
                  <a:schemeClr val="bg1"/>
                </a:solidFill>
              </a:rPr>
              <a:t>цікавим і корисним!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27029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Прямоугольник 2074"/>
          <p:cNvSpPr/>
          <p:nvPr/>
        </p:nvSpPr>
        <p:spPr>
          <a:xfrm>
            <a:off x="8287473" y="2092854"/>
            <a:ext cx="2592730" cy="1434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885083" y="189312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85083" y="2297160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65274" y="2681880"/>
            <a:ext cx="4523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</a:rPr>
              <a:t>у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17012" y="2297159"/>
            <a:ext cx="530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46953" y="2758118"/>
            <a:ext cx="341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65838" y="2575478"/>
            <a:ext cx="563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7200" dirty="0">
              <a:solidFill>
                <a:srgbClr val="C0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397406" y="2328386"/>
            <a:ext cx="344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659790" y="2758118"/>
            <a:ext cx="46969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397406" y="2739569"/>
            <a:ext cx="344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9659790" y="2327599"/>
            <a:ext cx="46805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http://st.dating.playfon.ru/img/126/u3169453/3367143_320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788" y="3677241"/>
            <a:ext cx="3106447" cy="29959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331090" y="445746"/>
            <a:ext cx="9288072" cy="804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«Продовж речення»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397406" y="3186851"/>
            <a:ext cx="3866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0209931" y="186320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4717" y="1414923"/>
            <a:ext cx="59003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/>
              <a:t>Звуки можна поділити на 2 групи </a:t>
            </a:r>
            <a:r>
              <a:rPr lang="uk-UA" sz="2800" b="1" dirty="0" smtClean="0"/>
              <a:t>…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9703" y="2092854"/>
            <a:ext cx="73240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 smtClean="0"/>
              <a:t>Голосний звук вимовляємо …, приголосний …</a:t>
            </a:r>
            <a:endParaRPr lang="ru-RU" sz="2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5114" y="1414923"/>
            <a:ext cx="4546091" cy="523220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 smtClean="0"/>
              <a:t>Звуки </a:t>
            </a:r>
            <a:r>
              <a:rPr lang="uk-UA" sz="2800" b="1" dirty="0"/>
              <a:t>ми  …, а букви </a:t>
            </a:r>
            <a:r>
              <a:rPr lang="uk-UA" sz="2800" b="1" dirty="0" smtClean="0"/>
              <a:t>…</a:t>
            </a:r>
            <a:endParaRPr lang="ru-RU" sz="2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0889" y="2758118"/>
            <a:ext cx="7299442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Голосних </a:t>
            </a:r>
            <a:r>
              <a:rPr lang="uk-UA" sz="2800" b="1" dirty="0"/>
              <a:t>звуків в </a:t>
            </a:r>
            <a:r>
              <a:rPr lang="uk-UA" sz="2800" b="1" dirty="0" smtClean="0"/>
              <a:t>українській </a:t>
            </a:r>
            <a:r>
              <a:rPr lang="uk-UA" sz="2800" b="1" dirty="0"/>
              <a:t>мові … Назви їх.</a:t>
            </a:r>
            <a:r>
              <a:rPr lang="uk-UA" sz="2800" b="1" i="1" dirty="0"/>
              <a:t> 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9703" y="3527559"/>
            <a:ext cx="72452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Голосні звуки можуть бути наголошеними і …</a:t>
            </a:r>
            <a:endParaRPr lang="ru-RU" sz="2800" b="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00889" y="4307342"/>
            <a:ext cx="7245217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Скільки в слові голосних, стільки і …</a:t>
            </a:r>
            <a:endParaRPr lang="ru-RU" sz="2800" b="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55114" y="5009600"/>
            <a:ext cx="7245217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Приголосні звуки бувають …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788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4" grpId="0"/>
      <p:bldP spid="16" grpId="0"/>
      <p:bldP spid="18" grpId="0"/>
      <p:bldP spid="3" grpId="0" animBg="1"/>
      <p:bldP spid="20" grpId="0" animBg="1"/>
      <p:bldP spid="22" grpId="0" animBg="1"/>
      <p:bldP spid="23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810229" y="484183"/>
            <a:ext cx="996580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загадку.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Спробуй знайти в тексті слово-відгадку.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Для тих хто вміє читати\2023-10-19_14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1" y="1819889"/>
            <a:ext cx="8182337" cy="374763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27880" y="5370794"/>
            <a:ext cx="622524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Знайди і прочитай слова з буквою </a:t>
            </a:r>
            <a:r>
              <a:rPr lang="uk-UA" sz="2800" b="1" i="1" dirty="0" smtClean="0">
                <a:solidFill>
                  <a:srgbClr val="0070C0"/>
                </a:solidFill>
              </a:rPr>
              <a:t>л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721486" y="1684512"/>
            <a:ext cx="3470514" cy="41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8007" y="458465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200" b="1" dirty="0" err="1">
                <a:solidFill>
                  <a:schemeClr val="bg1"/>
                </a:solidFill>
              </a:rPr>
              <a:t>чистомовкою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45627" y="1443722"/>
            <a:ext cx="66254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—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Л</a:t>
            </a:r>
            <a:r>
              <a:rPr lang="ru-RU" sz="3200" b="1" dirty="0" smtClean="0">
                <a:solidFill>
                  <a:srgbClr val="E838BA"/>
                </a:solidFill>
              </a:rPr>
              <a:t>е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</a:t>
            </a:r>
            <a:r>
              <a:rPr lang="ru-RU" sz="3200" b="1" dirty="0" smtClean="0">
                <a:solidFill>
                  <a:srgbClr val="E838BA"/>
                </a:solidFill>
              </a:rPr>
              <a:t>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____.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>
              <a:lnSpc>
                <a:spcPct val="200000"/>
              </a:lnSpc>
            </a:pP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— в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3200" b="1" dirty="0" err="1">
                <a:solidFill>
                  <a:srgbClr val="E838BA"/>
                </a:solidFill>
              </a:rPr>
              <a:t>еї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ru-RU" sz="3200" b="1" dirty="0">
                <a:solidFill>
                  <a:srgbClr val="E838BA"/>
                </a:solidFill>
              </a:rPr>
              <a:t>у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RU" sz="3200" b="1" dirty="0">
                <a:solidFill>
                  <a:srgbClr val="E838BA"/>
                </a:solidFill>
              </a:rPr>
              <a:t>е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ньк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____.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>
              <a:lnSpc>
                <a:spcPct val="20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— р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 з н</a:t>
            </a:r>
            <a:r>
              <a:rPr lang="ru-RU" sz="3200" b="1" dirty="0">
                <a:solidFill>
                  <a:srgbClr val="E838BA"/>
                </a:solidFill>
              </a:rPr>
              <a:t>ею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____.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>
              <a:lnSpc>
                <a:spcPct val="20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—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3200" b="1" dirty="0" err="1">
                <a:solidFill>
                  <a:srgbClr val="E838BA"/>
                </a:solidFill>
              </a:rPr>
              <a:t>у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ru-RU" sz="3200" b="1" dirty="0" err="1">
                <a:solidFill>
                  <a:srgbClr val="E838BA"/>
                </a:solidFill>
              </a:rPr>
              <a:t>е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см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чн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____.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ปักพินในบอร์ด การ์ตูน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20969" b="9248"/>
          <a:stretch/>
        </p:blipFill>
        <p:spPr bwMode="auto">
          <a:xfrm>
            <a:off x="9683262" y="1639191"/>
            <a:ext cx="2121876" cy="338039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Людина\Druz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42854"/>
            <a:ext cx="2937846" cy="343360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9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126243" y="1668071"/>
            <a:ext cx="5857548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великою  друкованою буквою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слуховий диктант,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робити звуковий аналіз слів,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 за малюнками.</a:t>
            </a:r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кл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 ст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льк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хт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ає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2800" b="1" dirty="0">
                <a:solidFill>
                  <a:srgbClr val="FF0000"/>
                </a:solidFill>
              </a:rPr>
              <a:t>ю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 ж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</a:p>
        </p:txBody>
      </p:sp>
    </p:spTree>
    <p:extLst>
      <p:ext uri="{BB962C8B-B14F-4D97-AF65-F5344CB8AC3E}">
        <p14:creationId xmlns:p14="http://schemas.microsoft.com/office/powerpoint/2010/main" val="31363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8397" y="1242641"/>
            <a:ext cx="8756193" cy="7482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Чим </a:t>
            </a:r>
            <a:r>
              <a:rPr lang="uk-UA" sz="2000" b="1" dirty="0">
                <a:solidFill>
                  <a:schemeClr val="bg1"/>
                </a:solidFill>
              </a:rPr>
              <a:t>займається хлопчик і його сестричка? </a:t>
            </a:r>
            <a:r>
              <a:rPr lang="uk-UA" sz="2000" b="1" dirty="0" smtClean="0">
                <a:solidFill>
                  <a:schemeClr val="bg1"/>
                </a:solidFill>
              </a:rPr>
              <a:t>Назви предмети на столі. Придумай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Л. </a:t>
            </a:r>
            <a:r>
              <a:rPr lang="uk-UA" sz="20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</a:rPr>
              <a:t>з якої букви пишуться імена.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22170" y="2403913"/>
            <a:ext cx="2411736" cy="3025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4" t="3964" r="10763" b="69849"/>
          <a:stretch/>
        </p:blipFill>
        <p:spPr>
          <a:xfrm>
            <a:off x="3033906" y="2178037"/>
            <a:ext cx="7735726" cy="347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08397" y="445746"/>
            <a:ext cx="8756193" cy="683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розповідь </a:t>
            </a:r>
            <a:r>
              <a:rPr lang="uk-UA" sz="3600" b="1" dirty="0">
                <a:solidFill>
                  <a:schemeClr val="bg1"/>
                </a:solidFill>
              </a:rPr>
              <a:t>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48708</TotalTime>
  <Words>614</Words>
  <Application>Microsoft Office PowerPoint</Application>
  <PresentationFormat>Произвольный</PresentationFormat>
  <Paragraphs>149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2978</cp:revision>
  <dcterms:created xsi:type="dcterms:W3CDTF">2018-01-05T16:38:53Z</dcterms:created>
  <dcterms:modified xsi:type="dcterms:W3CDTF">2023-10-19T15:58:41Z</dcterms:modified>
</cp:coreProperties>
</file>