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708" r:id="rId3"/>
    <p:sldId id="709" r:id="rId4"/>
    <p:sldId id="692" r:id="rId5"/>
    <p:sldId id="702" r:id="rId6"/>
    <p:sldId id="682" r:id="rId7"/>
    <p:sldId id="710" r:id="rId8"/>
    <p:sldId id="711" r:id="rId9"/>
    <p:sldId id="622" r:id="rId10"/>
    <p:sldId id="689" r:id="rId11"/>
    <p:sldId id="630" r:id="rId12"/>
    <p:sldId id="707" r:id="rId13"/>
    <p:sldId id="698" r:id="rId14"/>
    <p:sldId id="686" r:id="rId15"/>
    <p:sldId id="715" r:id="rId16"/>
    <p:sldId id="716" r:id="rId17"/>
    <p:sldId id="612" r:id="rId18"/>
    <p:sldId id="713" r:id="rId19"/>
    <p:sldId id="714" r:id="rId20"/>
    <p:sldId id="71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17ED8"/>
    <a:srgbClr val="322ADA"/>
    <a:srgbClr val="295FFF"/>
    <a:srgbClr val="E838BA"/>
    <a:srgbClr val="EF71CE"/>
    <a:srgbClr val="463EDE"/>
    <a:srgbClr val="FF3300"/>
    <a:srgbClr val="FF5050"/>
    <a:srgbClr val="F2B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07" autoAdjust="0"/>
    <p:restoredTop sz="94660"/>
  </p:normalViewPr>
  <p:slideViewPr>
    <p:cSldViewPr snapToGrid="0">
      <p:cViewPr varScale="1">
        <p:scale>
          <a:sx n="82" d="100"/>
          <a:sy n="82" d="100"/>
        </p:scale>
        <p:origin x="-384" y="-30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29.10.2023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669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454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56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29.10.2023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29.10.2023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29.10.2023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29.10.2023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29.10.2023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4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67991" y="3987055"/>
            <a:ext cx="9033164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Велика буква С. Читання слів і речень з вивченими літерами</a:t>
            </a:r>
            <a:endParaRPr lang="uk-UA" sz="4400" b="1" i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s://i.pinimg.com/originals/60/82/8a/60828a07f15cc3cdc378c840d0e00e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991" y="969760"/>
            <a:ext cx="4222798" cy="2375324"/>
          </a:xfrm>
          <a:prstGeom prst="roundRect">
            <a:avLst/>
          </a:prstGeom>
          <a:ln/>
          <a:ex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</p:pic>
      <p:sp>
        <p:nvSpPr>
          <p:cNvPr id="10" name="TextBox 9"/>
          <p:cNvSpPr txBox="1"/>
          <p:nvPr/>
        </p:nvSpPr>
        <p:spPr>
          <a:xfrm>
            <a:off x="6402042" y="1139835"/>
            <a:ext cx="379911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Читання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період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</a:t>
            </a:r>
            <a:r>
              <a:rPr lang="en-US" sz="2800" b="1" dirty="0" smtClean="0">
                <a:solidFill>
                  <a:schemeClr val="bg1"/>
                </a:solidFill>
              </a:rPr>
              <a:t>2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98611" y="465700"/>
            <a:ext cx="8756193" cy="73960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Завдання від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6960B138-D257-44E8-9CE5-5CF45968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305" y="1381053"/>
            <a:ext cx="5017069" cy="2433255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A5B32C0-29F0-4EC1-B24E-71C2918AC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711" y="1381054"/>
            <a:ext cx="3889093" cy="2444572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30" t="30694" r="16873" b="53565"/>
          <a:stretch/>
        </p:blipFill>
        <p:spPr>
          <a:xfrm>
            <a:off x="1298963" y="3886195"/>
            <a:ext cx="7911582" cy="2537677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>
          <a:xfrm>
            <a:off x="1791056" y="5752027"/>
            <a:ext cx="1248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сом 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4752987" y="5777541"/>
            <a:ext cx="140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с і м</a:t>
            </a:r>
            <a:endParaRPr lang="ru-RU" sz="3600" dirty="0"/>
          </a:p>
        </p:txBody>
      </p:sp>
      <p:sp>
        <p:nvSpPr>
          <p:cNvPr id="16" name="TextBox 15"/>
          <p:cNvSpPr txBox="1"/>
          <p:nvPr/>
        </p:nvSpPr>
        <p:spPr>
          <a:xfrm>
            <a:off x="7226002" y="5739432"/>
            <a:ext cx="118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/>
              <a:t>о с а</a:t>
            </a:r>
            <a:endParaRPr lang="ru-RU" sz="3600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9401170" y="5317840"/>
            <a:ext cx="1922071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Прочитай назви слів</a:t>
            </a:r>
            <a:endParaRPr lang="ru-RU" sz="2400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9314717" y="3886195"/>
            <a:ext cx="2478822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/>
              <a:t>Як голосом показати кінець речення?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7242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524" y="1988057"/>
            <a:ext cx="9158569" cy="39506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5840" y="445745"/>
            <a:ext cx="10291051" cy="11284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 err="1">
                <a:solidFill>
                  <a:schemeClr val="bg1"/>
                </a:solidFill>
              </a:rPr>
              <a:t>чистомовку</a:t>
            </a:r>
            <a:r>
              <a:rPr lang="uk-UA" sz="3200" b="1" dirty="0">
                <a:solidFill>
                  <a:schemeClr val="bg1"/>
                </a:solidFill>
              </a:rPr>
              <a:t> від Щебетунчика: </a:t>
            </a:r>
            <a:r>
              <a:rPr lang="uk-UA" sz="3200" b="1" dirty="0" smtClean="0">
                <a:solidFill>
                  <a:schemeClr val="bg1"/>
                </a:solidFill>
              </a:rPr>
              <a:t>повільно, </a:t>
            </a:r>
            <a:r>
              <a:rPr lang="uk-UA" sz="3200" b="1" dirty="0" smtClean="0">
                <a:solidFill>
                  <a:schemeClr val="bg1"/>
                </a:solidFill>
              </a:rPr>
              <a:t>прискорюючи </a:t>
            </a:r>
            <a:r>
              <a:rPr lang="uk-UA" sz="3200" b="1" dirty="0">
                <a:solidFill>
                  <a:schemeClr val="bg1"/>
                </a:solidFill>
              </a:rPr>
              <a:t>темп читання.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43963" y="3154352"/>
            <a:ext cx="1041044" cy="58477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r>
              <a:rPr lang="uk-UA" sz="3200" dirty="0" smtClean="0"/>
              <a:t>лиси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79209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191129" y="445744"/>
            <a:ext cx="9827970" cy="978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Спускаючись </a:t>
            </a:r>
            <a:r>
              <a:rPr lang="uk-UA" sz="3200" b="1" dirty="0">
                <a:solidFill>
                  <a:schemeClr val="bg1"/>
                </a:solidFill>
              </a:rPr>
              <a:t>з </a:t>
            </a:r>
            <a:r>
              <a:rPr lang="uk-UA" sz="3200" b="1" dirty="0" err="1">
                <a:solidFill>
                  <a:schemeClr val="bg1"/>
                </a:solidFill>
              </a:rPr>
              <a:t>гірки</a:t>
            </a:r>
            <a:r>
              <a:rPr lang="uk-UA" sz="3200" b="1" dirty="0">
                <a:solidFill>
                  <a:schemeClr val="bg1"/>
                </a:solidFill>
              </a:rPr>
              <a:t>, </a:t>
            </a:r>
            <a:r>
              <a:rPr lang="uk-UA" sz="3200" b="1" dirty="0" smtClean="0"/>
              <a:t>прочитай </a:t>
            </a:r>
            <a:r>
              <a:rPr lang="uk-UA" sz="3200" b="1" dirty="0"/>
              <a:t>речення з верхнього краю до нижнього. </a:t>
            </a:r>
            <a:r>
              <a:rPr lang="uk-UA" sz="3200" b="1" dirty="0">
                <a:solidFill>
                  <a:schemeClr val="bg1"/>
                </a:solidFill>
              </a:rPr>
              <a:t> 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Горка на детской площадке | Бесплатно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037" y="1828800"/>
            <a:ext cx="4546537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536343" y="1570714"/>
            <a:ext cx="61550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uk-UA" sz="3600" b="1" dirty="0">
                <a:solidFill>
                  <a:srgbClr val="0070C0"/>
                </a:solidFill>
              </a:rPr>
              <a:t>Сом і оса.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70C0"/>
                </a:solidFill>
              </a:rPr>
              <a:t>Оса і </a:t>
            </a:r>
            <a:r>
              <a:rPr lang="uk-UA" sz="3600" b="1" dirty="0" smtClean="0">
                <a:solidFill>
                  <a:srgbClr val="0070C0"/>
                </a:solidFill>
              </a:rPr>
              <a:t>сом.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70C0"/>
                </a:solidFill>
              </a:rPr>
              <a:t> </a:t>
            </a:r>
            <a:r>
              <a:rPr lang="uk-UA" sz="3600" b="1" dirty="0" smtClean="0">
                <a:solidFill>
                  <a:srgbClr val="0070C0"/>
                </a:solidFill>
              </a:rPr>
              <a:t>   Сом сам.</a:t>
            </a:r>
          </a:p>
          <a:p>
            <a:pPr indent="549275" fontAlgn="base">
              <a:lnSpc>
                <a:spcPct val="150000"/>
              </a:lnSpc>
            </a:pPr>
            <a:r>
              <a:rPr lang="uk-UA" sz="3600" b="1" dirty="0">
                <a:solidFill>
                  <a:srgbClr val="0070C0"/>
                </a:solidFill>
              </a:rPr>
              <a:t> </a:t>
            </a:r>
            <a:r>
              <a:rPr lang="uk-UA" sz="3600" b="1" dirty="0" smtClean="0">
                <a:solidFill>
                  <a:srgbClr val="0070C0"/>
                </a:solidFill>
              </a:rPr>
              <a:t>         А </a:t>
            </a:r>
            <a:r>
              <a:rPr lang="uk-UA" sz="3600" b="1" dirty="0">
                <a:solidFill>
                  <a:srgbClr val="0070C0"/>
                </a:solidFill>
              </a:rPr>
              <a:t>оса?</a:t>
            </a:r>
          </a:p>
          <a:p>
            <a:pPr indent="2239963" fontAlgn="base">
              <a:lnSpc>
                <a:spcPct val="150000"/>
              </a:lnSpc>
            </a:pPr>
            <a:r>
              <a:rPr lang="uk-UA" sz="3600" b="1" dirty="0" smtClean="0">
                <a:solidFill>
                  <a:srgbClr val="0070C0"/>
                </a:solidFill>
              </a:rPr>
              <a:t>  І </a:t>
            </a:r>
            <a:r>
              <a:rPr lang="uk-UA" sz="3600" b="1" dirty="0">
                <a:solidFill>
                  <a:srgbClr val="0070C0"/>
                </a:solidFill>
              </a:rPr>
              <a:t>оса сама.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30" t="22565" r="14586"/>
          <a:stretch/>
        </p:blipFill>
        <p:spPr>
          <a:xfrm flipH="1">
            <a:off x="702213" y="2085609"/>
            <a:ext cx="2748991" cy="3448397"/>
          </a:xfrm>
          <a:prstGeom prst="rect">
            <a:avLst/>
          </a:prstGeom>
        </p:spPr>
      </p:pic>
      <p:sp>
        <p:nvSpPr>
          <p:cNvPr id="1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6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4708" y="1603961"/>
            <a:ext cx="5871381" cy="44012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54013" algn="just"/>
            <a:r>
              <a:rPr lang="uk-UA" sz="4000" b="1" dirty="0">
                <a:solidFill>
                  <a:srgbClr val="0070C0"/>
                </a:solidFill>
              </a:rPr>
              <a:t>Сашко і Соня люблять соки. Соні подобається сливовий сік. А Сашкові — апельсиновий.</a:t>
            </a:r>
          </a:p>
          <a:p>
            <a:pPr indent="354013" algn="just"/>
            <a:r>
              <a:rPr lang="uk-UA" sz="4000" b="1" dirty="0">
                <a:solidFill>
                  <a:srgbClr val="0070C0"/>
                </a:solidFill>
              </a:rPr>
              <a:t>Соки зі свіжих фруктів смачні. Дуже корисно споживати їх щодня.</a:t>
            </a: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787079" y="423078"/>
            <a:ext cx="10347768" cy="93115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Прослухай або прочитай текст. </a:t>
            </a:r>
            <a:r>
              <a:rPr lang="uk-UA" sz="32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200" b="1" dirty="0">
                <a:solidFill>
                  <a:schemeClr val="bg1"/>
                </a:solidFill>
              </a:rPr>
              <a:t>заголовок.  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343369" y="2381024"/>
            <a:ext cx="332092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694688" y="1669342"/>
            <a:ext cx="389002" cy="567496"/>
          </a:xfrm>
          <a:prstGeom prst="ellipse">
            <a:avLst/>
          </a:prstGeom>
          <a:noFill/>
          <a:ln w="28575">
            <a:solidFill>
              <a:srgbClr val="E838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3862874" y="1693804"/>
            <a:ext cx="367072" cy="52437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2965938" y="2260285"/>
            <a:ext cx="352540" cy="576700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181" t="46877" r="11515" b="27879"/>
          <a:stretch/>
        </p:blipFill>
        <p:spPr>
          <a:xfrm>
            <a:off x="7903297" y="1603961"/>
            <a:ext cx="3397290" cy="4284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Овал 27"/>
          <p:cNvSpPr/>
          <p:nvPr/>
        </p:nvSpPr>
        <p:spPr>
          <a:xfrm>
            <a:off x="6612559" y="2373774"/>
            <a:ext cx="292333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343369" y="2988420"/>
            <a:ext cx="332092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695134" y="2988420"/>
            <a:ext cx="317690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316536" y="2914109"/>
            <a:ext cx="367072" cy="52437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3214107" y="3585476"/>
            <a:ext cx="279370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725739" y="4172632"/>
            <a:ext cx="367072" cy="524373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3695134" y="4203212"/>
            <a:ext cx="347201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343369" y="4824534"/>
            <a:ext cx="332092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6307015" y="4824534"/>
            <a:ext cx="305544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1369917" y="5479000"/>
            <a:ext cx="305544" cy="463211"/>
          </a:xfrm>
          <a:prstGeom prst="ellipse">
            <a:avLst/>
          </a:prstGeom>
          <a:noFill/>
          <a:ln w="28575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35889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38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26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374495" y="521964"/>
            <a:ext cx="9343661" cy="80912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Здогадайся, яке слово заховалось у схемі. 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4100" name="Picture 4" descr="d_studio: Божья коровка - на прозрачном фон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873539">
            <a:off x="8655657" y="2113433"/>
            <a:ext cx="2809220" cy="300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Солнышко мультяшно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89" y="2072026"/>
            <a:ext cx="3496343" cy="314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4408058" y="4091032"/>
            <a:ext cx="3902645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4946931" y="4091032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5506156" y="4109469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6059083" y="4109469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5545801" y="3957482"/>
            <a:ext cx="5132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н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433934" y="3950074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4996080" y="3950074"/>
            <a:ext cx="51007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6105145" y="3957482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е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44" name="Прямая соединительная линия 43"/>
          <p:cNvCxnSpPr/>
          <p:nvPr/>
        </p:nvCxnSpPr>
        <p:spPr>
          <a:xfrm>
            <a:off x="5578300" y="3422979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 rot="16200000" flipH="1">
            <a:off x="5843148" y="3408063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6" name="Прямоугольник 45"/>
          <p:cNvSpPr/>
          <p:nvPr/>
        </p:nvSpPr>
        <p:spPr>
          <a:xfrm>
            <a:off x="4606245" y="3405305"/>
            <a:ext cx="3453586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47" name="Овал 46"/>
          <p:cNvSpPr/>
          <p:nvPr/>
        </p:nvSpPr>
        <p:spPr>
          <a:xfrm>
            <a:off x="5253385" y="3473421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6213347" y="3472609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sp>
        <p:nvSpPr>
          <p:cNvPr id="49" name="Прямоугольный треугольник 48"/>
          <p:cNvSpPr/>
          <p:nvPr/>
        </p:nvSpPr>
        <p:spPr>
          <a:xfrm rot="12565604" flipH="1">
            <a:off x="5383349" y="3180758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0" name="Прямоугольник 49"/>
          <p:cNvSpPr/>
          <p:nvPr/>
        </p:nvSpPr>
        <p:spPr>
          <a:xfrm rot="16200000" flipH="1">
            <a:off x="4897558" y="3415474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6545550" y="3412714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Прямоугольник 51"/>
          <p:cNvSpPr/>
          <p:nvPr/>
        </p:nvSpPr>
        <p:spPr>
          <a:xfrm rot="16200000" flipH="1">
            <a:off x="7329872" y="3408061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3" name="Прямоугольник 52"/>
          <p:cNvSpPr/>
          <p:nvPr/>
        </p:nvSpPr>
        <p:spPr>
          <a:xfrm rot="16200000" flipH="1">
            <a:off x="6809533" y="3408062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54" name="Овал 53"/>
          <p:cNvSpPr/>
          <p:nvPr/>
        </p:nvSpPr>
        <p:spPr>
          <a:xfrm>
            <a:off x="7700745" y="3485142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>
              <a:solidFill>
                <a:schemeClr val="tx1"/>
              </a:solidFill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6639350" y="408879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>
            <a:off x="7191299" y="4109469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>
            <a:off x="7751524" y="4088794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Прямоугольник 57"/>
          <p:cNvSpPr/>
          <p:nvPr/>
        </p:nvSpPr>
        <p:spPr>
          <a:xfrm>
            <a:off x="6683476" y="3950074"/>
            <a:ext cx="47320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ч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7231944" y="3948788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к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7751524" y="3957481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719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65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1374495" y="1331090"/>
            <a:ext cx="9343661" cy="83267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Назви об'єкти. Що ти помічаєш? </a:t>
            </a:r>
            <a:r>
              <a:rPr lang="uk-UA" sz="2000" b="1" dirty="0" smtClean="0">
                <a:solidFill>
                  <a:schemeClr val="bg1"/>
                </a:solidFill>
              </a:rPr>
              <a:t>Здійсни </a:t>
            </a:r>
            <a:r>
              <a:rPr lang="uk-UA" sz="2000" b="1" dirty="0">
                <a:solidFill>
                  <a:schemeClr val="bg1"/>
                </a:solidFill>
              </a:rPr>
              <a:t>звуковий </a:t>
            </a:r>
            <a:r>
              <a:rPr lang="uk-UA" sz="2000" b="1" dirty="0" smtClean="0">
                <a:solidFill>
                  <a:schemeClr val="bg1"/>
                </a:solidFill>
              </a:rPr>
              <a:t>аналіз слова. Назви букви </a:t>
            </a:r>
            <a:r>
              <a:rPr lang="uk-UA" sz="2000" b="1" dirty="0">
                <a:solidFill>
                  <a:schemeClr val="bg1"/>
                </a:solidFill>
              </a:rPr>
              <a:t>цього слова, які вже вивчили. </a:t>
            </a:r>
            <a:r>
              <a:rPr lang="uk-UA" sz="2000" b="1" dirty="0" smtClean="0">
                <a:solidFill>
                  <a:schemeClr val="bg1"/>
                </a:solidFill>
              </a:rPr>
              <a:t>Склади два </a:t>
            </a:r>
            <a:r>
              <a:rPr lang="uk-UA" sz="2000" b="1" dirty="0">
                <a:solidFill>
                  <a:schemeClr val="bg1"/>
                </a:solidFill>
              </a:rPr>
              <a:t>речення з цим словом з різним значенням.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6294402" y="5049632"/>
            <a:ext cx="5013581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Сонечко рятує рослини. 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903640" y="5066628"/>
            <a:ext cx="5119032" cy="646331"/>
          </a:xfrm>
          <a:prstGeom prst="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Сонечко зігріває Землю. </a:t>
            </a:r>
            <a:endParaRPr lang="ru-RU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58" grpId="0"/>
      <p:bldP spid="59" grpId="0"/>
      <p:bldP spid="60" grpId="0"/>
      <p:bldP spid="62" grpId="0" animBg="1"/>
      <p:bldP spid="6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43676"/>
              </p:ext>
            </p:extLst>
          </p:nvPr>
        </p:nvGraphicFramePr>
        <p:xfrm>
          <a:off x="1747922" y="1423684"/>
          <a:ext cx="8732068" cy="2222342"/>
        </p:xfrm>
        <a:graphic>
          <a:graphicData uri="http://schemas.openxmlformats.org/drawingml/2006/table">
            <a:tbl>
              <a:tblPr/>
              <a:tblGrid>
                <a:gridCol w="1745711"/>
                <a:gridCol w="1745711"/>
                <a:gridCol w="1745711"/>
                <a:gridCol w="1745711"/>
                <a:gridCol w="1749224"/>
              </a:tblGrid>
              <a:tr h="1111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 </a:t>
                      </a:r>
                      <a:endParaRPr lang="ru-RU" sz="7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  <a:endParaRPr lang="ru-RU" sz="7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 </a:t>
                      </a:r>
                      <a:endParaRPr lang="ru-RU" sz="7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        </a:t>
                      </a:r>
                      <a:endParaRPr lang="ru-RU" sz="7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                </a:t>
                      </a:r>
                      <a:endParaRPr lang="ru-RU" sz="72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1111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259635"/>
              </p:ext>
            </p:extLst>
          </p:nvPr>
        </p:nvGraphicFramePr>
        <p:xfrm>
          <a:off x="1747922" y="1423684"/>
          <a:ext cx="8732068" cy="2210767"/>
        </p:xfrm>
        <a:graphic>
          <a:graphicData uri="http://schemas.openxmlformats.org/drawingml/2006/table">
            <a:tbl>
              <a:tblPr/>
              <a:tblGrid>
                <a:gridCol w="1745711"/>
                <a:gridCol w="1745711"/>
                <a:gridCol w="1745711"/>
                <a:gridCol w="1745711"/>
                <a:gridCol w="1749224"/>
              </a:tblGrid>
              <a:tr h="110871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7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7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endParaRPr lang="ru-RU" sz="7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</a:t>
                      </a:r>
                      <a:endParaRPr lang="ru-RU" sz="7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dirty="0" smtClean="0">
                          <a:solidFill>
                            <a:srgbClr val="C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               </a:t>
                      </a:r>
                      <a:endParaRPr lang="ru-RU" sz="7200" dirty="0">
                        <a:solidFill>
                          <a:srgbClr val="C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102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А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747924" y="509621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/>
              <a:t>Мовна</a:t>
            </a:r>
            <a:r>
              <a:rPr lang="uk-UA" sz="4000" b="1" dirty="0" smtClean="0"/>
              <a:t> гра</a:t>
            </a:r>
            <a:endParaRPr lang="ru-RU" sz="4000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1066127"/>
              </p:ext>
            </p:extLst>
          </p:nvPr>
        </p:nvGraphicFramePr>
        <p:xfrm>
          <a:off x="1747925" y="3883300"/>
          <a:ext cx="8732065" cy="242851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746413"/>
                <a:gridCol w="1746413"/>
                <a:gridCol w="1746413"/>
                <a:gridCol w="1746413"/>
                <a:gridCol w="1746413"/>
              </a:tblGrid>
              <a:tr h="1172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FF0000"/>
                          </a:solidFill>
                        </a:rPr>
                        <a:t>3 </a:t>
                      </a:r>
                      <a:endParaRPr lang="ru-RU" sz="7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FF0000"/>
                          </a:solidFill>
                        </a:rPr>
                        <a:t>4 </a:t>
                      </a:r>
                      <a:endParaRPr lang="ru-RU" sz="7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FF0000"/>
                          </a:solidFill>
                        </a:rPr>
                        <a:t>5 </a:t>
                      </a:r>
                      <a:endParaRPr lang="ru-RU" sz="7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FF0000"/>
                          </a:solidFill>
                        </a:rPr>
                        <a:t>1          </a:t>
                      </a:r>
                      <a:endParaRPr lang="ru-RU" sz="7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FF0000"/>
                          </a:solidFill>
                        </a:rPr>
                        <a:t>2                </a:t>
                      </a:r>
                      <a:endParaRPr lang="ru-RU" sz="7200" b="1" dirty="0">
                        <a:solidFill>
                          <a:srgbClr val="FF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2561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</a:rPr>
                        <a:t>О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</a:rPr>
                        <a:t>Н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</a:rPr>
                        <a:t>А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13910"/>
              </p:ext>
            </p:extLst>
          </p:nvPr>
        </p:nvGraphicFramePr>
        <p:xfrm>
          <a:off x="1747924" y="3912995"/>
          <a:ext cx="8732067" cy="2337779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802241"/>
                <a:gridCol w="1802241"/>
                <a:gridCol w="1802241"/>
                <a:gridCol w="1802241"/>
                <a:gridCol w="1523103"/>
              </a:tblGrid>
              <a:tr h="11285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322ADA"/>
                          </a:solidFill>
                          <a:latin typeface="+mn-lt"/>
                        </a:rPr>
                        <a:t> </a:t>
                      </a:r>
                      <a:endParaRPr lang="ru-RU" sz="7200" b="1" dirty="0">
                        <a:solidFill>
                          <a:srgbClr val="322AD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322ADA"/>
                          </a:solidFill>
                          <a:latin typeface="+mn-lt"/>
                        </a:rPr>
                        <a:t> </a:t>
                      </a:r>
                      <a:endParaRPr lang="ru-RU" sz="7200" b="1" dirty="0">
                        <a:solidFill>
                          <a:srgbClr val="322AD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322ADA"/>
                          </a:solidFill>
                          <a:latin typeface="+mn-lt"/>
                        </a:rPr>
                        <a:t> </a:t>
                      </a:r>
                      <a:endParaRPr lang="ru-RU" sz="7200" b="1" dirty="0">
                        <a:solidFill>
                          <a:srgbClr val="322AD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322ADA"/>
                          </a:solidFill>
                          <a:latin typeface="+mn-lt"/>
                        </a:rPr>
                        <a:t>          </a:t>
                      </a:r>
                      <a:endParaRPr lang="ru-RU" sz="7200" b="1" dirty="0">
                        <a:solidFill>
                          <a:srgbClr val="322AD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322ADA"/>
                          </a:solidFill>
                          <a:latin typeface="+mn-lt"/>
                        </a:rPr>
                        <a:t>                </a:t>
                      </a:r>
                      <a:endParaRPr lang="ru-RU" sz="7200" b="1" dirty="0">
                        <a:solidFill>
                          <a:srgbClr val="322ADA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20919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Н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А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>
                          <a:solidFill>
                            <a:srgbClr val="002060"/>
                          </a:solidFill>
                          <a:latin typeface="+mn-lt"/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О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7200" b="1" dirty="0" smtClean="0">
                          <a:solidFill>
                            <a:srgbClr val="002060"/>
                          </a:solidFill>
                          <a:latin typeface="+mn-lt"/>
                        </a:rPr>
                        <a:t>С</a:t>
                      </a:r>
                      <a:endParaRPr lang="ru-RU" sz="7200" b="1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503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4603027"/>
              </p:ext>
            </p:extLst>
          </p:nvPr>
        </p:nvGraphicFramePr>
        <p:xfrm>
          <a:off x="1747924" y="1784301"/>
          <a:ext cx="2637378" cy="2139516"/>
        </p:xfrm>
        <a:graphic>
          <a:graphicData uri="http://schemas.openxmlformats.org/drawingml/2006/table">
            <a:tbl>
              <a:tblPr/>
              <a:tblGrid>
                <a:gridCol w="2637378"/>
              </a:tblGrid>
              <a:tr h="713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ЛИС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7ED8"/>
                    </a:solidFill>
                  </a:tcPr>
                </a:tc>
              </a:tr>
              <a:tr h="713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ЛІС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7ED8"/>
                    </a:solidFill>
                  </a:tcPr>
                </a:tc>
              </a:tr>
              <a:tr h="7131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ЛІСИ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7ED8"/>
                    </a:solidFill>
                  </a:tcPr>
                </a:tc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7533" y="4149564"/>
            <a:ext cx="3294587" cy="1991288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857214" y="1142984"/>
            <a:ext cx="81915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5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47924" y="509621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4000" b="1" dirty="0">
                <a:solidFill>
                  <a:schemeClr val="bg1"/>
                </a:solidFill>
                <a:ea typeface="Times New Roman" pitchFamily="18" charset="0"/>
                <a:cs typeface="Times New Roman" pitchFamily="18" charset="0"/>
              </a:rPr>
              <a:t>Що змінилось?</a:t>
            </a:r>
            <a:endParaRPr lang="uk-UA" sz="4000" dirty="0">
              <a:solidFill>
                <a:schemeClr val="bg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9960991"/>
              </p:ext>
            </p:extLst>
          </p:nvPr>
        </p:nvGraphicFramePr>
        <p:xfrm>
          <a:off x="4952992" y="1759354"/>
          <a:ext cx="2615181" cy="2014221"/>
        </p:xfrm>
        <a:graphic>
          <a:graphicData uri="http://schemas.openxmlformats.org/drawingml/2006/table">
            <a:tbl>
              <a:tblPr/>
              <a:tblGrid>
                <a:gridCol w="2615181"/>
              </a:tblGrid>
              <a:tr h="677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СОВИ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СОВА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СЛОВА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ᐈ Як сова мстилася чоловікові — українська казка | Читати на Дерево Казок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82" y="4016495"/>
            <a:ext cx="2019300" cy="2257426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367617"/>
              </p:ext>
            </p:extLst>
          </p:nvPr>
        </p:nvGraphicFramePr>
        <p:xfrm>
          <a:off x="7995984" y="1726558"/>
          <a:ext cx="2615181" cy="2014221"/>
        </p:xfrm>
        <a:graphic>
          <a:graphicData uri="http://schemas.openxmlformats.org/drawingml/2006/table">
            <a:tbl>
              <a:tblPr/>
              <a:tblGrid>
                <a:gridCol w="2615181"/>
              </a:tblGrid>
              <a:tr h="6776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ОСА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ОСИ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  <a:tr h="66827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4000" b="1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КОСИ</a:t>
                      </a:r>
                      <a:endParaRPr lang="ru-RU" sz="4000" b="1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" name="AutoShape 4" descr="Мультяшный оса на белом фоне | Премиум вектор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6" descr="Оса — Вікіпед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 descr="ᐉ Оси. Паперові Оси. Осине гніздо. Ефективна Боротьба - Дезснаб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934" y="4016495"/>
            <a:ext cx="2581275" cy="1771651"/>
          </a:xfrm>
          <a:prstGeom prst="round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0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083319" y="5727328"/>
            <a:ext cx="8756193" cy="4789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Надрукуй </a:t>
            </a:r>
            <a:r>
              <a:rPr lang="uk-UA" sz="2000" b="1" dirty="0">
                <a:solidFill>
                  <a:schemeClr val="bg1"/>
                </a:solidFill>
              </a:rPr>
              <a:t>велику букву </a:t>
            </a:r>
            <a:r>
              <a:rPr lang="uk-UA" sz="2000" b="1" dirty="0" smtClean="0">
                <a:solidFill>
                  <a:schemeClr val="bg1"/>
                </a:solidFill>
              </a:rPr>
              <a:t>С </a:t>
            </a:r>
            <a:r>
              <a:rPr lang="uk-UA" sz="2000" b="1" dirty="0">
                <a:solidFill>
                  <a:schemeClr val="bg1"/>
                </a:solidFill>
              </a:rPr>
              <a:t>та буквосполучення з </a:t>
            </a:r>
            <a:r>
              <a:rPr lang="uk-UA" sz="2000" b="1" dirty="0" smtClean="0">
                <a:solidFill>
                  <a:schemeClr val="bg1"/>
                </a:solidFill>
              </a:rPr>
              <a:t>буквою С у  </a:t>
            </a:r>
            <a:r>
              <a:rPr lang="uk-UA" sz="2000" b="1" dirty="0">
                <a:solidFill>
                  <a:schemeClr val="bg1"/>
                </a:solidFill>
              </a:rPr>
              <a:t>клітинках.</a:t>
            </a:r>
            <a:endParaRPr lang="ru-RU" sz="20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301" y="1334965"/>
            <a:ext cx="2674665" cy="32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1" t="35723" r="18255" b="58241"/>
          <a:stretch/>
        </p:blipFill>
        <p:spPr>
          <a:xfrm>
            <a:off x="1699846" y="4464000"/>
            <a:ext cx="9468000" cy="11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Дуга 28"/>
          <p:cNvSpPr/>
          <p:nvPr/>
        </p:nvSpPr>
        <p:spPr>
          <a:xfrm flipH="1">
            <a:off x="1955031" y="4676746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Дуга 35"/>
          <p:cNvSpPr/>
          <p:nvPr/>
        </p:nvSpPr>
        <p:spPr>
          <a:xfrm flipH="1">
            <a:off x="6670431" y="5000648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Дуга 42"/>
          <p:cNvSpPr/>
          <p:nvPr/>
        </p:nvSpPr>
        <p:spPr>
          <a:xfrm flipH="1">
            <a:off x="2558104" y="4683613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Дуга 43"/>
          <p:cNvSpPr/>
          <p:nvPr/>
        </p:nvSpPr>
        <p:spPr>
          <a:xfrm flipH="1">
            <a:off x="3202384" y="4683613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Дуга 44"/>
          <p:cNvSpPr/>
          <p:nvPr/>
        </p:nvSpPr>
        <p:spPr>
          <a:xfrm flipH="1">
            <a:off x="3834941" y="4675292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Дуга 45"/>
          <p:cNvSpPr/>
          <p:nvPr/>
        </p:nvSpPr>
        <p:spPr>
          <a:xfrm flipH="1">
            <a:off x="4458425" y="4683613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Дуга 46"/>
          <p:cNvSpPr/>
          <p:nvPr/>
        </p:nvSpPr>
        <p:spPr>
          <a:xfrm flipH="1">
            <a:off x="5048312" y="4675291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Дуга 47"/>
          <p:cNvSpPr/>
          <p:nvPr/>
        </p:nvSpPr>
        <p:spPr>
          <a:xfrm flipH="1">
            <a:off x="5688278" y="4675290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Дуга 48"/>
          <p:cNvSpPr/>
          <p:nvPr/>
        </p:nvSpPr>
        <p:spPr>
          <a:xfrm flipH="1">
            <a:off x="6311762" y="4683613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Дуга 49"/>
          <p:cNvSpPr/>
          <p:nvPr/>
        </p:nvSpPr>
        <p:spPr>
          <a:xfrm flipH="1">
            <a:off x="7619918" y="5004048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Дуга 50"/>
          <p:cNvSpPr/>
          <p:nvPr/>
        </p:nvSpPr>
        <p:spPr>
          <a:xfrm flipH="1">
            <a:off x="7261249" y="4675290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Дуга 51"/>
          <p:cNvSpPr/>
          <p:nvPr/>
        </p:nvSpPr>
        <p:spPr>
          <a:xfrm flipH="1">
            <a:off x="8535566" y="5012371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Дуга 52"/>
          <p:cNvSpPr/>
          <p:nvPr/>
        </p:nvSpPr>
        <p:spPr>
          <a:xfrm flipH="1">
            <a:off x="8176897" y="4695336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Дуга 53"/>
          <p:cNvSpPr/>
          <p:nvPr/>
        </p:nvSpPr>
        <p:spPr>
          <a:xfrm flipH="1">
            <a:off x="9461095" y="5012371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Дуга 55"/>
          <p:cNvSpPr/>
          <p:nvPr/>
        </p:nvSpPr>
        <p:spPr>
          <a:xfrm flipH="1">
            <a:off x="9102426" y="4695336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Дуга 69"/>
          <p:cNvSpPr/>
          <p:nvPr/>
        </p:nvSpPr>
        <p:spPr>
          <a:xfrm flipH="1">
            <a:off x="10414308" y="5012371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Дуга 70"/>
          <p:cNvSpPr/>
          <p:nvPr/>
        </p:nvSpPr>
        <p:spPr>
          <a:xfrm flipH="1">
            <a:off x="10055639" y="4695336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33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1 клас\1. Навчання грамоти\1 УРОКИ 2023\Читання\3 Блок л м с н к в п\032 - Велика буква С. Читання слів\2023-10-27_23573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1123" y="1448778"/>
            <a:ext cx="7148389" cy="285700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29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9" grpId="0" animBg="1"/>
      <p:bldP spid="36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70" grpId="0" animBg="1"/>
      <p:bldP spid="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 клас\1. Навчання грамоти\1 УРОКИ 2023\Читання\3 Блок л м с н к в п\030 - Велика буква М. Читання слів\2023-10-23_2309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15403"/>
          <a:stretch/>
        </p:blipFill>
        <p:spPr bwMode="auto">
          <a:xfrm>
            <a:off x="3363115" y="4003150"/>
            <a:ext cx="7272000" cy="1144084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5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1096" y="1521567"/>
            <a:ext cx="2475645" cy="3027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1619480" y="445746"/>
            <a:ext cx="9309253" cy="88921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Робота в зошиті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4445" y="5727328"/>
            <a:ext cx="1143000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Зошит, 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3</a:t>
            </a:r>
            <a:endParaRPr lang="ru-RU" sz="3200" b="1" dirty="0">
              <a:solidFill>
                <a:schemeClr val="bg1"/>
              </a:solidFill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6999115" y="4298381"/>
            <a:ext cx="45719" cy="425666"/>
            <a:chOff x="2164556" y="3533775"/>
            <a:chExt cx="45719" cy="425666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2183907" y="3630967"/>
              <a:ext cx="0" cy="328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Овал 45"/>
            <p:cNvSpPr/>
            <p:nvPr/>
          </p:nvSpPr>
          <p:spPr>
            <a:xfrm>
              <a:off x="2164556" y="3533775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7" name="Группа 46"/>
          <p:cNvGrpSpPr/>
          <p:nvPr/>
        </p:nvGrpSpPr>
        <p:grpSpPr>
          <a:xfrm>
            <a:off x="5036860" y="4402665"/>
            <a:ext cx="233728" cy="333499"/>
            <a:chOff x="3398075" y="6018352"/>
            <a:chExt cx="184699" cy="263541"/>
          </a:xfrm>
        </p:grpSpPr>
        <p:sp>
          <p:nvSpPr>
            <p:cNvPr id="48" name="Полилиния 47"/>
            <p:cNvSpPr/>
            <p:nvPr/>
          </p:nvSpPr>
          <p:spPr>
            <a:xfrm>
              <a:off x="3409950" y="6018352"/>
              <a:ext cx="172824" cy="253861"/>
            </a:xfrm>
            <a:custGeom>
              <a:avLst/>
              <a:gdLst>
                <a:gd name="connsiteX0" fmla="*/ 0 w 172824"/>
                <a:gd name="connsiteY0" fmla="*/ 49073 h 253861"/>
                <a:gd name="connsiteX1" fmla="*/ 66675 w 172824"/>
                <a:gd name="connsiteY1" fmla="*/ 1448 h 253861"/>
                <a:gd name="connsiteX2" fmla="*/ 157163 w 172824"/>
                <a:gd name="connsiteY2" fmla="*/ 20498 h 253861"/>
                <a:gd name="connsiteX3" fmla="*/ 171450 w 172824"/>
                <a:gd name="connsiteY3" fmla="*/ 101461 h 253861"/>
                <a:gd name="connsiteX4" fmla="*/ 171450 w 172824"/>
                <a:gd name="connsiteY4" fmla="*/ 253861 h 253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824" h="253861">
                  <a:moveTo>
                    <a:pt x="0" y="49073"/>
                  </a:moveTo>
                  <a:cubicBezTo>
                    <a:pt x="20240" y="27641"/>
                    <a:pt x="40481" y="6210"/>
                    <a:pt x="66675" y="1448"/>
                  </a:cubicBezTo>
                  <a:cubicBezTo>
                    <a:pt x="92869" y="-3314"/>
                    <a:pt x="139701" y="3829"/>
                    <a:pt x="157163" y="20498"/>
                  </a:cubicBezTo>
                  <a:cubicBezTo>
                    <a:pt x="174626" y="37167"/>
                    <a:pt x="169069" y="62567"/>
                    <a:pt x="171450" y="101461"/>
                  </a:cubicBezTo>
                  <a:cubicBezTo>
                    <a:pt x="173831" y="140355"/>
                    <a:pt x="172640" y="197108"/>
                    <a:pt x="171450" y="253861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Полилиния 48"/>
            <p:cNvSpPr/>
            <p:nvPr/>
          </p:nvSpPr>
          <p:spPr>
            <a:xfrm>
              <a:off x="3398075" y="6115050"/>
              <a:ext cx="183325" cy="166843"/>
            </a:xfrm>
            <a:custGeom>
              <a:avLst/>
              <a:gdLst>
                <a:gd name="connsiteX0" fmla="*/ 178563 w 183325"/>
                <a:gd name="connsiteY0" fmla="*/ 0 h 166843"/>
                <a:gd name="connsiteX1" fmla="*/ 30925 w 183325"/>
                <a:gd name="connsiteY1" fmla="*/ 47625 h 166843"/>
                <a:gd name="connsiteX2" fmla="*/ 2350 w 183325"/>
                <a:gd name="connsiteY2" fmla="*/ 123825 h 166843"/>
                <a:gd name="connsiteX3" fmla="*/ 69025 w 183325"/>
                <a:gd name="connsiteY3" fmla="*/ 166688 h 166843"/>
                <a:gd name="connsiteX4" fmla="*/ 183325 w 183325"/>
                <a:gd name="connsiteY4" fmla="*/ 109538 h 166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325" h="166843">
                  <a:moveTo>
                    <a:pt x="178563" y="0"/>
                  </a:moveTo>
                  <a:cubicBezTo>
                    <a:pt x="119428" y="13494"/>
                    <a:pt x="60294" y="26988"/>
                    <a:pt x="30925" y="47625"/>
                  </a:cubicBezTo>
                  <a:cubicBezTo>
                    <a:pt x="1556" y="68262"/>
                    <a:pt x="-4000" y="103981"/>
                    <a:pt x="2350" y="123825"/>
                  </a:cubicBezTo>
                  <a:cubicBezTo>
                    <a:pt x="8700" y="143669"/>
                    <a:pt x="38862" y="169069"/>
                    <a:pt x="69025" y="166688"/>
                  </a:cubicBezTo>
                  <a:cubicBezTo>
                    <a:pt x="99187" y="164307"/>
                    <a:pt x="141256" y="136922"/>
                    <a:pt x="183325" y="10953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1" name="Овал 60"/>
          <p:cNvSpPr/>
          <p:nvPr/>
        </p:nvSpPr>
        <p:spPr>
          <a:xfrm>
            <a:off x="4132090" y="4408333"/>
            <a:ext cx="213311" cy="32439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7" name="Группа 66"/>
          <p:cNvGrpSpPr/>
          <p:nvPr/>
        </p:nvGrpSpPr>
        <p:grpSpPr>
          <a:xfrm>
            <a:off x="8700560" y="4406668"/>
            <a:ext cx="299526" cy="468017"/>
            <a:chOff x="2062163" y="3759994"/>
            <a:chExt cx="328612" cy="527051"/>
          </a:xfrm>
        </p:grpSpPr>
        <p:cxnSp>
          <p:nvCxnSpPr>
            <p:cNvPr id="68" name="Прямая соединительная линия 67"/>
            <p:cNvCxnSpPr/>
            <p:nvPr/>
          </p:nvCxnSpPr>
          <p:spPr>
            <a:xfrm>
              <a:off x="2062163" y="3759994"/>
              <a:ext cx="183356" cy="35480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2076450" y="3764756"/>
              <a:ext cx="314325" cy="522289"/>
            </a:xfrm>
            <a:custGeom>
              <a:avLst/>
              <a:gdLst>
                <a:gd name="connsiteX0" fmla="*/ 314325 w 314325"/>
                <a:gd name="connsiteY0" fmla="*/ 0 h 522289"/>
                <a:gd name="connsiteX1" fmla="*/ 166688 w 314325"/>
                <a:gd name="connsiteY1" fmla="*/ 366713 h 522289"/>
                <a:gd name="connsiteX2" fmla="*/ 73819 w 314325"/>
                <a:gd name="connsiteY2" fmla="*/ 502444 h 522289"/>
                <a:gd name="connsiteX3" fmla="*/ 42863 w 314325"/>
                <a:gd name="connsiteY3" fmla="*/ 521494 h 522289"/>
                <a:gd name="connsiteX4" fmla="*/ 0 w 314325"/>
                <a:gd name="connsiteY4" fmla="*/ 502444 h 522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522289">
                  <a:moveTo>
                    <a:pt x="314325" y="0"/>
                  </a:moveTo>
                  <a:cubicBezTo>
                    <a:pt x="260548" y="141486"/>
                    <a:pt x="206772" y="282972"/>
                    <a:pt x="166688" y="366713"/>
                  </a:cubicBezTo>
                  <a:cubicBezTo>
                    <a:pt x="126604" y="450454"/>
                    <a:pt x="94456" y="476647"/>
                    <a:pt x="73819" y="502444"/>
                  </a:cubicBezTo>
                  <a:cubicBezTo>
                    <a:pt x="53181" y="528241"/>
                    <a:pt x="55166" y="521494"/>
                    <a:pt x="42863" y="521494"/>
                  </a:cubicBezTo>
                  <a:cubicBezTo>
                    <a:pt x="30560" y="521494"/>
                    <a:pt x="15280" y="511969"/>
                    <a:pt x="0" y="502444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5843943" y="4160275"/>
            <a:ext cx="4700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/>
              <a:t>и</a:t>
            </a:r>
            <a:endParaRPr lang="ru-RU" sz="4000" dirty="0"/>
          </a:p>
        </p:txBody>
      </p:sp>
      <p:pic>
        <p:nvPicPr>
          <p:cNvPr id="2" name="Picture 2" descr="D:\1 клас\1. Навчання грамоти\1 УРОКИ 2023\Читання\3 Блок л м с н к в п\032 - Велика буква С. Читання слів\2023-10-27_2359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739" y="1521567"/>
            <a:ext cx="6116013" cy="2372810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Дуга 30"/>
          <p:cNvSpPr/>
          <p:nvPr/>
        </p:nvSpPr>
        <p:spPr>
          <a:xfrm flipH="1">
            <a:off x="4670782" y="4061073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Дуга 32"/>
          <p:cNvSpPr/>
          <p:nvPr/>
        </p:nvSpPr>
        <p:spPr>
          <a:xfrm flipH="1">
            <a:off x="3763553" y="4386083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Дуга 33"/>
          <p:cNvSpPr/>
          <p:nvPr/>
        </p:nvSpPr>
        <p:spPr>
          <a:xfrm flipH="1">
            <a:off x="5590659" y="4394494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Дуга 34"/>
          <p:cNvSpPr/>
          <p:nvPr/>
        </p:nvSpPr>
        <p:spPr>
          <a:xfrm flipH="1">
            <a:off x="8435849" y="4378107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Дуга 36"/>
          <p:cNvSpPr/>
          <p:nvPr/>
        </p:nvSpPr>
        <p:spPr>
          <a:xfrm flipH="1">
            <a:off x="6545148" y="4406668"/>
            <a:ext cx="261882" cy="308713"/>
          </a:xfrm>
          <a:prstGeom prst="arc">
            <a:avLst>
              <a:gd name="adj1" fmla="val 13623249"/>
              <a:gd name="adj2" fmla="val 819202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Дуга 38"/>
          <p:cNvSpPr/>
          <p:nvPr/>
        </p:nvSpPr>
        <p:spPr>
          <a:xfrm flipH="1">
            <a:off x="7498872" y="4074419"/>
            <a:ext cx="366078" cy="634069"/>
          </a:xfrm>
          <a:prstGeom prst="arc">
            <a:avLst>
              <a:gd name="adj1" fmla="val 14000215"/>
              <a:gd name="adj2" fmla="val 781122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3" descr="D:\1 клас\1. Навчання грамоти\1 УРОКИ 2023\Читання\3 Блок л м с н к в п\032 - Велика буква С. Читання слів\2023-10-28_00053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446" y="1489237"/>
            <a:ext cx="8419338" cy="371525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Овал 25"/>
          <p:cNvSpPr/>
          <p:nvPr/>
        </p:nvSpPr>
        <p:spPr>
          <a:xfrm>
            <a:off x="7880865" y="4398828"/>
            <a:ext cx="213311" cy="324392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2" grpId="0"/>
      <p:bldP spid="31" grpId="0" animBg="1"/>
      <p:bldP spid="33" grpId="0" animBg="1"/>
      <p:bldP spid="34" grpId="0" animBg="1"/>
      <p:bldP spid="35" grpId="0" animBg="1"/>
      <p:bldP spid="37" grpId="0" animBg="1"/>
      <p:bldP spid="39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59239" y="492766"/>
            <a:ext cx="8755124" cy="6770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 smtClean="0">
                <a:solidFill>
                  <a:schemeClr val="bg1"/>
                </a:solidFill>
              </a:rPr>
              <a:t>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Прямокутник: округлені кути 21">
            <a:extLst>
              <a:ext uri="{FF2B5EF4-FFF2-40B4-BE49-F238E27FC236}">
                <a16:creationId xmlns="" xmlns:a16="http://schemas.microsoft.com/office/drawing/2014/main" id="{95D2D168-3634-4996-8FC4-371AAB04392C}"/>
              </a:ext>
            </a:extLst>
          </p:cNvPr>
          <p:cNvSpPr/>
          <p:nvPr/>
        </p:nvSpPr>
        <p:spPr>
          <a:xfrm>
            <a:off x="1719928" y="1695516"/>
            <a:ext cx="6010183" cy="2971203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Tx/>
              <a:buChar char="-"/>
            </a:pP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95846" y="2138899"/>
            <a:ext cx="5658343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 вивчали на уроці?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чого потрібно вміти друкувати велику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букву? 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3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які пишуться з великої букви </a:t>
            </a:r>
            <a:r>
              <a:rPr lang="uk-UA" sz="3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С.</a:t>
            </a:r>
            <a:endParaRPr lang="uk-UA" sz="3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8763264" y="1113202"/>
            <a:ext cx="3428736" cy="4135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Листья гифки, анимированные GIF изображения листья - скачать гиф картинки 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2" y="1797269"/>
            <a:ext cx="4790681" cy="356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кно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597" y="1576221"/>
            <a:ext cx="5402078" cy="37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15153" y="435655"/>
            <a:ext cx="8732066" cy="7875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</a:t>
            </a:r>
            <a:r>
              <a:rPr lang="uk-UA" sz="4000" b="1" dirty="0" smtClean="0">
                <a:solidFill>
                  <a:schemeClr val="bg1"/>
                </a:solidFill>
              </a:rPr>
              <a:t>класу 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481186" y="1897622"/>
            <a:ext cx="5181893" cy="3462717"/>
          </a:xfrm>
          <a:prstGeom prst="roundRect">
            <a:avLst/>
          </a:prstGeom>
          <a:solidFill>
            <a:srgbClr val="78B64E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1186" y="2074708"/>
            <a:ext cx="51818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Продзвенів уже дзвінок,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починається урок.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Приготуйте без мороки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Все, що треба до уроку.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Зошит, </a:t>
            </a:r>
            <a:r>
              <a:rPr lang="uk-UA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гумку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олівці.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готове?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Молодці! </a:t>
            </a:r>
          </a:p>
        </p:txBody>
      </p:sp>
      <p:pic>
        <p:nvPicPr>
          <p:cNvPr id="18" name="Picture 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282" y="3113359"/>
            <a:ext cx="2629770" cy="335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50" y="3009363"/>
            <a:ext cx="2381567" cy="347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28"/>
            <a:ext cx="8732066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>
                <a:solidFill>
                  <a:schemeClr val="bg1"/>
                </a:solidFill>
              </a:rPr>
              <a:t>Рефлексійна</a:t>
            </a:r>
            <a:r>
              <a:rPr lang="uk-UA" sz="3200" b="1" dirty="0">
                <a:solidFill>
                  <a:schemeClr val="bg1"/>
                </a:solidFill>
              </a:rPr>
              <a:t> вправа «Дерево зростання</a:t>
            </a:r>
            <a:r>
              <a:rPr lang="uk-UA" sz="3200" b="1" dirty="0" smtClean="0">
                <a:solidFill>
                  <a:schemeClr val="bg1"/>
                </a:solidFill>
              </a:rPr>
              <a:t>»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7"/>
            <a:ext cx="6438822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346794">
            <a:off x="1375916" y="4430643"/>
            <a:ext cx="2731466" cy="57888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Було</a:t>
            </a: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8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669023" y="2147571"/>
            <a:ext cx="2328441" cy="57888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2ADA"/>
                </a:solidFill>
              </a:rPr>
              <a:t>Було</a:t>
            </a:r>
            <a:r>
              <a:rPr lang="ru-RU" sz="2800" b="1" dirty="0" smtClean="0">
                <a:solidFill>
                  <a:srgbClr val="322ADA"/>
                </a:solidFill>
              </a:rPr>
              <a:t> </a:t>
            </a:r>
            <a:r>
              <a:rPr lang="ru-RU" sz="2800" b="1" dirty="0" err="1" smtClean="0">
                <a:solidFill>
                  <a:srgbClr val="322ADA"/>
                </a:solidFill>
              </a:rPr>
              <a:t>важко</a:t>
            </a:r>
            <a:endParaRPr lang="ru-RU" sz="2800" b="1" dirty="0">
              <a:solidFill>
                <a:srgbClr val="322ADA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350801">
            <a:off x="4131691" y="4006202"/>
            <a:ext cx="2123071" cy="578882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322ADA"/>
                </a:solidFill>
              </a:rPr>
              <a:t>Було</a:t>
            </a:r>
            <a:r>
              <a:rPr lang="ru-RU" sz="2800" b="1" dirty="0" smtClean="0">
                <a:solidFill>
                  <a:srgbClr val="322ADA"/>
                </a:solidFill>
              </a:rPr>
              <a:t> легко</a:t>
            </a:r>
            <a:endParaRPr lang="ru-RU" sz="28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2961">
            <a:off x="7863608" y="1647142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49470">
            <a:off x="9038201" y="14529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166" y="333615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793" y="2497448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15530">
            <a:off x="8036992" y="373114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749" y="296467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36140">
            <a:off x="10520086" y="239995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135" y="230601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08540">
            <a:off x="7554445" y="2221672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10876">
            <a:off x="10230878" y="2939918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334" y="329385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608" y="309870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92744">
            <a:off x="8489386" y="162304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734" y="222306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434" y="2891971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7664">
            <a:off x="7696502" y="296782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21350">
            <a:off x="9710325" y="1563596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88863">
            <a:off x="10087182" y="367965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524" y="205892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335" y="270270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37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6F18290F-02C1-493B-B24A-343BB9484D7F}"/>
              </a:ext>
            </a:extLst>
          </p:cNvPr>
          <p:cNvSpPr/>
          <p:nvPr/>
        </p:nvSpPr>
        <p:spPr>
          <a:xfrm>
            <a:off x="1537335" y="494528"/>
            <a:ext cx="8732066" cy="79380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Вправа </a:t>
            </a:r>
            <a:r>
              <a:rPr lang="uk-UA" sz="3200" b="1" dirty="0">
                <a:solidFill>
                  <a:schemeClr val="bg1"/>
                </a:solidFill>
              </a:rPr>
              <a:t>«Дерево </a:t>
            </a:r>
            <a:r>
              <a:rPr lang="uk-UA" sz="3200" b="1" dirty="0" smtClean="0">
                <a:solidFill>
                  <a:schemeClr val="bg1"/>
                </a:solidFill>
              </a:rPr>
              <a:t>очікувань»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✓ Разноцветные кленовые листья #24 скачать клипарт бесплатно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1" y="1082437"/>
            <a:ext cx="6438822" cy="5702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19282198">
            <a:off x="1375916" y="4396591"/>
            <a:ext cx="2731466" cy="64698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6">
                    <a:lumMod val="50000"/>
                  </a:schemeClr>
                </a:solidFill>
              </a:rPr>
              <a:t>Буде </a:t>
            </a:r>
            <a:r>
              <a:rPr lang="ru-RU" sz="3200" b="1" dirty="0" err="1" smtClean="0">
                <a:solidFill>
                  <a:schemeClr val="accent6">
                    <a:lumMod val="50000"/>
                  </a:schemeClr>
                </a:solidFill>
              </a:rPr>
              <a:t>цікаво</a:t>
            </a:r>
            <a:endParaRPr lang="ru-RU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1361312">
            <a:off x="2722394" y="2204429"/>
            <a:ext cx="2328441" cy="646986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Буде </a:t>
            </a:r>
            <a:r>
              <a:rPr lang="ru-RU" sz="3200" b="1" dirty="0" err="1" smtClean="0">
                <a:solidFill>
                  <a:srgbClr val="FF0000"/>
                </a:solidFill>
              </a:rPr>
              <a:t>важко</a:t>
            </a:r>
            <a:endParaRPr lang="ru-RU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350801">
            <a:off x="3906736" y="3987003"/>
            <a:ext cx="2470030" cy="646986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22ADA"/>
                </a:solidFill>
              </a:rPr>
              <a:t>Буде легко</a:t>
            </a:r>
            <a:endParaRPr lang="ru-RU" sz="3200" b="1" dirty="0">
              <a:solidFill>
                <a:srgbClr val="322ADA"/>
              </a:solidFill>
            </a:endParaRPr>
          </a:p>
        </p:txBody>
      </p:sp>
      <p:pic>
        <p:nvPicPr>
          <p:cNvPr id="1030" name="Picture 6" descr="Клипарт#елка#дерево#деревья#clipart#wood# | Дере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974" y="1077930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670" y="1263736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129" y="128833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676" y="285217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51616">
            <a:off x="10190252" y="3510764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86125">
            <a:off x="8036991" y="369773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401" y="174477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2136" y="239907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077" y="220933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936" y="348430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3475">
            <a:off x="7724521" y="1620347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4546" y="1288332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40" y="335395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774085">
            <a:off x="7557918" y="3026608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39015">
            <a:off x="8441116" y="1960366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473" y="190249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7055" y="307773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53616">
            <a:off x="7764174" y="254727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77502">
            <a:off x="10436113" y="170741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0732" y="2761010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496" y="226788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313" y="2671169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Наклейка Листочек PNG - AVATAN PLU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712" y="2924688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осенние листья клена - Поиск в Google | Leaf art, Plant leave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412" y="255790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2" descr="✓ Красный кленовый лист #33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67769">
            <a:off x="8581589" y="2355706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728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33669" y="563317"/>
            <a:ext cx="8756193" cy="83904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</a:t>
            </a:r>
            <a:r>
              <a:rPr lang="uk-UA" sz="3200" b="1" dirty="0">
                <a:solidFill>
                  <a:schemeClr val="bg1"/>
                </a:solidFill>
              </a:rPr>
              <a:t>яке слово «заховалось» у схемі.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5309104" y="3035851"/>
            <a:ext cx="2286531" cy="569421"/>
          </a:xfrm>
          <a:prstGeom prst="rect">
            <a:avLst/>
          </a:prstGeom>
          <a:solidFill>
            <a:schemeClr val="bg1"/>
          </a:solidFill>
          <a:ln w="57150">
            <a:solidFill>
              <a:srgbClr val="295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5884906" y="305428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6447613" y="3054288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998599" y="3035851"/>
            <a:ext cx="0" cy="550984"/>
          </a:xfrm>
          <a:prstGeom prst="line">
            <a:avLst/>
          </a:prstGeom>
          <a:ln w="57150">
            <a:solidFill>
              <a:srgbClr val="295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493549" y="2885340"/>
            <a:ext cx="51809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л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8069" y="2885341"/>
            <a:ext cx="44435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938525" y="2885343"/>
            <a:ext cx="4796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а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041112" y="2885342"/>
            <a:ext cx="5084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4800" dirty="0">
                <a:solidFill>
                  <a:schemeClr val="tx2">
                    <a:lumMod val="75000"/>
                  </a:schemeClr>
                </a:solidFill>
              </a:rPr>
              <a:t>о</a:t>
            </a:r>
            <a:endParaRPr lang="ru-RU" sz="4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6464019" y="2101958"/>
            <a:ext cx="675" cy="381411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 rot="16200000" flipH="1">
            <a:off x="6809758" y="2097305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5281886" y="2094547"/>
            <a:ext cx="2331454" cy="38141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047836" y="218084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253569" y="2180846"/>
            <a:ext cx="198650" cy="2088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1" name="Прямоугольный треугольник 30"/>
          <p:cNvSpPr/>
          <p:nvPr/>
        </p:nvSpPr>
        <p:spPr>
          <a:xfrm rot="12565604" flipH="1">
            <a:off x="6232153" y="1820021"/>
            <a:ext cx="86307" cy="171243"/>
          </a:xfrm>
          <a:prstGeom prst="rtTriangl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 rot="16200000" flipH="1">
            <a:off x="5573198" y="2104716"/>
            <a:ext cx="98747" cy="37589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6228360" y="3737346"/>
            <a:ext cx="219253" cy="6765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Купити Сало хребтове 217,00 ₴ - Еко-Лавка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0" t="18585" r="8855" b="21846"/>
          <a:stretch/>
        </p:blipFill>
        <p:spPr bwMode="auto">
          <a:xfrm>
            <a:off x="4987391" y="4434928"/>
            <a:ext cx="2625949" cy="195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оняшник - замовити і купити квіти з доставкою | Donp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29" b="100000" l="1571" r="98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16" y="1402361"/>
            <a:ext cx="2455533" cy="2455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липарт солнце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768" y="1690483"/>
            <a:ext cx="2446623" cy="225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Сок клипарт (68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348" y="2971928"/>
            <a:ext cx="1896901" cy="3308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✓ Божья коровка - PNG #7 скачать клипарт бесплатно - Clipart-D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11" y="4613185"/>
            <a:ext cx="2127635" cy="166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70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9630" y="485040"/>
            <a:ext cx="10428790" cy="86919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Прочитай склади. З'єднай їх з відповідними малюнками.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AutoShape 8" descr="Кира-скрап - клипарт и рамки на прозрачном фон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1265497" y="1769426"/>
            <a:ext cx="1008185" cy="785446"/>
            <a:chOff x="2944960" y="1705611"/>
            <a:chExt cx="1008185" cy="785446"/>
          </a:xfrm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си</a:t>
              </a:r>
              <a:endParaRPr lang="ru-RU" sz="4000" b="1" dirty="0"/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008728" y="1769426"/>
            <a:ext cx="1008185" cy="785446"/>
            <a:chOff x="2944960" y="1705611"/>
            <a:chExt cx="1008185" cy="785446"/>
          </a:xfrm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са</a:t>
              </a:r>
              <a:endParaRPr lang="ru-RU" sz="4000" b="1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268881" y="1772378"/>
            <a:ext cx="1008185" cy="785446"/>
            <a:chOff x="2944960" y="1705611"/>
            <a:chExt cx="1008185" cy="785446"/>
          </a:xfrm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FFC000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се</a:t>
              </a:r>
              <a:endParaRPr lang="ru-RU" sz="4000" b="1" dirty="0"/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10012890" y="1772378"/>
            <a:ext cx="1008185" cy="785446"/>
            <a:chOff x="2944960" y="1705611"/>
            <a:chExt cx="1008185" cy="785446"/>
          </a:xfrm>
        </p:grpSpPr>
        <p:sp>
          <p:nvSpPr>
            <p:cNvPr id="24" name="Скругленный прямоугольник 23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rgbClr val="EF71CE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971800" y="1705611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сі</a:t>
              </a:r>
              <a:endParaRPr lang="ru-RU" sz="4000" b="1" dirty="0"/>
            </a:p>
          </p:txBody>
        </p:sp>
      </p:grpSp>
      <p:cxnSp>
        <p:nvCxnSpPr>
          <p:cNvPr id="12" name="Прямая со стрелкой 11"/>
          <p:cNvCxnSpPr/>
          <p:nvPr/>
        </p:nvCxnSpPr>
        <p:spPr>
          <a:xfrm>
            <a:off x="1737419" y="2646702"/>
            <a:ext cx="1255063" cy="10568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 flipH="1">
            <a:off x="1694688" y="2646702"/>
            <a:ext cx="1793038" cy="158477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>
            <a:off x="8700644" y="2682845"/>
            <a:ext cx="2058147" cy="132021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H="1">
            <a:off x="9230928" y="2649654"/>
            <a:ext cx="1286055" cy="147843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Группа 29"/>
          <p:cNvGrpSpPr/>
          <p:nvPr/>
        </p:nvGrpSpPr>
        <p:grpSpPr>
          <a:xfrm>
            <a:off x="4751959" y="1742324"/>
            <a:ext cx="1008185" cy="812548"/>
            <a:chOff x="2944960" y="1678509"/>
            <a:chExt cx="1008185" cy="812548"/>
          </a:xfrm>
        </p:grpSpPr>
        <p:sp>
          <p:nvSpPr>
            <p:cNvPr id="31" name="Скругленный прямоугольник 30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988856" y="1678509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 err="1"/>
                <a:t>со</a:t>
              </a:r>
              <a:endParaRPr lang="ru-RU" sz="4000" b="1" dirty="0"/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510420" y="1755041"/>
            <a:ext cx="1021604" cy="799831"/>
            <a:chOff x="2944960" y="1691226"/>
            <a:chExt cx="1021604" cy="799831"/>
          </a:xfrm>
        </p:grpSpPr>
        <p:sp>
          <p:nvSpPr>
            <p:cNvPr id="35" name="Скругленный прямоугольник 34"/>
            <p:cNvSpPr/>
            <p:nvPr/>
          </p:nvSpPr>
          <p:spPr>
            <a:xfrm>
              <a:off x="2944960" y="1705611"/>
              <a:ext cx="1008185" cy="785446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012057" y="1691226"/>
              <a:ext cx="9545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sz="4000" b="1" dirty="0"/>
                <a:t>су</a:t>
              </a:r>
              <a:endParaRPr lang="ru-RU" sz="4000" b="1" dirty="0"/>
            </a:p>
          </p:txBody>
        </p:sp>
      </p:grpSp>
      <p:cxnSp>
        <p:nvCxnSpPr>
          <p:cNvPr id="41" name="Прямая со стрелкой 40"/>
          <p:cNvCxnSpPr/>
          <p:nvPr/>
        </p:nvCxnSpPr>
        <p:spPr>
          <a:xfrm>
            <a:off x="5256051" y="2708729"/>
            <a:ext cx="1715948" cy="141285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5165330" y="2723789"/>
            <a:ext cx="1892512" cy="18548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Сыр клипарт (61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4" b="100000" l="0" r="99022">
                        <a14:foregroundMark x1="47065" y1="27411" x2="47065" y2="27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460" y="3886240"/>
            <a:ext cx="1786469" cy="153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амокат клипарт (35 фото) » Рисунки для срисовки и не тольк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11" b="97700" l="1429" r="944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4872" y="4195385"/>
            <a:ext cx="2121250" cy="208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Сіль кам'яна кухонна харчова Артемсіль м/у 1.5кг Артемсоль(14820002270071):  придбати в інтернет магазинах України | Відгуки та ціни в listex.inf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75" b="96000" l="19875" r="79625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637" y="4195385"/>
            <a:ext cx="2231270" cy="223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Салфетка Векторные клипарты. 33 880 Салфетка клипарты и векторные рисунки в  формате EPS от тысяч иллюстраторов на условиях «роялти-фри».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6" b="89412" l="5000" r="92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170"/>
          <a:stretch/>
        </p:blipFill>
        <p:spPr bwMode="auto">
          <a:xfrm>
            <a:off x="9862702" y="4001355"/>
            <a:ext cx="2090870" cy="2062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уп 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463" y="4670578"/>
            <a:ext cx="2222976" cy="177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✓ Собака PNG #19 скачать клипарт бесплатно - Clipart-DB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560" y="3835280"/>
            <a:ext cx="2003597" cy="212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14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04" y="1467220"/>
            <a:ext cx="4057461" cy="270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810024" y="450461"/>
            <a:ext cx="8789035" cy="6722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Склад</a:t>
            </a:r>
            <a:r>
              <a:rPr lang="uk-UA" sz="3200" b="1" dirty="0">
                <a:solidFill>
                  <a:schemeClr val="bg1"/>
                </a:solidFill>
              </a:rPr>
              <a:t>и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речення за малюнками і </a:t>
            </a:r>
            <a:r>
              <a:rPr lang="uk-UA" sz="3200" b="1" dirty="0" smtClean="0">
                <a:solidFill>
                  <a:schemeClr val="bg1"/>
                </a:solidFill>
              </a:rPr>
              <a:t>схемами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9190798" y="2108277"/>
            <a:ext cx="2816522" cy="339736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675953" y="1754334"/>
            <a:ext cx="442723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.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34494" y="2356622"/>
            <a:ext cx="121815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6247758" y="2356622"/>
            <a:ext cx="114794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V="1">
            <a:off x="7605045" y="2356621"/>
            <a:ext cx="1171054" cy="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Сонник есть борщ во сне к чему снится есть борщ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4"/>
          <a:stretch/>
        </p:blipFill>
        <p:spPr bwMode="auto">
          <a:xfrm>
            <a:off x="5169099" y="3392021"/>
            <a:ext cx="3934089" cy="2644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5807" y="5071069"/>
            <a:ext cx="4427235" cy="70788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uk-UA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</a:t>
            </a:r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.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734348" y="5673357"/>
            <a:ext cx="1218152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2147612" y="5673357"/>
            <a:ext cx="1147948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99" y="5673356"/>
            <a:ext cx="1171054" cy="1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48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270813" y="445746"/>
            <a:ext cx="9541118" cy="79138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/>
              <a:t>Повідомлення теми </a:t>
            </a:r>
            <a:r>
              <a:rPr lang="uk-UA" sz="3600" b="1" dirty="0" smtClean="0"/>
              <a:t>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153488" y="1471086"/>
            <a:ext cx="5775767" cy="41883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Сьогодні на </a:t>
            </a:r>
            <a:r>
              <a:rPr lang="uk-UA" sz="2400" b="1" dirty="0" err="1"/>
              <a:t>уроці</a:t>
            </a:r>
            <a:r>
              <a:rPr lang="uk-UA" sz="2400" b="1" dirty="0"/>
              <a:t> ми продовжимо навчатися </a:t>
            </a:r>
            <a:r>
              <a:rPr lang="uk-UA" sz="2400" b="1" dirty="0" smtClean="0"/>
              <a:t>читати </a:t>
            </a:r>
            <a:r>
              <a:rPr lang="uk-UA" sz="2400" b="1" dirty="0"/>
              <a:t>склади, слова і речення з вивченими </a:t>
            </a:r>
            <a:r>
              <a:rPr lang="uk-UA" sz="2400" b="1" dirty="0" smtClean="0"/>
              <a:t>буквами, </a:t>
            </a:r>
          </a:p>
          <a:p>
            <a:pPr algn="ctr"/>
            <a:r>
              <a:rPr lang="uk-UA" sz="2400" b="1" dirty="0" smtClean="0"/>
              <a:t>будемо друкувати </a:t>
            </a:r>
            <a:r>
              <a:rPr lang="uk-UA" sz="2400" b="1" dirty="0" smtClean="0"/>
              <a:t>велику </a:t>
            </a:r>
            <a:r>
              <a:rPr lang="uk-UA" sz="2400" b="1" dirty="0" smtClean="0"/>
              <a:t>букву </a:t>
            </a:r>
            <a:r>
              <a:rPr lang="uk-UA" sz="2400" b="1" dirty="0" smtClean="0">
                <a:solidFill>
                  <a:srgbClr val="FFFF00"/>
                </a:solidFill>
              </a:rPr>
              <a:t>С</a:t>
            </a:r>
            <a:r>
              <a:rPr lang="uk-UA" sz="2400" b="1" dirty="0"/>
              <a:t>.</a:t>
            </a:r>
            <a:r>
              <a:rPr lang="uk-UA" sz="2400" b="1" dirty="0" smtClean="0"/>
              <a:t> </a:t>
            </a:r>
          </a:p>
          <a:p>
            <a:pPr algn="ctr"/>
            <a:r>
              <a:rPr lang="uk-UA" sz="2400" b="1" dirty="0" smtClean="0"/>
              <a:t>Будемо </a:t>
            </a:r>
            <a:r>
              <a:rPr lang="ru-RU" sz="2400" b="1" dirty="0" err="1"/>
              <a:t>працювати</a:t>
            </a:r>
            <a:r>
              <a:rPr lang="ru-RU" sz="2400" b="1" dirty="0"/>
              <a:t> над </a:t>
            </a:r>
            <a:r>
              <a:rPr lang="ru-RU" sz="2400" b="1" dirty="0" err="1"/>
              <a:t>інтонуванням</a:t>
            </a:r>
            <a:r>
              <a:rPr lang="ru-RU" sz="2400" b="1" dirty="0"/>
              <a:t> тексту, правильною </a:t>
            </a:r>
            <a:r>
              <a:rPr lang="ru-RU" sz="2400" b="1" dirty="0" err="1"/>
              <a:t>постановкою</a:t>
            </a:r>
            <a:r>
              <a:rPr lang="ru-RU" sz="2400" b="1" dirty="0"/>
              <a:t> </a:t>
            </a:r>
            <a:r>
              <a:rPr lang="ru-RU" sz="2400" b="1" dirty="0" err="1"/>
              <a:t>логічного</a:t>
            </a:r>
            <a:r>
              <a:rPr lang="ru-RU" sz="2400" b="1" dirty="0"/>
              <a:t> </a:t>
            </a:r>
            <a:r>
              <a:rPr lang="ru-RU" sz="2400" b="1" dirty="0" err="1"/>
              <a:t>наголосу</a:t>
            </a:r>
            <a:r>
              <a:rPr lang="ru-RU" sz="2400" b="1" dirty="0"/>
              <a:t> в </a:t>
            </a:r>
            <a:r>
              <a:rPr lang="ru-RU" sz="2400" b="1" dirty="0" err="1"/>
              <a:t>реченні</a:t>
            </a:r>
            <a:r>
              <a:rPr lang="ru-RU" sz="2400" b="1" dirty="0"/>
              <a:t>, повтори</a:t>
            </a:r>
            <a:r>
              <a:rPr lang="uk-UA" sz="2400" b="1" dirty="0" err="1"/>
              <a:t>мо</a:t>
            </a:r>
            <a:r>
              <a:rPr lang="ru-RU" sz="2400" b="1" dirty="0"/>
              <a:t> слов</a:t>
            </a:r>
            <a:r>
              <a:rPr lang="uk-UA" sz="2400" b="1" dirty="0"/>
              <a:t>о, що позначає </a:t>
            </a:r>
            <a:endParaRPr lang="uk-UA" sz="2400" b="1" dirty="0" smtClean="0"/>
          </a:p>
          <a:p>
            <a:pPr algn="ctr"/>
            <a:r>
              <a:rPr lang="uk-UA" sz="2400" b="1" dirty="0" smtClean="0"/>
              <a:t>різні </a:t>
            </a:r>
            <a:r>
              <a:rPr lang="uk-UA" sz="2400" b="1" dirty="0"/>
              <a:t>предмети</a:t>
            </a:r>
            <a:r>
              <a:rPr lang="uk-UA" sz="2400" b="1" dirty="0" smtClean="0"/>
              <a:t>.</a:t>
            </a:r>
            <a:endParaRPr lang="uk-UA" sz="2400" b="1" dirty="0" smtClean="0"/>
          </a:p>
          <a:p>
            <a:pPr algn="ctr"/>
            <a:r>
              <a:rPr lang="uk-UA" sz="2400" b="1" dirty="0"/>
              <a:t>Н</a:t>
            </a:r>
            <a:r>
              <a:rPr lang="uk-UA" sz="2400" b="1" dirty="0" smtClean="0"/>
              <a:t>апишемо </a:t>
            </a:r>
            <a:r>
              <a:rPr lang="uk-UA" sz="2400" b="1" dirty="0" smtClean="0"/>
              <a:t>диктант складів. </a:t>
            </a:r>
            <a:endParaRPr lang="ru-RU" sz="2400" b="1" dirty="0"/>
          </a:p>
        </p:txBody>
      </p:sp>
      <p:pic>
        <p:nvPicPr>
          <p:cNvPr id="1032" name="Picture 8" descr="смайлик, читающий красную книгу, смайлик, читающий книгу смайлик смайлик,  книга, чтение, книга, улыбка png | PNGWi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167">
                        <a14:foregroundMark x1="37500" y1="29293" x2="37500" y2="29293"/>
                        <a14:foregroundMark x1="40833" y1="29293" x2="40833" y2="29293"/>
                        <a14:foregroundMark x1="61111" y1="29966" x2="61111" y2="29966"/>
                        <a14:foregroundMark x1="64722" y1="29966" x2="64722" y2="29966"/>
                        <a14:foregroundMark x1="17778" y1="73064" x2="17778" y2="73064"/>
                        <a14:foregroundMark x1="15833" y1="67340" x2="15833" y2="67340"/>
                        <a14:foregroundMark x1="13611" y1="71044" x2="13611" y2="71044"/>
                        <a14:foregroundMark x1="21667" y1="76431" x2="21667" y2="76431"/>
                        <a14:foregroundMark x1="18333" y1="67340" x2="18333" y2="67340"/>
                        <a14:foregroundMark x1="20000" y1="71717" x2="20000" y2="71717"/>
                        <a14:foregroundMark x1="16667" y1="77104" x2="16667" y2="77104"/>
                        <a14:foregroundMark x1="80278" y1="73064" x2="80833" y2="73064"/>
                        <a14:foregroundMark x1="83889" y1="71717" x2="83889" y2="71717"/>
                        <a14:foregroundMark x1="84444" y1="66667" x2="84444" y2="66667"/>
                        <a14:foregroundMark x1="87222" y1="68687" x2="87222" y2="68687"/>
                        <a14:foregroundMark x1="87222" y1="73064" x2="87222" y2="73064"/>
                        <a14:foregroundMark x1="83333" y1="75758" x2="83333" y2="75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0380" y="1907297"/>
            <a:ext cx="2828823" cy="233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декоративный карандаш, анимация, учить, учитель png | PNGWi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0984" y="1574766"/>
            <a:ext cx="2990606" cy="365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5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585995" y="1863158"/>
            <a:ext cx="4634455" cy="4496815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747924" y="457536"/>
            <a:ext cx="8732066" cy="9140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Словникова робота </a:t>
            </a:r>
            <a:endParaRPr lang="ru-RU" sz="3600" dirty="0"/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96" y="1863159"/>
            <a:ext cx="5756962" cy="431772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775772" y="2341850"/>
            <a:ext cx="419003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кат 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хв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ст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сс</a:t>
            </a:r>
            <a:r>
              <a:rPr lang="uk-UA" sz="3200" b="1" dirty="0" smtClean="0">
                <a:solidFill>
                  <a:srgbClr val="FF0000"/>
                </a:solidFill>
              </a:rPr>
              <a:t>я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endParaRPr lang="uk-UA" sz="3200" b="1" dirty="0">
              <a:solidFill>
                <a:srgbClr val="FF0000"/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кс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е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чк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endParaRPr lang="uk-UA" sz="32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л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   м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</a:p>
          <a:p>
            <a:pPr indent="241300" algn="ctr"/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сн</a:t>
            </a:r>
            <a:r>
              <a:rPr lang="uk-UA" sz="3200" b="1" dirty="0" smtClean="0">
                <a:solidFill>
                  <a:srgbClr val="FF0000"/>
                </a:solidFill>
              </a:rPr>
              <a:t>а  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200" b="1" dirty="0" smtClean="0">
                <a:solidFill>
                  <a:srgbClr val="FF0000"/>
                </a:solidFill>
              </a:rPr>
              <a:t>а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с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м </a:t>
            </a:r>
            <a:r>
              <a:rPr lang="uk-UA" sz="3200" b="1" dirty="0">
                <a:solidFill>
                  <a:srgbClr val="FF0000"/>
                </a:solidFill>
              </a:rPr>
              <a:t>о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а</a:t>
            </a:r>
          </a:p>
          <a:p>
            <a:pPr indent="241300"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200" b="1" dirty="0">
                <a:solidFill>
                  <a:srgbClr val="FF0000"/>
                </a:solidFill>
              </a:rPr>
              <a:t>і</a:t>
            </a:r>
            <a:r>
              <a:rPr lang="uk-UA" sz="3200" b="1" dirty="0">
                <a:solidFill>
                  <a:schemeClr val="tx2">
                    <a:lumMod val="75000"/>
                  </a:schemeClr>
                </a:solidFill>
              </a:rPr>
              <a:t>к 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сл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о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в</a:t>
            </a:r>
            <a:r>
              <a:rPr lang="uk-UA" sz="3200" b="1" dirty="0" smtClean="0">
                <a:solidFill>
                  <a:srgbClr val="FF0000"/>
                </a:solidFill>
              </a:rPr>
              <a:t>и</a:t>
            </a:r>
            <a:r>
              <a:rPr lang="uk-UA" sz="3200" b="1" dirty="0" smtClean="0">
                <a:solidFill>
                  <a:schemeClr val="tx2">
                    <a:lumMod val="75000"/>
                  </a:schemeClr>
                </a:solidFill>
              </a:rPr>
              <a:t>й</a:t>
            </a:r>
            <a:endParaRPr lang="uk-UA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0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1641" y="420460"/>
            <a:ext cx="9757458" cy="96423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Чим </a:t>
            </a:r>
            <a:r>
              <a:rPr lang="uk-UA" sz="3200" b="1" dirty="0">
                <a:solidFill>
                  <a:schemeClr val="bg1"/>
                </a:solidFill>
              </a:rPr>
              <a:t>займаються діти? </a:t>
            </a:r>
            <a:r>
              <a:rPr lang="uk-UA" sz="3200" b="1" dirty="0" smtClean="0">
                <a:solidFill>
                  <a:schemeClr val="bg1"/>
                </a:solidFill>
              </a:rPr>
              <a:t>Придумай </a:t>
            </a:r>
            <a:r>
              <a:rPr lang="uk-UA" sz="3200" b="1" dirty="0">
                <a:solidFill>
                  <a:schemeClr val="bg1"/>
                </a:solidFill>
              </a:rPr>
              <a:t>дітям імена на букву </a:t>
            </a:r>
            <a:r>
              <a:rPr lang="uk-UA" sz="3200" b="1" dirty="0" smtClean="0">
                <a:solidFill>
                  <a:schemeClr val="bg1"/>
                </a:solidFill>
              </a:rPr>
              <a:t>С</a:t>
            </a:r>
            <a:r>
              <a:rPr lang="uk-UA" sz="3200" b="1" dirty="0">
                <a:solidFill>
                  <a:schemeClr val="bg1"/>
                </a:solidFill>
              </a:rPr>
              <a:t>. </a:t>
            </a:r>
            <a:r>
              <a:rPr lang="uk-UA" sz="3200" b="1" dirty="0" smtClean="0">
                <a:solidFill>
                  <a:schemeClr val="bg1"/>
                </a:solidFill>
              </a:rPr>
              <a:t>З </a:t>
            </a:r>
            <a:r>
              <a:rPr lang="uk-UA" sz="3200" b="1" dirty="0">
                <a:solidFill>
                  <a:schemeClr val="bg1"/>
                </a:solidFill>
              </a:rPr>
              <a:t>якої букви </a:t>
            </a:r>
            <a:r>
              <a:rPr lang="uk-UA" sz="3200" b="1" dirty="0" smtClean="0">
                <a:solidFill>
                  <a:schemeClr val="bg1"/>
                </a:solidFill>
              </a:rPr>
              <a:t>пишемо імена людей?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1" t="7258" r="4332" b="9742"/>
          <a:stretch/>
        </p:blipFill>
        <p:spPr>
          <a:xfrm>
            <a:off x="307975" y="1660814"/>
            <a:ext cx="2949876" cy="35582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2" t="3483" r="13576" b="64936"/>
          <a:stretch/>
        </p:blipFill>
        <p:spPr>
          <a:xfrm>
            <a:off x="3457715" y="1702069"/>
            <a:ext cx="7561384" cy="4198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38720"/>
            <a:ext cx="1041729" cy="91927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Підручник 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64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4237" y="5901011"/>
            <a:ext cx="5034988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Які звуки може позначати буква С?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48060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49619</TotalTime>
  <Words>490</Words>
  <Application>Microsoft Office PowerPoint</Application>
  <PresentationFormat>Произвольный</PresentationFormat>
  <Paragraphs>158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3078</cp:revision>
  <dcterms:created xsi:type="dcterms:W3CDTF">2018-01-05T16:38:53Z</dcterms:created>
  <dcterms:modified xsi:type="dcterms:W3CDTF">2023-10-29T07:40:06Z</dcterms:modified>
</cp:coreProperties>
</file>