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724" r:id="rId3"/>
    <p:sldId id="720" r:id="rId4"/>
    <p:sldId id="722" r:id="rId5"/>
    <p:sldId id="721" r:id="rId6"/>
    <p:sldId id="710" r:id="rId7"/>
    <p:sldId id="711" r:id="rId8"/>
    <p:sldId id="718" r:id="rId9"/>
    <p:sldId id="725" r:id="rId10"/>
    <p:sldId id="689" r:id="rId11"/>
    <p:sldId id="726" r:id="rId12"/>
    <p:sldId id="622" r:id="rId13"/>
    <p:sldId id="717" r:id="rId14"/>
    <p:sldId id="714" r:id="rId15"/>
    <p:sldId id="72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17ED8"/>
    <a:srgbClr val="463EDE"/>
    <a:srgbClr val="FFFFFF"/>
    <a:srgbClr val="322ADA"/>
    <a:srgbClr val="295FFF"/>
    <a:srgbClr val="E838BA"/>
    <a:srgbClr val="EF71CE"/>
    <a:srgbClr val="FF505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62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6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8503" y="4367401"/>
            <a:ext cx="7821629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Читання </a:t>
            </a:r>
            <a:r>
              <a:rPr lang="uk-UA" sz="4800" b="1" dirty="0">
                <a:solidFill>
                  <a:schemeClr val="bg1"/>
                </a:solidFill>
              </a:rPr>
              <a:t>слів і речень з вивченими </a:t>
            </a:r>
            <a:r>
              <a:rPr lang="uk-UA" sz="4800" b="1" dirty="0" smtClean="0">
                <a:solidFill>
                  <a:schemeClr val="bg1"/>
                </a:solidFill>
              </a:rPr>
              <a:t>літерами (л м с)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1019" y="1454524"/>
            <a:ext cx="3799113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</p:txBody>
      </p:sp>
      <p:pic>
        <p:nvPicPr>
          <p:cNvPr id="1026" name="Picture 2" descr="D:\Картинки до тестів\!!!!!!Эсмира\OIG (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47" y="898315"/>
            <a:ext cx="3121481" cy="312148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4255" y="1467530"/>
            <a:ext cx="833447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Диктант букв</a:t>
            </a:r>
            <a:endParaRPr lang="ru-RU" sz="2400" b="1" dirty="0"/>
          </a:p>
        </p:txBody>
      </p:sp>
      <p:pic>
        <p:nvPicPr>
          <p:cNvPr id="17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59848"/>
            <a:ext cx="2674665" cy="32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19480" y="470629"/>
            <a:ext cx="9309253" cy="889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208" r="61141" b="88192"/>
          <a:stretch/>
        </p:blipFill>
        <p:spPr>
          <a:xfrm>
            <a:off x="2415494" y="2340000"/>
            <a:ext cx="9305528" cy="1620000"/>
          </a:xfrm>
          <a:prstGeom prst="round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6798" y="2373905"/>
            <a:ext cx="9989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 err="1" smtClean="0">
                <a:solidFill>
                  <a:srgbClr val="463EDE"/>
                </a:solidFill>
                <a:cs typeface="Times New Roman" pitchFamily="18" charset="0"/>
              </a:rPr>
              <a:t>Аа</a:t>
            </a:r>
            <a:endParaRPr lang="ru-RU" sz="6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841825" y="2525536"/>
            <a:ext cx="1127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463EDE"/>
                </a:solidFill>
                <a:cs typeface="Times New Roman" pitchFamily="18" charset="0"/>
              </a:rPr>
              <a:t>Мм</a:t>
            </a:r>
            <a:endParaRPr lang="ru-RU" sz="4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057402" y="2558571"/>
            <a:ext cx="92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463EDE"/>
                </a:solidFill>
                <a:cs typeface="Times New Roman" pitchFamily="18" charset="0"/>
              </a:rPr>
              <a:t>У </a:t>
            </a:r>
            <a:r>
              <a:rPr lang="uk-UA" sz="4800" dirty="0" err="1" smtClean="0">
                <a:solidFill>
                  <a:srgbClr val="463EDE"/>
                </a:solidFill>
                <a:cs typeface="Times New Roman" pitchFamily="18" charset="0"/>
              </a:rPr>
              <a:t>у</a:t>
            </a:r>
            <a:endParaRPr lang="ru-RU" sz="4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06966" y="2571637"/>
            <a:ext cx="1015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463EDE"/>
                </a:solidFill>
                <a:cs typeface="Times New Roman" pitchFamily="18" charset="0"/>
              </a:rPr>
              <a:t>Л </a:t>
            </a:r>
            <a:r>
              <a:rPr lang="uk-UA" sz="4800" dirty="0" err="1" smtClean="0">
                <a:solidFill>
                  <a:srgbClr val="463EDE"/>
                </a:solidFill>
                <a:cs typeface="Times New Roman" pitchFamily="18" charset="0"/>
              </a:rPr>
              <a:t>л</a:t>
            </a:r>
            <a:endParaRPr lang="ru-RU" sz="4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477442" y="2579674"/>
            <a:ext cx="620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463EDE"/>
                </a:solidFill>
                <a:cs typeface="Times New Roman" pitchFamily="18" charset="0"/>
              </a:rPr>
              <a:t>І </a:t>
            </a:r>
            <a:r>
              <a:rPr lang="uk-UA" sz="4800" dirty="0" err="1" smtClean="0">
                <a:solidFill>
                  <a:srgbClr val="463EDE"/>
                </a:solidFill>
                <a:cs typeface="Times New Roman" pitchFamily="18" charset="0"/>
              </a:rPr>
              <a:t>і</a:t>
            </a:r>
            <a:endParaRPr lang="ru-RU" sz="4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388084" y="2558571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 smtClean="0">
                <a:solidFill>
                  <a:srgbClr val="463EDE"/>
                </a:solidFill>
                <a:cs typeface="Times New Roman" pitchFamily="18" charset="0"/>
              </a:rPr>
              <a:t>С </a:t>
            </a:r>
            <a:r>
              <a:rPr lang="uk-UA" sz="4800" dirty="0" err="1" smtClean="0">
                <a:solidFill>
                  <a:srgbClr val="463EDE"/>
                </a:solidFill>
                <a:cs typeface="Times New Roman" pitchFamily="18" charset="0"/>
              </a:rPr>
              <a:t>с</a:t>
            </a:r>
            <a:endParaRPr lang="ru-RU" sz="48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21584" y="4946159"/>
            <a:ext cx="292170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Азовське море</a:t>
            </a:r>
            <a:endParaRPr lang="ru-RU" sz="28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89149" y="5695600"/>
            <a:ext cx="2476640" cy="578882"/>
          </a:xfrm>
          <a:prstGeom prst="roundRect">
            <a:avLst/>
          </a:prstGeom>
          <a:solidFill>
            <a:srgbClr val="FF330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Маріуполь</a:t>
            </a:r>
            <a:endParaRPr lang="ru-RU" sz="28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969057" y="4946159"/>
            <a:ext cx="216367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Україна</a:t>
            </a:r>
            <a:endParaRPr lang="ru-RU" sz="28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570092" y="5728812"/>
            <a:ext cx="2831538" cy="578882"/>
          </a:xfrm>
          <a:prstGeom prst="roundRect">
            <a:avLst/>
          </a:prstGeom>
          <a:solidFill>
            <a:srgbClr val="7030A0"/>
          </a:solidFill>
          <a:ln w="285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Латвія, Литва</a:t>
            </a:r>
            <a:endParaRPr lang="ru-RU" sz="28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054058" y="4894940"/>
            <a:ext cx="3232164" cy="578882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Індійський океан</a:t>
            </a:r>
            <a:endParaRPr lang="ru-RU" sz="28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623138" y="5728812"/>
            <a:ext cx="2476640" cy="57888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собака Спарта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0832" y="3867783"/>
            <a:ext cx="713226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імена, назви країн, міст, морів, клички тварин на ці букви ти знаєш?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42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63864" y="5378066"/>
            <a:ext cx="962645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речення. Скільки в ньому слів?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позначити початок і кінець речення? Надрукуй речення в зошиті.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4255" y="1467530"/>
            <a:ext cx="833447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Прочитай слова. Надрукуй </a:t>
            </a:r>
            <a:r>
              <a:rPr lang="uk-UA" sz="2400" b="1" dirty="0" smtClean="0"/>
              <a:t>їх. Поділи слова на склади, познач наголос. Побудуй звукові схеми слів. </a:t>
            </a:r>
            <a:endParaRPr lang="ru-RU" sz="2400" b="1" dirty="0"/>
          </a:p>
        </p:txBody>
      </p:sp>
      <p:pic>
        <p:nvPicPr>
          <p:cNvPr id="17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59848"/>
            <a:ext cx="2674665" cy="32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19480" y="470629"/>
            <a:ext cx="9309253" cy="889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1141" b="79513"/>
          <a:stretch/>
        </p:blipFill>
        <p:spPr>
          <a:xfrm>
            <a:off x="2415494" y="2368074"/>
            <a:ext cx="9305528" cy="2762008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4665" y="3919133"/>
            <a:ext cx="5015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>
                <a:solidFill>
                  <a:srgbClr val="463EDE"/>
                </a:solidFill>
                <a:cs typeface="Times New Roman" pitchFamily="18" charset="0"/>
              </a:rPr>
              <a:t>М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і ла   і   </a:t>
            </a:r>
            <a:r>
              <a:rPr lang="uk-UA" sz="6000" dirty="0" smtClean="0">
                <a:solidFill>
                  <a:srgbClr val="463EDE"/>
                </a:solidFill>
                <a:cs typeface="Times New Roman" pitchFamily="18" charset="0"/>
              </a:rPr>
              <a:t>С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ем.</a:t>
            </a:r>
            <a:endParaRPr lang="ru-RU" sz="5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69439" y="2789639"/>
            <a:ext cx="58324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dirty="0" smtClean="0">
                <a:solidFill>
                  <a:srgbClr val="463EDE"/>
                </a:solidFill>
                <a:cs typeface="Times New Roman" pitchFamily="18" charset="0"/>
              </a:rPr>
              <a:t>Л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ос і   л і </a:t>
            </a:r>
            <a:r>
              <a:rPr lang="uk-UA" sz="5400" dirty="0" err="1" smtClean="0">
                <a:solidFill>
                  <a:srgbClr val="463EDE"/>
                </a:solidFill>
                <a:cs typeface="Times New Roman" pitchFamily="18" charset="0"/>
              </a:rPr>
              <a:t>си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   с </a:t>
            </a:r>
            <a:r>
              <a:rPr lang="uk-UA" sz="5400" dirty="0" err="1" smtClean="0">
                <a:solidFill>
                  <a:srgbClr val="463EDE"/>
                </a:solidFill>
                <a:cs typeface="Times New Roman" pitchFamily="18" charset="0"/>
              </a:rPr>
              <a:t>ім</a:t>
            </a:r>
            <a:r>
              <a:rPr lang="uk-UA" sz="5400" dirty="0" smtClean="0">
                <a:solidFill>
                  <a:srgbClr val="463EDE"/>
                </a:solidFill>
                <a:cs typeface="Times New Roman" pitchFamily="18" charset="0"/>
              </a:rPr>
              <a:t> </a:t>
            </a:r>
            <a:endParaRPr lang="ru-RU" sz="5400" dirty="0"/>
          </a:p>
        </p:txBody>
      </p:sp>
      <p:sp>
        <p:nvSpPr>
          <p:cNvPr id="6" name="Дуга 5"/>
          <p:cNvSpPr/>
          <p:nvPr/>
        </p:nvSpPr>
        <p:spPr>
          <a:xfrm rot="7066145">
            <a:off x="2716459" y="2739843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7336410">
            <a:off x="3461962" y="2739843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7066145">
            <a:off x="4616510" y="2758950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7336410">
            <a:off x="5362013" y="2758950"/>
            <a:ext cx="768164" cy="1143945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7336410">
            <a:off x="6491319" y="2404299"/>
            <a:ext cx="1101497" cy="1607784"/>
          </a:xfrm>
          <a:prstGeom prst="arc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512091" y="2474730"/>
            <a:ext cx="90568" cy="1552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90156" y="280241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670204" y="2965468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670204" y="2849094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772982" y="2939134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09800" y="282640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72982" y="2826407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585654" y="2916200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85654" y="2799826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433953" y="2847639"/>
            <a:ext cx="351680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120959" y="2757846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381318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55211" y="2736614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970998" y="2750503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115907" y="2736614"/>
            <a:ext cx="194585" cy="179586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75015" y="2479797"/>
            <a:ext cx="90568" cy="15525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1641" y="420460"/>
            <a:ext cx="9757458" cy="9642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Входження в картину. Роберт </a:t>
            </a:r>
            <a:r>
              <a:rPr lang="uk-UA" sz="4000" b="1" dirty="0" err="1" smtClean="0">
                <a:solidFill>
                  <a:schemeClr val="bg1"/>
                </a:solidFill>
              </a:rPr>
              <a:t>Дункан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90806" y="1524000"/>
            <a:ext cx="5106390" cy="50167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Кого </a:t>
            </a:r>
            <a:r>
              <a:rPr lang="uk-UA" sz="2000" b="1" dirty="0" smtClean="0"/>
              <a:t>зобразив художник на передньому плані?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Який настрій у дітей?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Яка пора року на картині? Доведи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Де може відбуватися зустріч малят?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Хто зображений на задньому плані?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 Про що може розповідати героїня художнього полотна?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Яким голосом вона розповідає? </a:t>
            </a:r>
            <a:endParaRPr lang="uk-UA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Що </a:t>
            </a:r>
            <a:r>
              <a:rPr lang="uk-UA" sz="2000" b="1" dirty="0" smtClean="0"/>
              <a:t>передає її поза?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Які кольори </a:t>
            </a:r>
            <a:r>
              <a:rPr lang="uk-UA" sz="2000" b="1" dirty="0"/>
              <a:t>картини: </a:t>
            </a:r>
            <a:r>
              <a:rPr lang="uk-UA" sz="2000" b="1" dirty="0" smtClean="0"/>
              <a:t>теплі </a:t>
            </a:r>
            <a:r>
              <a:rPr lang="uk-UA" sz="2000" b="1" dirty="0"/>
              <a:t>чи </a:t>
            </a:r>
            <a:r>
              <a:rPr lang="uk-UA" sz="2000" b="1" dirty="0" smtClean="0"/>
              <a:t>холодні?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Які почуття викликає ця картина у тебе?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Як можна назвати картину?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/>
              <a:t>Закінчи речення: «Я чую …», «Я бачу…», «Я відчуваю </a:t>
            </a:r>
            <a:r>
              <a:rPr lang="uk-UA" sz="2000" b="1" dirty="0" smtClean="0"/>
              <a:t>запах </a:t>
            </a:r>
            <a:r>
              <a:rPr lang="uk-UA" sz="2000" b="1" smtClean="0"/>
              <a:t>…», «</a:t>
            </a:r>
            <a:r>
              <a:rPr lang="uk-UA" sz="2000" b="1" dirty="0" smtClean="0"/>
              <a:t>Я відчуваю на дотик …»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23999"/>
            <a:ext cx="6110844" cy="488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307975" y="5833483"/>
            <a:ext cx="3148728" cy="579191"/>
          </a:xfrm>
          <a:prstGeom prst="roundRect">
            <a:avLst/>
          </a:prstGeom>
          <a:solidFill>
            <a:srgbClr val="FF3300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Цікава історія</a:t>
            </a:r>
          </a:p>
        </p:txBody>
      </p:sp>
    </p:spTree>
    <p:extLst>
      <p:ext uri="{BB962C8B-B14F-4D97-AF65-F5344CB8AC3E}">
        <p14:creationId xmlns:p14="http://schemas.microsoft.com/office/powerpoint/2010/main" val="34806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7154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 descr="http://d15mj6e6qmt1na.cloudfront.net/i/14134089/600/c.jpg"/>
          <p:cNvPicPr>
            <a:picLocks noChangeAspect="1" noChangeArrowheads="1"/>
          </p:cNvPicPr>
          <p:nvPr/>
        </p:nvPicPr>
        <p:blipFill rotWithShape="1">
          <a:blip r:embed="rId2" cstate="print"/>
          <a:srcRect l="7699" r="14775"/>
          <a:stretch/>
        </p:blipFill>
        <p:spPr bwMode="auto">
          <a:xfrm>
            <a:off x="1296000" y="1668289"/>
            <a:ext cx="2880000" cy="2823563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pic>
        <p:nvPicPr>
          <p:cNvPr id="1028" name="Picture 4" descr="http://insurance.vita.ua/min/201310/123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312" y="1668289"/>
            <a:ext cx="5016315" cy="2357454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1030" name="Picture 6" descr="http://d3thflcq1yqzn0.cloudfront.net/012012120_iconv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045" y="4171600"/>
            <a:ext cx="4344847" cy="214931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890301" y="4632502"/>
            <a:ext cx="19543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ніс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630" y="485040"/>
            <a:ext cx="10428790" cy="8691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Що об'єднує малюнки?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9239" y="492766"/>
            <a:ext cx="8755124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719928" y="1695516"/>
            <a:ext cx="6010183" cy="2971203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365" y="1804397"/>
            <a:ext cx="6013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Скільки голосних звуків в українській мові?</a:t>
            </a:r>
            <a:endParaRPr lang="uk-UA" sz="30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Які букви приголосних звуків вивчили? </a:t>
            </a:r>
            <a:endParaRPr lang="uk-UA" sz="30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 smtClean="0">
                <a:solidFill>
                  <a:srgbClr val="FFFF00"/>
                </a:solidFill>
              </a:rPr>
              <a:t>Які власні назви залишилися в пам’яті після уроку?</a:t>
            </a:r>
            <a:endParaRPr lang="uk-UA" sz="30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7968343" y="1576339"/>
            <a:ext cx="3784270" cy="45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&quot;клипарт дети учитель дос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 b="5025"/>
          <a:stretch/>
        </p:blipFill>
        <p:spPr bwMode="auto">
          <a:xfrm>
            <a:off x="1084069" y="1474920"/>
            <a:ext cx="10050555" cy="50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2486" y="345938"/>
            <a:ext cx="8732066" cy="9675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Рефлексія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Вправа «Мій </a:t>
            </a:r>
            <a:r>
              <a:rPr lang="uk-UA" sz="3200" b="1" dirty="0">
                <a:solidFill>
                  <a:schemeClr val="bg1"/>
                </a:solidFill>
              </a:rPr>
              <a:t>настрій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191165" y="1502628"/>
            <a:ext cx="5994293" cy="15593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err="1" smtClean="0">
                <a:solidFill>
                  <a:schemeClr val="bg1"/>
                </a:solidFill>
              </a:rPr>
              <a:t>смайлик</a:t>
            </a:r>
            <a:r>
              <a:rPr lang="uk-UA" sz="28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 повторює твій настрій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Картинки эмоциональное состояние для детей – дидактически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56" y="3061967"/>
            <a:ext cx="5138735" cy="262932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0486" y="3981606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0333" y="3948526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9347" y="3981605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3795" y="3981606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414" y="5239671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3233" y="5229623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6)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6359" y="5229622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7)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3404" y="5239671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8)</a:t>
            </a:r>
          </a:p>
        </p:txBody>
      </p:sp>
    </p:spTree>
    <p:extLst>
      <p:ext uri="{BB962C8B-B14F-4D97-AF65-F5344CB8AC3E}">
        <p14:creationId xmlns:p14="http://schemas.microsoft.com/office/powerpoint/2010/main" val="27119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&quot;клипарт дети учитель дос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 b="5025"/>
          <a:stretch/>
        </p:blipFill>
        <p:spPr bwMode="auto">
          <a:xfrm>
            <a:off x="817663" y="1313441"/>
            <a:ext cx="10565378" cy="52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2486" y="345938"/>
            <a:ext cx="8732066" cy="9675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Психологічна налаштування на урок.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Вправа </a:t>
            </a:r>
            <a:r>
              <a:rPr lang="uk-UA" sz="3200" b="1" dirty="0">
                <a:solidFill>
                  <a:schemeClr val="bg1"/>
                </a:solidFill>
              </a:rPr>
              <a:t>«Створюю настрій».</a:t>
            </a: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2959212" y="1507926"/>
            <a:ext cx="5994293" cy="15593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Берімо із собою гарний настрій, захоплення, інтерес, радість, щоб наш урок був </a:t>
            </a:r>
            <a:r>
              <a:rPr lang="uk-UA" sz="2800" b="1" dirty="0" smtClean="0">
                <a:solidFill>
                  <a:schemeClr val="bg1"/>
                </a:solidFill>
              </a:rPr>
              <a:t>цікавим і корисним!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Картинки эмоциональное состояние для детей – дидактически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56" y="3061967"/>
            <a:ext cx="5138735" cy="262932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0486" y="3981606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0333" y="3948526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9347" y="3981605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3795" y="3981606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6414" y="5239671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83233" y="5229623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6)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6359" y="5229622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7)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3404" y="5239671"/>
            <a:ext cx="4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8)</a:t>
            </a:r>
          </a:p>
        </p:txBody>
      </p:sp>
    </p:spTree>
    <p:extLst>
      <p:ext uri="{BB962C8B-B14F-4D97-AF65-F5344CB8AC3E}">
        <p14:creationId xmlns:p14="http://schemas.microsoft.com/office/powerpoint/2010/main" val="1872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336" y="1747183"/>
            <a:ext cx="550597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i="1" dirty="0" smtClean="0"/>
              <a:t>Покажи артикуляцію букв</a:t>
            </a:r>
            <a:endParaRPr lang="uk-UA" sz="3200" i="1" dirty="0" smtClean="0">
              <a:cs typeface="Arial" pitchFamily="34" charset="0"/>
            </a:endParaRPr>
          </a:p>
          <a:p>
            <a:pPr algn="ctr"/>
            <a:r>
              <a:rPr lang="uk-UA" sz="4800" dirty="0" smtClean="0"/>
              <a:t>А, О, У, И, І, М</a:t>
            </a:r>
            <a:endParaRPr lang="ru-RU" sz="4800" dirty="0" smtClean="0">
              <a:cs typeface="Arial" pitchFamily="34" charset="0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537335" y="494528"/>
            <a:ext cx="8732066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«Мовчанка»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2336" y="3716508"/>
            <a:ext cx="550597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i="1" dirty="0" smtClean="0"/>
              <a:t>Покажи на пальцях букви</a:t>
            </a:r>
            <a:endParaRPr lang="uk-UA" sz="3200" i="1" dirty="0" smtClean="0">
              <a:cs typeface="Arial" pitchFamily="34" charset="0"/>
            </a:endParaRPr>
          </a:p>
          <a:p>
            <a:pPr algn="ctr"/>
            <a:r>
              <a:rPr lang="uk-UA" sz="4800" dirty="0" smtClean="0"/>
              <a:t>Л, А, О, И, І, М</a:t>
            </a:r>
            <a:endParaRPr lang="ru-RU" sz="4800" dirty="0" smtClean="0">
              <a:cs typeface="Arial" pitchFamily="34" charset="0"/>
            </a:endParaRPr>
          </a:p>
        </p:txBody>
      </p:sp>
      <p:pic>
        <p:nvPicPr>
          <p:cNvPr id="6" name="Picture 2" descr="Произношение звука рта. анимация фонем губ, говорящие красные выражения губ, синхронизация речи речи произносят набор символов. рот речь на английском, говорить звук и говорить иллюстр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2" t="2962" r="23425" b="75537"/>
          <a:stretch/>
        </p:blipFill>
        <p:spPr bwMode="auto">
          <a:xfrm>
            <a:off x="7035396" y="1579306"/>
            <a:ext cx="2417362" cy="1537967"/>
          </a:xfrm>
          <a:prstGeom prst="roundRect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Прямоугольник 2074"/>
          <p:cNvSpPr/>
          <p:nvPr/>
        </p:nvSpPr>
        <p:spPr>
          <a:xfrm>
            <a:off x="8287473" y="2092854"/>
            <a:ext cx="2592730" cy="1434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85083" y="1893127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85083" y="2297160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65274" y="2681880"/>
            <a:ext cx="4523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у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17012" y="2297159"/>
            <a:ext cx="530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46953" y="2758118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65838" y="2575478"/>
            <a:ext cx="563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7200" dirty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397406" y="2328386"/>
            <a:ext cx="34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659790" y="2758118"/>
            <a:ext cx="46969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97406" y="2739569"/>
            <a:ext cx="344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659790" y="2327599"/>
            <a:ext cx="468058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http://st.dating.playfon.ru/img/126/u3169453/3367143_320a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788" y="3677241"/>
            <a:ext cx="3106447" cy="299591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331090" y="445746"/>
            <a:ext cx="9288072" cy="804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«Продовж 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397406" y="3186851"/>
            <a:ext cx="38661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209931" y="186320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4717" y="1414923"/>
            <a:ext cx="59003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/>
              <a:t>Звуки можна поділити на 2 групи </a:t>
            </a:r>
            <a:r>
              <a:rPr lang="uk-UA" sz="2800" b="1" dirty="0" smtClean="0"/>
              <a:t>…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9703" y="2092854"/>
            <a:ext cx="73240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Голосний звук вимовляємо …, приголосний …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114" y="1414923"/>
            <a:ext cx="4546091" cy="523220"/>
          </a:xfrm>
          <a:prstGeom prst="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Звуки </a:t>
            </a:r>
            <a:r>
              <a:rPr lang="uk-UA" sz="2800" b="1" dirty="0"/>
              <a:t>ми  …, а букви </a:t>
            </a:r>
            <a:r>
              <a:rPr lang="uk-UA" sz="2800" b="1" dirty="0" smtClean="0"/>
              <a:t>…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889" y="2758118"/>
            <a:ext cx="7299442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Голосних </a:t>
            </a:r>
            <a:r>
              <a:rPr lang="uk-UA" sz="2800" b="1" dirty="0"/>
              <a:t>звуків в </a:t>
            </a:r>
            <a:r>
              <a:rPr lang="uk-UA" sz="2800" b="1" dirty="0" smtClean="0"/>
              <a:t>українській </a:t>
            </a:r>
            <a:r>
              <a:rPr lang="uk-UA" sz="2800" b="1" dirty="0"/>
              <a:t>мові … Назви їх.</a:t>
            </a:r>
            <a:r>
              <a:rPr lang="uk-UA" sz="2800" b="1" i="1" dirty="0"/>
              <a:t> 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09703" y="3527559"/>
            <a:ext cx="72452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Голосні звуки можуть бути наголошеними і …</a:t>
            </a:r>
            <a:endParaRPr lang="ru-RU" sz="28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00889" y="4307342"/>
            <a:ext cx="7245217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Скільки в слові голосних, стільки і …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55114" y="5009600"/>
            <a:ext cx="7245217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Приголосні звуки бувають 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53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6" grpId="0"/>
      <p:bldP spid="18" grpId="0"/>
      <p:bldP spid="3" grpId="0" animBg="1"/>
      <p:bldP spid="20" grpId="0" animBg="1"/>
      <p:bldP spid="22" grpId="0" animBg="1"/>
      <p:bldP spid="23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444" y="1347409"/>
            <a:ext cx="7913767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Назви голосний звук, що повторюється в групі односкладових слів  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444" y="2394020"/>
            <a:ext cx="1167514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а</a:t>
            </a:r>
            <a:r>
              <a:rPr lang="en-US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0301" y="2394019"/>
            <a:ext cx="116891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е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9578" y="2433833"/>
            <a:ext cx="10900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и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71496" y="494528"/>
            <a:ext cx="9765677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</a:t>
            </a:r>
            <a:r>
              <a:rPr lang="uk-UA" sz="4000" b="1" dirty="0" smtClean="0">
                <a:solidFill>
                  <a:schemeClr val="bg1"/>
                </a:solidFill>
              </a:rPr>
              <a:t>Копилка односкладових слів»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444" y="3251348"/>
            <a:ext cx="1172105" cy="286232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rgbClr val="FFFF00"/>
                </a:solidFill>
                <a:cs typeface="Arial" pitchFamily="34" charset="0"/>
              </a:rPr>
              <a:t>Сам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сад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мак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рак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лак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1406" y="3251348"/>
            <a:ext cx="129534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Сом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лось</a:t>
            </a:r>
          </a:p>
          <a:p>
            <a:pPr algn="ctr"/>
            <a:r>
              <a:rPr lang="uk-UA" sz="3600" b="1" spc="50" dirty="0">
                <a:ln w="11430"/>
                <a:solidFill>
                  <a:schemeClr val="bg1"/>
                </a:solidFill>
                <a:cs typeface="Arial" pitchFamily="34" charset="0"/>
              </a:rPr>
              <a:t>в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ол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рот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гол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6192" y="3251348"/>
            <a:ext cx="113685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Лис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сир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син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дим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рись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5958" y="2433833"/>
            <a:ext cx="1007929" cy="646331"/>
          </a:xfrm>
          <a:prstGeom prst="rect">
            <a:avLst/>
          </a:prstGeom>
          <a:solidFill>
            <a:srgbClr val="B17E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і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2836" y="3251348"/>
            <a:ext cx="1031051" cy="2862322"/>
          </a:xfrm>
          <a:prstGeom prst="rect">
            <a:avLst/>
          </a:prstGeom>
          <a:solidFill>
            <a:srgbClr val="B17ED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Кіт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кінь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ліс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сіль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дім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48356" y="2404978"/>
            <a:ext cx="1151907" cy="646331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у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48357" y="3251348"/>
            <a:ext cx="1151906" cy="2862322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Суп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сум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лук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жук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дуб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30301" y="3251348"/>
            <a:ext cx="1168910" cy="28623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Мед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лев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пес</a:t>
            </a:r>
          </a:p>
          <a:p>
            <a:pPr algn="ctr"/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пень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клей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51406" y="2433832"/>
            <a:ext cx="12953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[</a:t>
            </a:r>
            <a:r>
              <a:rPr lang="uk-UA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о</a:t>
            </a:r>
            <a:r>
              <a:rPr lang="en-US" sz="3600" b="1" spc="50" dirty="0" smtClean="0">
                <a:ln w="11430"/>
                <a:solidFill>
                  <a:schemeClr val="bg1"/>
                </a:solidFill>
                <a:cs typeface="Arial" pitchFamily="34" charset="0"/>
              </a:rPr>
              <a:t>]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810" y="1674420"/>
            <a:ext cx="3301060" cy="49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70813" y="445746"/>
            <a:ext cx="9541118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14204" y="1683641"/>
            <a:ext cx="5081848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Сьогодні на </a:t>
            </a:r>
            <a:r>
              <a:rPr lang="uk-UA" sz="2800" b="1" dirty="0" err="1"/>
              <a:t>уроці</a:t>
            </a:r>
            <a:r>
              <a:rPr lang="uk-UA" sz="2800" b="1" dirty="0"/>
              <a:t> ми </a:t>
            </a:r>
            <a:r>
              <a:rPr lang="uk-UA" sz="2800" b="1" dirty="0" smtClean="0"/>
              <a:t>продовжимо </a:t>
            </a:r>
            <a:r>
              <a:rPr lang="uk-UA" sz="2800" b="1" dirty="0"/>
              <a:t>навчатися </a:t>
            </a:r>
            <a:r>
              <a:rPr lang="uk-UA" sz="2800" b="1" dirty="0" smtClean="0"/>
              <a:t>читати </a:t>
            </a:r>
            <a:r>
              <a:rPr lang="uk-UA" sz="2800" b="1" dirty="0"/>
              <a:t>слова і речення з вивченими </a:t>
            </a:r>
            <a:r>
              <a:rPr lang="uk-UA" sz="2800" b="1" dirty="0" smtClean="0"/>
              <a:t>буквами, будувати звукові схеми.</a:t>
            </a:r>
          </a:p>
          <a:p>
            <a:pPr algn="ctr"/>
            <a:r>
              <a:rPr lang="uk-UA" sz="2800" b="1" dirty="0" smtClean="0"/>
              <a:t>Будемо друкувати слова, речення. </a:t>
            </a:r>
          </a:p>
        </p:txBody>
      </p:sp>
      <p:pic>
        <p:nvPicPr>
          <p:cNvPr id="1032" name="Picture 8" descr="смайлик, читающий красную книгу, смайлик, читающий книгу смайлик смайлик,  книга, чтение, книга, улыбка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67">
                        <a14:foregroundMark x1="37500" y1="29293" x2="37500" y2="29293"/>
                        <a14:foregroundMark x1="40833" y1="29293" x2="40833" y2="29293"/>
                        <a14:foregroundMark x1="61111" y1="29966" x2="61111" y2="29966"/>
                        <a14:foregroundMark x1="64722" y1="29966" x2="64722" y2="29966"/>
                        <a14:foregroundMark x1="17778" y1="73064" x2="17778" y2="73064"/>
                        <a14:foregroundMark x1="15833" y1="67340" x2="15833" y2="67340"/>
                        <a14:foregroundMark x1="13611" y1="71044" x2="13611" y2="71044"/>
                        <a14:foregroundMark x1="21667" y1="76431" x2="21667" y2="76431"/>
                        <a14:foregroundMark x1="18333" y1="67340" x2="18333" y2="67340"/>
                        <a14:foregroundMark x1="20000" y1="71717" x2="20000" y2="71717"/>
                        <a14:foregroundMark x1="16667" y1="77104" x2="16667" y2="77104"/>
                        <a14:foregroundMark x1="80278" y1="73064" x2="80833" y2="73064"/>
                        <a14:foregroundMark x1="83889" y1="71717" x2="83889" y2="71717"/>
                        <a14:foregroundMark x1="84444" y1="66667" x2="84444" y2="66667"/>
                        <a14:foregroundMark x1="87222" y1="68687" x2="87222" y2="68687"/>
                        <a14:foregroundMark x1="87222" y1="73064" x2="87222" y2="73064"/>
                        <a14:foregroundMark x1="83333" y1="75758" x2="83333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80" y="1907297"/>
            <a:ext cx="2828823" cy="23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82" y="1505059"/>
            <a:ext cx="3331427" cy="40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585995" y="1863158"/>
            <a:ext cx="4634455" cy="449681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47924" y="457536"/>
            <a:ext cx="8732066" cy="914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Словникова робота </a:t>
            </a:r>
            <a:endParaRPr lang="ru-RU" sz="3600" dirty="0"/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6" y="1863159"/>
            <a:ext cx="5756962" cy="431772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8205" y="2341850"/>
            <a:ext cx="41900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чк</a:t>
            </a:r>
            <a:r>
              <a:rPr lang="uk-UA" sz="3200" b="1" dirty="0" smtClean="0">
                <a:solidFill>
                  <a:srgbClr val="FF0000"/>
                </a:solidFill>
              </a:rPr>
              <a:t>а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с</a:t>
            </a:r>
            <a:r>
              <a:rPr lang="uk-UA" sz="3200" b="1" dirty="0" smtClean="0">
                <a:solidFill>
                  <a:srgbClr val="FF0000"/>
                </a:solidFill>
              </a:rPr>
              <a:t>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чк</a:t>
            </a:r>
            <a:r>
              <a:rPr lang="uk-UA" sz="3200" b="1" dirty="0" smtClean="0">
                <a:solidFill>
                  <a:srgbClr val="FF0000"/>
                </a:solidFill>
              </a:rPr>
              <a:t>а</a:t>
            </a:r>
          </a:p>
          <a:p>
            <a:pPr indent="241300"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rgbClr val="FF0000"/>
                </a:solidFill>
              </a:rPr>
              <a:t>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   С</a:t>
            </a:r>
            <a:r>
              <a:rPr lang="uk-UA" sz="3200" b="1" dirty="0" smtClean="0">
                <a:solidFill>
                  <a:srgbClr val="FF0000"/>
                </a:solidFill>
              </a:rPr>
              <a:t>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с</a:t>
            </a:r>
            <a:r>
              <a:rPr lang="uk-UA" sz="3200" b="1" dirty="0" smtClean="0">
                <a:solidFill>
                  <a:srgbClr val="FF0000"/>
                </a:solidFill>
              </a:rPr>
              <a:t>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мн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</a:p>
          <a:p>
            <a:pPr indent="241300"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rgbClr val="FF0000"/>
                </a:solidFill>
              </a:rPr>
              <a:t>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мн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uk-UA" sz="3200" b="1" dirty="0" smtClean="0">
                <a:solidFill>
                  <a:srgbClr val="FF0000"/>
                </a:solidFill>
              </a:rPr>
              <a:t>  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rgbClr val="FF0000"/>
                </a:solidFill>
              </a:rPr>
              <a:t>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мн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</a:p>
          <a:p>
            <a:pPr indent="241300"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 л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с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   </a:t>
            </a:r>
          </a:p>
          <a:p>
            <a:pPr indent="241300"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uk-UA" sz="3200" b="1" dirty="0" smtClean="0">
                <a:solidFill>
                  <a:srgbClr val="FF0000"/>
                </a:solidFill>
              </a:rPr>
              <a:t>а  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м   н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</a:p>
          <a:p>
            <a:pPr indent="241300"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uk-UA" sz="3200" b="1" dirty="0" smtClean="0">
                <a:solidFill>
                  <a:srgbClr val="FF0000"/>
                </a:solidFill>
              </a:rPr>
              <a:t>а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рт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</a:rPr>
              <a:t>а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uk-UA" sz="3200" b="1" dirty="0" smtClean="0">
                <a:solidFill>
                  <a:srgbClr val="FF0000"/>
                </a:solidFill>
              </a:rPr>
              <a:t>у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см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шк</a:t>
            </a:r>
            <a:r>
              <a:rPr lang="uk-UA" sz="3200" b="1" dirty="0" smtClean="0">
                <a:solidFill>
                  <a:srgbClr val="FF0000"/>
                </a:solidFill>
              </a:rPr>
              <a:t>и</a:t>
            </a:r>
          </a:p>
          <a:p>
            <a:pPr indent="241300"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uk-UA" sz="3200" b="1" dirty="0" smtClean="0">
                <a:solidFill>
                  <a:srgbClr val="FF0000"/>
                </a:solidFill>
              </a:rPr>
              <a:t>а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стр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й   л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uk-UA" sz="3200" b="1" dirty="0" smtClean="0">
                <a:solidFill>
                  <a:srgbClr val="FF0000"/>
                </a:solidFill>
              </a:rPr>
              <a:t>о 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9.staticflickr.com/8485/8179037433_fe150ca2b9_m.jpg"/>
          <p:cNvPicPr>
            <a:picLocks noChangeAspect="1" noChangeArrowheads="1"/>
          </p:cNvPicPr>
          <p:nvPr/>
        </p:nvPicPr>
        <p:blipFill rotWithShape="1">
          <a:blip r:embed="rId2" cstate="print"/>
          <a:srcRect l="19881" r="341"/>
          <a:stretch/>
        </p:blipFill>
        <p:spPr bwMode="auto">
          <a:xfrm>
            <a:off x="3510858" y="1625274"/>
            <a:ext cx="3636000" cy="227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cs620018.vk.me/v620018304/1c942/Jl1EzVDTG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858" y="4075949"/>
            <a:ext cx="3651523" cy="243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630" y="485040"/>
            <a:ext cx="10428790" cy="8691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Що змінилось</a:t>
            </a:r>
            <a:r>
              <a:rPr lang="uk-UA" sz="4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?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017" y="1859874"/>
            <a:ext cx="30282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СИ-НИ          А</a:t>
            </a:r>
            <a:endParaRPr lang="ru-RU" sz="32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609" y="4075948"/>
            <a:ext cx="2976520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СУ-НИ           А</a:t>
            </a:r>
            <a:endParaRPr lang="ru-RU" sz="32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8633886" y="2751106"/>
            <a:ext cx="1297731" cy="6171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8358667" y="3366358"/>
            <a:ext cx="1848169" cy="703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Суми</a:t>
            </a: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8082903" y="4052730"/>
            <a:ext cx="2399699" cy="6600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сумно</a:t>
            </a: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8006378" y="4752445"/>
            <a:ext cx="2685803" cy="6638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сумний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7774916" y="5415552"/>
            <a:ext cx="3148728" cy="805224"/>
          </a:xfrm>
          <a:prstGeom prst="roundRect">
            <a:avLst/>
          </a:prstGeom>
          <a:solidFill>
            <a:srgbClr val="FF3300"/>
          </a:solidFill>
          <a:ln w="381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сумувати</a:t>
            </a:r>
            <a:endParaRPr lang="uk-UA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31920" y="1425275"/>
            <a:ext cx="3850538" cy="12229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Прочитай піраміду слів. </a:t>
            </a:r>
            <a:r>
              <a:rPr lang="uk-UA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Чим вона цікава?</a:t>
            </a:r>
            <a:endParaRPr lang="uk-UA" sz="2400" b="1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Яке слово зайве?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 flipH="1">
            <a:off x="2750074" y="1995092"/>
            <a:ext cx="98747" cy="375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 rot="16200000" flipH="1">
            <a:off x="2288300" y="1995092"/>
            <a:ext cx="98747" cy="375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 flipH="1">
            <a:off x="2696689" y="4194811"/>
            <a:ext cx="98747" cy="375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 rot="16200000" flipH="1">
            <a:off x="2222693" y="4194811"/>
            <a:ext cx="98747" cy="375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8383" y="390037"/>
            <a:ext cx="9443778" cy="8691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uk-UA" sz="4000" b="1" dirty="0">
                <a:solidFill>
                  <a:schemeClr val="bg1"/>
                </a:solidFill>
                <a:cs typeface="Times New Roman" pitchFamily="18" charset="0"/>
              </a:rPr>
              <a:t>Послухай </a:t>
            </a: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вірш </a:t>
            </a: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Галини 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itchFamily="18" charset="0"/>
              </a:rPr>
              <a:t>Малик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050" name="Picture 2" descr="D:\1 клас\1. Навчання грамоти\1 УРОКИ 2023\Читання\Для тих хто вміє читати\2023-11-04_013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3" y="1366455"/>
            <a:ext cx="5214395" cy="50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1 клас\1. Навчання грамоти\1 УРОКИ 2023\Читання\Для тих хто вміє читати\2023-11-04_013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82" y="1366455"/>
            <a:ext cx="4057279" cy="48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49933</TotalTime>
  <Words>557</Words>
  <Application>Microsoft Office PowerPoint</Application>
  <PresentationFormat>Произвольный</PresentationFormat>
  <Paragraphs>153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3111</cp:revision>
  <dcterms:created xsi:type="dcterms:W3CDTF">2018-01-05T16:38:53Z</dcterms:created>
  <dcterms:modified xsi:type="dcterms:W3CDTF">2023-11-05T13:09:55Z</dcterms:modified>
</cp:coreProperties>
</file>