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715" r:id="rId3"/>
    <p:sldId id="694" r:id="rId4"/>
    <p:sldId id="718" r:id="rId5"/>
    <p:sldId id="717" r:id="rId6"/>
    <p:sldId id="643" r:id="rId7"/>
    <p:sldId id="622" r:id="rId8"/>
    <p:sldId id="623" r:id="rId9"/>
    <p:sldId id="630" r:id="rId10"/>
    <p:sldId id="657" r:id="rId11"/>
    <p:sldId id="706" r:id="rId12"/>
    <p:sldId id="703" r:id="rId13"/>
    <p:sldId id="687" r:id="rId14"/>
    <p:sldId id="612" r:id="rId15"/>
    <p:sldId id="719" r:id="rId16"/>
    <p:sldId id="485" r:id="rId17"/>
    <p:sldId id="71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463EDE"/>
    <a:srgbClr val="FF3300"/>
    <a:srgbClr val="295FFF"/>
    <a:srgbClr val="EF71C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49" autoAdjust="0"/>
    <p:restoredTop sz="94660"/>
  </p:normalViewPr>
  <p:slideViewPr>
    <p:cSldViewPr snapToGrid="0">
      <p:cViewPr varScale="1">
        <p:scale>
          <a:sx n="81" d="100"/>
          <a:sy n="81" d="100"/>
        </p:scale>
        <p:origin x="-420" y="-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2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9207" y="4188355"/>
            <a:ext cx="8733441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Звуки [н], [н′]. Мала буква н. Читання складів і слів з вивченими літерами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Вивчаємо Абетку українською мовою - літера Н. Алфавіт для дітей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02" y="1287997"/>
            <a:ext cx="4337016" cy="243957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93535" y="1503253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6755" y="402310"/>
            <a:ext cx="9299651" cy="9723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Пострибай по сходинках, читаючи слова зліва направо.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ці слова, повертаючись по сходинках назад.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5" y="3641689"/>
            <a:ext cx="8578208" cy="270661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60375" y="1999732"/>
            <a:ext cx="2773126" cy="3478673"/>
          </a:xfrm>
          <a:prstGeom prst="rect">
            <a:avLst/>
          </a:prstGeom>
        </p:spPr>
      </p:pic>
      <p:pic>
        <p:nvPicPr>
          <p:cNvPr id="4" name="Picture 2" descr="Мультфильм счастливый маленький мальчик, поднимая руки | Премиум вектор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5050" l="10000" r="90000">
                        <a14:foregroundMark x1="71500" y1="66000" x2="71500" y2="66000"/>
                        <a14:foregroundMark x1="78938" y1="68350" x2="78938" y2="68350"/>
                        <a14:foregroundMark x1="73000" y1="70150" x2="73000" y2="70150"/>
                        <a14:foregroundMark x1="45563" y1="84400" x2="45563" y2="84400"/>
                        <a14:foregroundMark x1="43313" y1="80850" x2="43313" y2="8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77" y="2297974"/>
            <a:ext cx="2278604" cy="28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ультфильм счастливый маленький мальчик, поднимая руку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1" b="95208" l="9780" r="89621">
                        <a14:foregroundMark x1="42715" y1="80192" x2="42715" y2="80192"/>
                        <a14:foregroundMark x1="40918" y1="87540" x2="40918" y2="87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0202" y="1830870"/>
            <a:ext cx="2270618" cy="28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Мультфильм счастливый маленький мальчик, поднимая руки | Премиум вектор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5050" l="10000" r="90000">
                        <a14:foregroundMark x1="71500" y1="66000" x2="71500" y2="66000"/>
                        <a14:foregroundMark x1="78938" y1="68350" x2="78938" y2="68350"/>
                        <a14:foregroundMark x1="73000" y1="70150" x2="73000" y2="70150"/>
                        <a14:foregroundMark x1="45563" y1="84400" x2="45563" y2="84400"/>
                        <a14:foregroundMark x1="43313" y1="80850" x2="43313" y2="8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02" y="1390712"/>
            <a:ext cx="2278604" cy="28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Мультфильм счастливый маленький мальчик, поднимая руку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1" b="95208" l="9780" r="89621">
                        <a14:foregroundMark x1="42715" y1="80192" x2="42715" y2="80192"/>
                        <a14:foregroundMark x1="40918" y1="87540" x2="40918" y2="87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2619" y="1987989"/>
            <a:ext cx="2270618" cy="28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Мультфильм счастливый маленький мальчик, поднимая руки | Премиум вектор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5050" l="10000" r="90000">
                        <a14:foregroundMark x1="71500" y1="66000" x2="71500" y2="66000"/>
                        <a14:foregroundMark x1="78938" y1="68350" x2="78938" y2="68350"/>
                        <a14:foregroundMark x1="73000" y1="70150" x2="73000" y2="70150"/>
                        <a14:foregroundMark x1="45563" y1="84400" x2="45563" y2="84400"/>
                        <a14:foregroundMark x1="43313" y1="80850" x2="43313" y2="8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899" y="2621116"/>
            <a:ext cx="2278604" cy="28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54333" y="477011"/>
            <a:ext cx="8756193" cy="687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 парами в колонках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00212"/>
            <a:ext cx="2836985" cy="34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06287" y="5348740"/>
            <a:ext cx="736635" cy="757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6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773124" y="5351909"/>
            <a:ext cx="736635" cy="757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6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073599" y="4579844"/>
            <a:ext cx="736635" cy="757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6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22" t="12638" r="8929" b="9096"/>
          <a:stretch/>
        </p:blipFill>
        <p:spPr>
          <a:xfrm>
            <a:off x="2054333" y="1532953"/>
            <a:ext cx="8278615" cy="16557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1109" y="4102790"/>
            <a:ext cx="6675832" cy="954107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слова, що закінчуються на приголосний, голосний.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Хлопець питає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644" y="3188677"/>
            <a:ext cx="1574799" cy="3392725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001109" y="5170549"/>
            <a:ext cx="667583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зі слів відповідають на питання ХТО?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01109" y="3465643"/>
            <a:ext cx="667583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відрізняються слова в кожній парі?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78645" y="463224"/>
            <a:ext cx="8756193" cy="978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Спускаючись з </a:t>
            </a:r>
            <a:r>
              <a:rPr lang="uk-UA" sz="2800" b="1" dirty="0" err="1">
                <a:solidFill>
                  <a:schemeClr val="bg1"/>
                </a:solidFill>
              </a:rPr>
              <a:t>гірки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/>
              <a:t>прочитай </a:t>
            </a:r>
            <a:r>
              <a:rPr lang="uk-UA" sz="2800" b="1" dirty="0"/>
              <a:t>речення з верхнього краю до нижнього. 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20" y="1897379"/>
            <a:ext cx="4546537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08365" y="1707623"/>
            <a:ext cx="60512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600" b="1" dirty="0" err="1">
                <a:solidFill>
                  <a:srgbClr val="002060"/>
                </a:solidFill>
              </a:rPr>
              <a:t>Ана</a:t>
            </a:r>
            <a:r>
              <a:rPr lang="uk-UA" sz="3600" b="1" dirty="0">
                <a:solidFill>
                  <a:srgbClr val="002060"/>
                </a:solidFill>
              </a:rPr>
              <a:t>-нас.</a:t>
            </a:r>
          </a:p>
          <a:p>
            <a:pPr indent="549275" fontAlgn="base">
              <a:lnSpc>
                <a:spcPct val="150000"/>
              </a:lnSpc>
            </a:pPr>
            <a:r>
              <a:rPr lang="uk-UA" sz="3600" b="1" dirty="0">
                <a:solidFill>
                  <a:srgbClr val="002060"/>
                </a:solidFill>
              </a:rPr>
              <a:t>У нас </a:t>
            </a:r>
            <a:r>
              <a:rPr lang="uk-UA" sz="3600" b="1" dirty="0" err="1" smtClean="0">
                <a:solidFill>
                  <a:srgbClr val="002060"/>
                </a:solidFill>
              </a:rPr>
              <a:t>ана</a:t>
            </a:r>
            <a:r>
              <a:rPr lang="uk-UA" sz="3600" b="1" dirty="0" smtClean="0">
                <a:solidFill>
                  <a:srgbClr val="002060"/>
                </a:solidFill>
              </a:rPr>
              <a:t>-нас.</a:t>
            </a:r>
          </a:p>
          <a:p>
            <a:pPr indent="549275" fontAlgn="base">
              <a:lnSpc>
                <a:spcPct val="150000"/>
              </a:lnSpc>
            </a:pP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  </a:t>
            </a:r>
            <a:r>
              <a:rPr lang="uk-UA" sz="3600" b="1" dirty="0" err="1" smtClean="0">
                <a:solidFill>
                  <a:srgbClr val="002060"/>
                </a:solidFill>
              </a:rPr>
              <a:t>Ана</a:t>
            </a:r>
            <a:r>
              <a:rPr lang="uk-UA" sz="3600" b="1" dirty="0" smtClean="0">
                <a:solidFill>
                  <a:srgbClr val="002060"/>
                </a:solidFill>
              </a:rPr>
              <a:t>-нас </a:t>
            </a:r>
            <a:r>
              <a:rPr lang="uk-UA" sz="3600" b="1" dirty="0">
                <a:solidFill>
                  <a:srgbClr val="002060"/>
                </a:solidFill>
              </a:rPr>
              <a:t>у </a:t>
            </a:r>
            <a:r>
              <a:rPr lang="uk-UA" sz="3600" b="1" dirty="0" smtClean="0">
                <a:solidFill>
                  <a:srgbClr val="002060"/>
                </a:solidFill>
              </a:rPr>
              <a:t>нас!</a:t>
            </a:r>
          </a:p>
          <a:p>
            <a:pPr indent="549275" fontAlgn="base">
              <a:lnSpc>
                <a:spcPct val="150000"/>
              </a:lnSpc>
            </a:pP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       </a:t>
            </a:r>
            <a:r>
              <a:rPr lang="uk-UA" sz="3600" b="1" dirty="0" err="1" smtClean="0">
                <a:solidFill>
                  <a:srgbClr val="002060"/>
                </a:solidFill>
              </a:rPr>
              <a:t>Ана</a:t>
            </a:r>
            <a:r>
              <a:rPr lang="uk-UA" sz="3600" b="1" dirty="0" smtClean="0">
                <a:solidFill>
                  <a:srgbClr val="002060"/>
                </a:solidFill>
              </a:rPr>
              <a:t>-на-</a:t>
            </a:r>
            <a:r>
              <a:rPr lang="uk-UA" sz="3600" b="1" dirty="0" err="1" smtClean="0">
                <a:solidFill>
                  <a:srgbClr val="002060"/>
                </a:solidFill>
              </a:rPr>
              <a:t>си</a:t>
            </a:r>
            <a:r>
              <a:rPr lang="uk-UA" sz="3600" b="1" dirty="0" smtClean="0">
                <a:solidFill>
                  <a:srgbClr val="002060"/>
                </a:solidFill>
              </a:rPr>
              <a:t> </a:t>
            </a:r>
            <a:r>
              <a:rPr lang="uk-UA" sz="3600" b="1" dirty="0" err="1">
                <a:solidFill>
                  <a:srgbClr val="002060"/>
                </a:solidFill>
              </a:rPr>
              <a:t>со</a:t>
            </a:r>
            <a:r>
              <a:rPr lang="uk-UA" sz="3600" b="1" dirty="0">
                <a:solidFill>
                  <a:srgbClr val="002060"/>
                </a:solidFill>
              </a:rPr>
              <a:t>-</a:t>
            </a:r>
            <a:r>
              <a:rPr lang="uk-UA" sz="3600" b="1" dirty="0" err="1">
                <a:solidFill>
                  <a:srgbClr val="002060"/>
                </a:solidFill>
              </a:rPr>
              <a:t>ло</a:t>
            </a:r>
            <a:r>
              <a:rPr lang="uk-UA" sz="3600" b="1" dirty="0">
                <a:solidFill>
                  <a:srgbClr val="002060"/>
                </a:solidFill>
              </a:rPr>
              <a:t>-ні?</a:t>
            </a:r>
          </a:p>
          <a:p>
            <a:pPr indent="2239963" fontAlgn="base">
              <a:lnSpc>
                <a:spcPct val="150000"/>
              </a:lnSpc>
            </a:pPr>
            <a:r>
              <a:rPr lang="uk-UA" sz="3600" b="1" dirty="0" smtClean="0">
                <a:solidFill>
                  <a:srgbClr val="002060"/>
                </a:solidFill>
              </a:rPr>
              <a:t> - </a:t>
            </a:r>
            <a:r>
              <a:rPr lang="uk-UA" sz="3600" b="1" dirty="0">
                <a:solidFill>
                  <a:srgbClr val="002060"/>
                </a:solidFill>
              </a:rPr>
              <a:t>Ні! </a:t>
            </a:r>
            <a:r>
              <a:rPr lang="uk-UA" sz="3600" b="1" dirty="0" err="1">
                <a:solidFill>
                  <a:srgbClr val="002060"/>
                </a:solidFill>
              </a:rPr>
              <a:t>Ана</a:t>
            </a:r>
            <a:r>
              <a:rPr lang="uk-UA" sz="3600" b="1" dirty="0">
                <a:solidFill>
                  <a:srgbClr val="002060"/>
                </a:solidFill>
              </a:rPr>
              <a:t>-на-</a:t>
            </a:r>
            <a:r>
              <a:rPr lang="uk-UA" sz="3600" b="1" dirty="0" err="1">
                <a:solidFill>
                  <a:srgbClr val="002060"/>
                </a:solidFill>
              </a:rPr>
              <a:t>си</a:t>
            </a: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… </a:t>
            </a:r>
            <a:r>
              <a:rPr lang="uk-UA" sz="36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74" name="Picture 2" descr="Клипарт ананас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76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277" y="1515687"/>
            <a:ext cx="1465385" cy="25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27050" y="2398695"/>
            <a:ext cx="2411736" cy="30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55242" y="484717"/>
            <a:ext cx="8756193" cy="10510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Прочитайте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 разом із Щебетунчиком спочатку </a:t>
            </a:r>
            <a:r>
              <a:rPr lang="uk-UA" sz="2800" b="1" dirty="0" smtClean="0">
                <a:solidFill>
                  <a:schemeClr val="bg1"/>
                </a:solidFill>
              </a:rPr>
              <a:t>повільно, </a:t>
            </a:r>
            <a:r>
              <a:rPr lang="uk-UA" sz="2800" b="1" dirty="0">
                <a:solidFill>
                  <a:schemeClr val="bg1"/>
                </a:solidFill>
              </a:rPr>
              <a:t>а </a:t>
            </a:r>
            <a:r>
              <a:rPr lang="uk-UA" sz="2800" b="1" dirty="0" smtClean="0">
                <a:solidFill>
                  <a:schemeClr val="bg1"/>
                </a:solidFill>
              </a:rPr>
              <a:t>потім </a:t>
            </a:r>
            <a:r>
              <a:rPr lang="uk-UA" sz="2800" b="1" dirty="0">
                <a:solidFill>
                  <a:schemeClr val="bg1"/>
                </a:solidFill>
              </a:rPr>
              <a:t>прискорюючи темп.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39307"/>
            <a:ext cx="3356298" cy="40484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67676" y="1025454"/>
            <a:ext cx="85456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uk-UA" sz="4400" b="1" dirty="0">
                <a:solidFill>
                  <a:srgbClr val="0070C0"/>
                </a:solidFill>
              </a:rPr>
              <a:t>На-на-на  – у лісі сосна .</a:t>
            </a:r>
          </a:p>
          <a:p>
            <a:pPr fontAlgn="base">
              <a:lnSpc>
                <a:spcPct val="200000"/>
              </a:lnSpc>
            </a:pPr>
            <a:r>
              <a:rPr lang="uk-UA" sz="4400" b="1" dirty="0">
                <a:solidFill>
                  <a:srgbClr val="0070C0"/>
                </a:solidFill>
              </a:rPr>
              <a:t>Ні-ні-ні –           на сосні .</a:t>
            </a:r>
          </a:p>
          <a:p>
            <a:pPr fontAlgn="base">
              <a:lnSpc>
                <a:spcPct val="200000"/>
              </a:lnSpc>
            </a:pPr>
            <a:r>
              <a:rPr lang="uk-UA" sz="4400" b="1" dirty="0">
                <a:solidFill>
                  <a:srgbClr val="0070C0"/>
                </a:solidFill>
              </a:rPr>
              <a:t>           Ни-ни-ни – у Ніни               </a:t>
            </a:r>
            <a:r>
              <a:rPr lang="uk-UA" sz="4400" b="1" dirty="0" smtClean="0">
                <a:solidFill>
                  <a:srgbClr val="0070C0"/>
                </a:solidFill>
              </a:rPr>
              <a:t>.</a:t>
            </a:r>
            <a:endParaRPr lang="uk-UA" sz="4400" b="1" dirty="0">
              <a:solidFill>
                <a:srgbClr val="0070C0"/>
              </a:solidFill>
            </a:endParaRPr>
          </a:p>
          <a:p>
            <a:pPr fontAlgn="base">
              <a:lnSpc>
                <a:spcPct val="200000"/>
              </a:lnSpc>
            </a:pPr>
            <a:r>
              <a:rPr lang="uk-UA" sz="4400" b="1" dirty="0">
                <a:solidFill>
                  <a:srgbClr val="0070C0"/>
                </a:solidFill>
              </a:rPr>
              <a:t>           Е-е-е –                  </a:t>
            </a:r>
            <a:r>
              <a:rPr lang="uk-UA" sz="4400" b="1" dirty="0" smtClean="0">
                <a:solidFill>
                  <a:srgbClr val="0070C0"/>
                </a:solidFill>
              </a:rPr>
              <a:t> </a:t>
            </a:r>
            <a:r>
              <a:rPr lang="uk-UA" sz="4400" b="1" dirty="0">
                <a:solidFill>
                  <a:srgbClr val="0070C0"/>
                </a:solidFill>
              </a:rPr>
              <a:t>сумне . </a:t>
            </a:r>
          </a:p>
        </p:txBody>
      </p:sp>
      <p:pic>
        <p:nvPicPr>
          <p:cNvPr id="1026" name="Picture 2" descr="Дятел, клипарты дятел, клип арт, clipart birds parro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6593" y="2247930"/>
            <a:ext cx="1051398" cy="20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892" y="3576198"/>
            <a:ext cx="1737625" cy="1618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285" y="5040331"/>
            <a:ext cx="2012413" cy="1597796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3317" y="6108277"/>
            <a:ext cx="9449609" cy="562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«</a:t>
            </a:r>
            <a:r>
              <a:rPr lang="uk-UA" sz="2000" b="1" dirty="0" err="1">
                <a:solidFill>
                  <a:schemeClr val="bg1"/>
                </a:solidFill>
              </a:rPr>
              <a:t>ен</a:t>
            </a:r>
            <a:r>
              <a:rPr lang="uk-UA" sz="2000" b="1" dirty="0">
                <a:solidFill>
                  <a:schemeClr val="bg1"/>
                </a:solidFill>
              </a:rPr>
              <a:t>», </a:t>
            </a:r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та слова у  клітинках за поданими зразками.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6648" y="445746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31899" r="15471" b="60433"/>
          <a:stretch/>
        </p:blipFill>
        <p:spPr>
          <a:xfrm>
            <a:off x="1385159" y="4608000"/>
            <a:ext cx="10384810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2258019" y="4765205"/>
            <a:ext cx="606410" cy="58600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2964244" y="4765204"/>
            <a:ext cx="553433" cy="58600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3627677" y="4765204"/>
            <a:ext cx="553433" cy="5860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4291110" y="4765204"/>
            <a:ext cx="553433" cy="58600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4954543" y="4765204"/>
            <a:ext cx="553433" cy="58600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r="38409" b="55282"/>
          <a:stretch/>
        </p:blipFill>
        <p:spPr>
          <a:xfrm>
            <a:off x="5719142" y="4765203"/>
            <a:ext cx="797221" cy="58600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7" r="13149" b="55282"/>
          <a:stretch/>
        </p:blipFill>
        <p:spPr>
          <a:xfrm>
            <a:off x="7699256" y="4765203"/>
            <a:ext cx="797221" cy="58600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7" r="13149" b="55282"/>
          <a:stretch/>
        </p:blipFill>
        <p:spPr>
          <a:xfrm>
            <a:off x="8694202" y="4765203"/>
            <a:ext cx="797221" cy="58600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7" r="13149" b="55282"/>
          <a:stretch/>
        </p:blipFill>
        <p:spPr>
          <a:xfrm>
            <a:off x="9689148" y="4759037"/>
            <a:ext cx="797221" cy="58600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r="38409" b="55282"/>
          <a:stretch/>
        </p:blipFill>
        <p:spPr>
          <a:xfrm>
            <a:off x="6704310" y="4765203"/>
            <a:ext cx="797221" cy="58600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7" r="13149" b="55282"/>
          <a:stretch/>
        </p:blipFill>
        <p:spPr>
          <a:xfrm>
            <a:off x="10674316" y="4759037"/>
            <a:ext cx="797221" cy="586001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8399088" y="1409590"/>
            <a:ext cx="3055531" cy="2904502"/>
            <a:chOff x="6335468" y="1673579"/>
            <a:chExt cx="4535490" cy="454254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8599685" y="3951592"/>
              <a:ext cx="2271273" cy="226453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603213" y="1673579"/>
              <a:ext cx="2267745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35468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335468" y="3944853"/>
              <a:ext cx="2271273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9743637" y="1438890"/>
            <a:ext cx="1975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Буква Н немов драбинка</a:t>
            </a:r>
            <a:r>
              <a:rPr lang="uk-UA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палки </a:t>
            </a:r>
            <a:r>
              <a:rPr lang="uk-UA" b="1" dirty="0">
                <a:solidFill>
                  <a:srgbClr val="002060"/>
                </a:solidFill>
              </a:rPr>
              <a:t>дві і перетинка.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8437" r="2576" b="5393"/>
          <a:stretch/>
        </p:blipFill>
        <p:spPr>
          <a:xfrm>
            <a:off x="8467804" y="1493147"/>
            <a:ext cx="1456673" cy="1269182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661393" y="2892801"/>
            <a:ext cx="0" cy="14522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598381" y="2910366"/>
            <a:ext cx="0" cy="14522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8598381" y="3539561"/>
            <a:ext cx="106301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0096335" y="2892801"/>
            <a:ext cx="0" cy="14522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1255327" y="2910366"/>
            <a:ext cx="0" cy="13987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087758" y="3539561"/>
            <a:ext cx="1167569" cy="121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114765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i="1" dirty="0" smtClean="0">
              <a:solidFill>
                <a:schemeClr val="bg1"/>
              </a:solidFill>
            </a:endParaRPr>
          </a:p>
        </p:txBody>
      </p:sp>
      <p:sp>
        <p:nvSpPr>
          <p:cNvPr id="6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3 Блок л м с н к в п\033 - Мала буква н\2023-10-31_1127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06" y="1409590"/>
            <a:ext cx="5531403" cy="22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2297397" y="3730236"/>
            <a:ext cx="5600212" cy="578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малюнки. Побудуй звукові схеми цих слів.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80229"/>
            <a:ext cx="3005437" cy="36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2114765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i="1" dirty="0" smtClean="0">
              <a:solidFill>
                <a:schemeClr val="bg1"/>
              </a:solidFill>
            </a:endParaRPr>
          </a:p>
        </p:txBody>
      </p:sp>
      <p:sp>
        <p:nvSpPr>
          <p:cNvPr id="6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1 клас\1. Навчання грамоти\1 УРОКИ 2023\Читання\3 Блок л м с н к в п\033 - Мала буква н\2023-10-31_113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89" y="1471612"/>
            <a:ext cx="7920062" cy="195152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71078" y="212420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75267" y="2124207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11602" y="2062654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7097" y="212420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52125" y="212420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78247" y="2131042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72833" y="2653697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03384" y="266132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83355" y="266132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2143" y="2648807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09110" y="2648806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35232" y="266132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021601" y="212420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31201" y="2131042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760155" y="2661329"/>
            <a:ext cx="486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463EDE"/>
                </a:solidFill>
              </a:rPr>
              <a:t>н</a:t>
            </a:r>
            <a:endParaRPr lang="ru-RU" sz="4400" dirty="0">
              <a:solidFill>
                <a:srgbClr val="463EDE"/>
              </a:solidFill>
            </a:endParaRPr>
          </a:p>
        </p:txBody>
      </p:sp>
      <p:pic>
        <p:nvPicPr>
          <p:cNvPr id="4099" name="Picture 3" descr="D:\1 клас\1. Навчання грамоти\1 УРОКИ 2023\Читання\3 Блок л м с н к в п\033 - Мала буква н\2023-10-31_114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89" y="1471611"/>
            <a:ext cx="7920062" cy="342100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4540217" y="2588849"/>
            <a:ext cx="2754923" cy="8419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674275" y="2727451"/>
            <a:ext cx="1243403" cy="8480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6105158" y="2517901"/>
            <a:ext cx="2916443" cy="1174868"/>
          </a:xfrm>
          <a:prstGeom prst="straightConnector1">
            <a:avLst/>
          </a:prstGeom>
          <a:ln w="38100">
            <a:solidFill>
              <a:srgbClr val="E838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905433" y="2727451"/>
            <a:ext cx="1854722" cy="96531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D:\1 клас\1. Навчання грамоти\1 УРОКИ 2023\Читання\3 Блок л м с н к в п\033 - Мала буква н\2023-10-31_1141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89" y="1480229"/>
            <a:ext cx="7920062" cy="359081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1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6052" y="563017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874951" y="1925049"/>
            <a:ext cx="5077326" cy="256489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2014715"/>
            <a:ext cx="5077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знаєш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н залишилися в твоїй пам’яті?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2" y="324023"/>
            <a:ext cx="7546351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571" y="1714016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8" y="661884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5" y="2544762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3" y="3675613"/>
            <a:ext cx="2142507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4" y="3637596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5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7"/>
            <a:ext cx="5127295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2" y="269450"/>
            <a:ext cx="7546351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403" y="1409475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8" y="661884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5" y="2544763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3" y="3675613"/>
            <a:ext cx="2142507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4" y="3637597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5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8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7321" y="449126"/>
            <a:ext cx="9955433" cy="1133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склади</a:t>
            </a:r>
            <a:r>
              <a:rPr lang="uk-UA" sz="3600" b="1" dirty="0" smtClean="0">
                <a:solidFill>
                  <a:schemeClr val="bg1"/>
                </a:solidFill>
              </a:rPr>
              <a:t>. Назви предмети на малюнках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З'єднай </a:t>
            </a:r>
            <a:r>
              <a:rPr lang="uk-UA" sz="3600" b="1" dirty="0">
                <a:solidFill>
                  <a:schemeClr val="bg1"/>
                </a:solidFill>
              </a:rPr>
              <a:t>їх з відповідними малюнками.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549669" y="1775951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су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09964" y="1775951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са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670259" y="1775951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се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734785" y="1775951"/>
            <a:ext cx="1008185" cy="785446"/>
            <a:chOff x="2944960" y="1705611"/>
            <a:chExt cx="1008185" cy="785446"/>
          </a:xfrm>
          <a:solidFill>
            <a:srgbClr val="7030A0"/>
          </a:solidFill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</a:rPr>
                <a:t>сі</a:t>
              </a:r>
              <a:endParaRPr lang="ru-RU" sz="40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Прямая со стрелкой 11"/>
          <p:cNvCxnSpPr/>
          <p:nvPr/>
        </p:nvCxnSpPr>
        <p:spPr>
          <a:xfrm>
            <a:off x="5099827" y="2664622"/>
            <a:ext cx="1570432" cy="91129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566679" y="2652004"/>
            <a:ext cx="1346937" cy="1205453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9238877" y="2653227"/>
            <a:ext cx="1142252" cy="133825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489374" y="1775951"/>
            <a:ext cx="1008185" cy="785446"/>
            <a:chOff x="2944960" y="1705611"/>
            <a:chExt cx="1008185" cy="785446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со</a:t>
              </a:r>
              <a:endParaRPr lang="ru-RU" sz="4000" b="1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0454007" y="1775951"/>
            <a:ext cx="1008185" cy="785446"/>
            <a:chOff x="2944960" y="1705611"/>
            <a:chExt cx="1008185" cy="785446"/>
          </a:xfrm>
          <a:solidFill>
            <a:schemeClr val="accent2">
              <a:lumMod val="75000"/>
            </a:schemeClr>
          </a:solidFill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>
                  <a:solidFill>
                    <a:schemeClr val="bg1"/>
                  </a:solidFill>
                </a:rPr>
                <a:t>си</a:t>
              </a:r>
              <a:endParaRPr lang="ru-RU" sz="40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0" name="Прямая со стрелкой 39"/>
          <p:cNvCxnSpPr/>
          <p:nvPr/>
        </p:nvCxnSpPr>
        <p:spPr>
          <a:xfrm>
            <a:off x="1017321" y="2642374"/>
            <a:ext cx="2029461" cy="1191072"/>
          </a:xfrm>
          <a:prstGeom prst="straightConnector1">
            <a:avLst/>
          </a:prstGeom>
          <a:ln w="57150">
            <a:solidFill>
              <a:srgbClr val="E838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8855910" y="2695413"/>
            <a:ext cx="1896691" cy="1762041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31" y="4203057"/>
            <a:ext cx="1920096" cy="2195855"/>
          </a:xfrm>
          <a:prstGeom prst="rect">
            <a:avLst/>
          </a:prstGeom>
        </p:spPr>
      </p:pic>
      <p:pic>
        <p:nvPicPr>
          <p:cNvPr id="1032" name="Picture 8" descr="Сыр Маасдам Альпи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333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59" y="4535014"/>
            <a:ext cx="2335311" cy="233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Сумки Набор Векторные Иллюстрации Клипарт Изображен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 b="52071"/>
          <a:stretch/>
        </p:blipFill>
        <p:spPr bwMode="auto">
          <a:xfrm>
            <a:off x="395388" y="4099924"/>
            <a:ext cx="1769586" cy="24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баки и щенки 47 PNG изображений на прозрачном фоне, скачать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000" l="5800" r="8932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44" y="3028972"/>
            <a:ext cx="2238820" cy="28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ало клипарт (65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857" l="17167" r="8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0" r="17389"/>
          <a:stretch/>
        </p:blipFill>
        <p:spPr bwMode="auto">
          <a:xfrm>
            <a:off x="6374505" y="3501321"/>
            <a:ext cx="2118598" cy="14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 стрелкой 37"/>
          <p:cNvCxnSpPr/>
          <p:nvPr/>
        </p:nvCxnSpPr>
        <p:spPr>
          <a:xfrm flipH="1">
            <a:off x="5305735" y="2653227"/>
            <a:ext cx="1881436" cy="188178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zerwone Serce | plik PSD Premi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14828" r="13073" b="9931"/>
          <a:stretch/>
        </p:blipFill>
        <p:spPr bwMode="auto">
          <a:xfrm>
            <a:off x="4477735" y="4547672"/>
            <a:ext cx="1656000" cy="154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2861274" cy="34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024320" y="1590452"/>
            <a:ext cx="4263895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Носоріг</a:t>
            </a:r>
            <a:r>
              <a:rPr lang="ru-RU" sz="2800" b="1" dirty="0"/>
              <a:t> </a:t>
            </a:r>
            <a:r>
              <a:rPr lang="ru-RU" sz="2800" b="1" dirty="0" err="1"/>
              <a:t>поліз</a:t>
            </a:r>
            <a:r>
              <a:rPr lang="ru-RU" sz="2800" b="1" dirty="0"/>
              <a:t> у воду,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н</a:t>
            </a:r>
            <a:r>
              <a:rPr lang="ru-RU" sz="2800" b="1" dirty="0" err="1"/>
              <a:t>утрія</a:t>
            </a:r>
            <a:r>
              <a:rPr lang="ru-RU" sz="2800" b="1" dirty="0"/>
              <a:t> </a:t>
            </a:r>
            <a:r>
              <a:rPr lang="ru-RU" sz="2800" b="1" dirty="0" err="1"/>
              <a:t>пливе</a:t>
            </a:r>
            <a:r>
              <a:rPr lang="ru-RU" sz="2800" b="1" dirty="0"/>
              <a:t> без броду. </a:t>
            </a:r>
          </a:p>
        </p:txBody>
      </p:sp>
      <p:pic>
        <p:nvPicPr>
          <p:cNvPr id="1026" name="Picture 2" descr="50 цікавих фактів про нутрії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30" y="3527112"/>
            <a:ext cx="3664741" cy="2748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ОСОРІГ | Маленький читайл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90" y="3606684"/>
            <a:ext cx="3989940" cy="2662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09963" y="2677200"/>
            <a:ext cx="213194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носоріг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1899" y="2677200"/>
            <a:ext cx="213194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нутрія</a:t>
            </a:r>
            <a:endParaRPr lang="ru-RU" sz="3200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75052" y="1574766"/>
            <a:ext cx="6907564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познайомимося ще з однією буквою, яка позначає два звуки. Будемо навчатися читати з нею склади, слова,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будемо вчитися інтонувати речення.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9765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12257" y="2588071"/>
            <a:ext cx="39819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  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 б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   Н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  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 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 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uk-UA" sz="3200" b="1" dirty="0">
              <a:solidFill>
                <a:srgbClr val="E8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2794228" y="1887005"/>
            <a:ext cx="5996659" cy="4212852"/>
          </a:xfrm>
          <a:prstGeom prst="cloudCallout">
            <a:avLst>
              <a:gd name="adj1" fmla="val 56132"/>
              <a:gd name="adj2" fmla="val -31810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7674" y="527808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902135" y="1225294"/>
            <a:ext cx="3231310" cy="38976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0683" y="2169486"/>
            <a:ext cx="4788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слові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носоріг, ніс.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 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звука [н]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язик створює перешкоду для видихуваного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цей звук приголосний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письмі позначається буквою «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9664" y="3523703"/>
            <a:ext cx="1046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95FFF"/>
                </a:solidFill>
              </a:rPr>
              <a:t> </a:t>
            </a:r>
            <a:r>
              <a:rPr lang="en-US" sz="4000" b="1" dirty="0">
                <a:solidFill>
                  <a:srgbClr val="295FFF"/>
                </a:solidFill>
              </a:rPr>
              <a:t>[</a:t>
            </a:r>
            <a:r>
              <a:rPr lang="uk-UA" sz="4000" b="1" dirty="0">
                <a:solidFill>
                  <a:srgbClr val="295FFF"/>
                </a:solidFill>
              </a:rPr>
              <a:t>н</a:t>
            </a:r>
            <a:r>
              <a:rPr lang="en-US" sz="4000" b="1" dirty="0">
                <a:solidFill>
                  <a:srgbClr val="295FFF"/>
                </a:solidFill>
              </a:rPr>
              <a:t>]</a:t>
            </a:r>
            <a:endParaRPr lang="ru-RU" sz="4000" b="1" dirty="0">
              <a:solidFill>
                <a:srgbClr val="295FFF"/>
              </a:solidFill>
            </a:endParaRPr>
          </a:p>
        </p:txBody>
      </p:sp>
      <p:pic>
        <p:nvPicPr>
          <p:cNvPr id="1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648145" y="1869316"/>
            <a:ext cx="2241756" cy="124628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15978" y="3523703"/>
            <a:ext cx="115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95FFF"/>
                </a:solidFill>
              </a:rPr>
              <a:t> </a:t>
            </a:r>
            <a:r>
              <a:rPr lang="en-US" sz="4000" b="1" dirty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н’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endParaRPr lang="ru-RU" sz="4000" b="1" dirty="0">
              <a:solidFill>
                <a:srgbClr val="295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45" y="527808"/>
            <a:ext cx="10433494" cy="7500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зображено на малюнку? Якого кольору нитки?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3" b="68244"/>
          <a:stretch/>
        </p:blipFill>
        <p:spPr>
          <a:xfrm>
            <a:off x="3527421" y="2062336"/>
            <a:ext cx="7668118" cy="36980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527421" y="1334142"/>
            <a:ext cx="766811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Яякі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букви ти бачиш на </a:t>
            </a:r>
            <a:r>
              <a:rPr lang="uk-UA" sz="2000" b="1" dirty="0" smtClean="0">
                <a:solidFill>
                  <a:schemeClr val="bg1"/>
                </a:solidFill>
              </a:rPr>
              <a:t>малюнку? Чим </a:t>
            </a:r>
            <a:r>
              <a:rPr lang="uk-UA" sz="2000" b="1" dirty="0">
                <a:solidFill>
                  <a:schemeClr val="bg1"/>
                </a:solidFill>
              </a:rPr>
              <a:t>вони займаються?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звуки  слова нитки. Визнач місце букви </a:t>
            </a:r>
            <a:r>
              <a:rPr lang="uk-UA" sz="2000" b="1" i="1" dirty="0" smtClean="0">
                <a:solidFill>
                  <a:schemeClr val="bg1"/>
                </a:solidFill>
              </a:rPr>
              <a:t>н</a:t>
            </a:r>
            <a:r>
              <a:rPr lang="uk-UA" sz="2000" b="1" dirty="0" smtClean="0">
                <a:solidFill>
                  <a:schemeClr val="bg1"/>
                </a:solidFill>
              </a:rPr>
              <a:t> у </a:t>
            </a:r>
            <a:r>
              <a:rPr lang="uk-UA" sz="2000" b="1" dirty="0">
                <a:solidFill>
                  <a:schemeClr val="bg1"/>
                </a:solidFill>
              </a:rPr>
              <a:t>слові.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2042027"/>
            <a:ext cx="2836985" cy="34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54100" y="445745"/>
            <a:ext cx="10176608" cy="1006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r>
              <a:rPr lang="uk-UA" sz="2800" b="1" dirty="0" smtClean="0">
                <a:solidFill>
                  <a:schemeClr val="bg1"/>
                </a:solidFill>
              </a:rPr>
              <a:t>Склади речення, що </a:t>
            </a:r>
            <a:r>
              <a:rPr lang="uk-UA" sz="2800" b="1" dirty="0">
                <a:solidFill>
                  <a:schemeClr val="bg1"/>
                </a:solidFill>
              </a:rPr>
              <a:t>робить буква «</a:t>
            </a:r>
            <a:r>
              <a:rPr lang="uk-UA" sz="2800" b="1" dirty="0" err="1">
                <a:solidFill>
                  <a:schemeClr val="bg1"/>
                </a:solidFill>
              </a:rPr>
              <a:t>ен</a:t>
            </a:r>
            <a:r>
              <a:rPr lang="uk-UA" sz="2800" b="1" dirty="0">
                <a:solidFill>
                  <a:schemeClr val="bg1"/>
                </a:solidFill>
              </a:rPr>
              <a:t>»? </a:t>
            </a:r>
            <a:r>
              <a:rPr lang="uk-UA" sz="2800" b="1" dirty="0" smtClean="0">
                <a:solidFill>
                  <a:schemeClr val="bg1"/>
                </a:solidFill>
              </a:rPr>
              <a:t>Визнач </a:t>
            </a:r>
            <a:r>
              <a:rPr lang="uk-UA" sz="2800" b="1" dirty="0">
                <a:solidFill>
                  <a:schemeClr val="bg1"/>
                </a:solidFill>
              </a:rPr>
              <a:t>місце звука </a:t>
            </a:r>
            <a:r>
              <a:rPr lang="en-US" sz="2800" b="1" dirty="0">
                <a:solidFill>
                  <a:schemeClr val="bg1"/>
                </a:solidFill>
              </a:rPr>
              <a:t>[</a:t>
            </a:r>
            <a:r>
              <a:rPr lang="uk-UA" sz="2800" b="1" dirty="0">
                <a:solidFill>
                  <a:schemeClr val="bg1"/>
                </a:solidFill>
              </a:rPr>
              <a:t>н</a:t>
            </a:r>
            <a:r>
              <a:rPr lang="en-US" sz="2800" b="1" dirty="0">
                <a:solidFill>
                  <a:schemeClr val="bg1"/>
                </a:solidFill>
              </a:rPr>
              <a:t>] </a:t>
            </a:r>
            <a:r>
              <a:rPr lang="uk-UA" sz="2800" b="1" dirty="0">
                <a:solidFill>
                  <a:schemeClr val="bg1"/>
                </a:solidFill>
              </a:rPr>
              <a:t>в цьому слові, </a:t>
            </a:r>
            <a:r>
              <a:rPr lang="uk-UA" sz="2800" b="1" dirty="0" smtClean="0">
                <a:solidFill>
                  <a:schemeClr val="bg1"/>
                </a:solidFill>
              </a:rPr>
              <a:t>познач </a:t>
            </a:r>
            <a:r>
              <a:rPr lang="uk-UA" sz="2800" b="1" dirty="0">
                <a:solidFill>
                  <a:schemeClr val="bg1"/>
                </a:solidFill>
              </a:rPr>
              <a:t>його буквою «</a:t>
            </a:r>
            <a:r>
              <a:rPr lang="uk-UA" sz="2800" b="1" dirty="0" err="1">
                <a:solidFill>
                  <a:schemeClr val="bg1"/>
                </a:solidFill>
              </a:rPr>
              <a:t>ен</a:t>
            </a:r>
            <a:r>
              <a:rPr lang="uk-UA" sz="2800" b="1" dirty="0">
                <a:solidFill>
                  <a:schemeClr val="bg1"/>
                </a:solidFill>
              </a:rPr>
              <a:t>».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467718" y="2050490"/>
            <a:ext cx="2762990" cy="33327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45837" r="65450" b="35563"/>
          <a:stretch/>
        </p:blipFill>
        <p:spPr>
          <a:xfrm>
            <a:off x="527050" y="1730856"/>
            <a:ext cx="3541527" cy="3856338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олилиния 11"/>
          <p:cNvSpPr/>
          <p:nvPr/>
        </p:nvSpPr>
        <p:spPr>
          <a:xfrm>
            <a:off x="545148" y="3659025"/>
            <a:ext cx="508952" cy="1612900"/>
          </a:xfrm>
          <a:custGeom>
            <a:avLst/>
            <a:gdLst>
              <a:gd name="connsiteX0" fmla="*/ 407352 w 508952"/>
              <a:gd name="connsiteY0" fmla="*/ 0 h 1612900"/>
              <a:gd name="connsiteX1" fmla="*/ 952 w 508952"/>
              <a:gd name="connsiteY1" fmla="*/ 1130300 h 1612900"/>
              <a:gd name="connsiteX2" fmla="*/ 508952 w 508952"/>
              <a:gd name="connsiteY2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952" h="1612900">
                <a:moveTo>
                  <a:pt x="407352" y="0"/>
                </a:moveTo>
                <a:cubicBezTo>
                  <a:pt x="195685" y="430741"/>
                  <a:pt x="-15981" y="861483"/>
                  <a:pt x="952" y="1130300"/>
                </a:cubicBezTo>
                <a:cubicBezTo>
                  <a:pt x="17885" y="1399117"/>
                  <a:pt x="263418" y="1506008"/>
                  <a:pt x="508952" y="16129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1125630" y="5045657"/>
            <a:ext cx="485928" cy="514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0" t="45484" r="41874" b="35579"/>
          <a:stretch/>
        </p:blipFill>
        <p:spPr>
          <a:xfrm>
            <a:off x="4430256" y="1730856"/>
            <a:ext cx="3424295" cy="3796324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5414124" y="4979878"/>
            <a:ext cx="485928" cy="5145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46" t="44602" r="18298" b="35491"/>
          <a:stretch/>
        </p:blipFill>
        <p:spPr>
          <a:xfrm>
            <a:off x="8276492" y="1730856"/>
            <a:ext cx="3271538" cy="3812804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9912261" y="4983014"/>
            <a:ext cx="485928" cy="5145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6" b="55282"/>
          <a:stretch/>
        </p:blipFill>
        <p:spPr>
          <a:xfrm>
            <a:off x="10550589" y="4947904"/>
            <a:ext cx="485928" cy="514523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7472" y="602424"/>
            <a:ext cx="8756193" cy="710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Прочитайте 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221032" y="2512748"/>
            <a:ext cx="9649069" cy="3944547"/>
            <a:chOff x="1054100" y="1645508"/>
            <a:chExt cx="10624312" cy="460565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t="2559"/>
            <a:stretch/>
          </p:blipFill>
          <p:spPr>
            <a:xfrm>
              <a:off x="1054100" y="1645508"/>
              <a:ext cx="10624312" cy="460565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0" y="1735014"/>
              <a:ext cx="2338844" cy="2464953"/>
            </a:xfrm>
            <a:prstGeom prst="rect">
              <a:avLst/>
            </a:prstGeom>
          </p:spPr>
        </p:pic>
      </p:grp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67471" y="1312986"/>
            <a:ext cx="8756193" cy="1199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спочатку </a:t>
            </a:r>
            <a:r>
              <a:rPr lang="uk-UA" sz="2000" b="1" dirty="0">
                <a:solidFill>
                  <a:schemeClr val="bg1"/>
                </a:solidFill>
              </a:rPr>
              <a:t>закриті склади з буквою «</a:t>
            </a:r>
            <a:r>
              <a:rPr lang="uk-UA" sz="2000" b="1" dirty="0" err="1">
                <a:solidFill>
                  <a:schemeClr val="bg1"/>
                </a:solidFill>
              </a:rPr>
              <a:t>ен</a:t>
            </a:r>
            <a:r>
              <a:rPr lang="uk-UA" sz="2000" b="1" dirty="0">
                <a:solidFill>
                  <a:schemeClr val="bg1"/>
                </a:solidFill>
              </a:rPr>
              <a:t>» у першій колонці, потім відкриті склади в другій колонці. </a:t>
            </a:r>
            <a:r>
              <a:rPr lang="uk-UA" sz="2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000" b="1" dirty="0">
                <a:solidFill>
                  <a:schemeClr val="bg1"/>
                </a:solidFill>
              </a:rPr>
              <a:t>склади і слова за стрілочками. </a:t>
            </a:r>
            <a:r>
              <a:rPr lang="uk-UA" sz="2000" b="1" dirty="0" smtClean="0">
                <a:solidFill>
                  <a:schemeClr val="bg1"/>
                </a:solidFill>
              </a:rPr>
              <a:t>Спочатку </a:t>
            </a:r>
            <a:r>
              <a:rPr lang="uk-UA" sz="2000" b="1" dirty="0">
                <a:solidFill>
                  <a:schemeClr val="bg1"/>
                </a:solidFill>
              </a:rPr>
              <a:t>окремо всі склади, потім </a:t>
            </a:r>
            <a:r>
              <a:rPr lang="uk-UA" sz="2000" b="1" dirty="0" smtClean="0">
                <a:solidFill>
                  <a:schemeClr val="bg1"/>
                </a:solidFill>
              </a:rPr>
              <a:t>утвори </a:t>
            </a:r>
            <a:r>
              <a:rPr lang="uk-UA" sz="2000" b="1" dirty="0">
                <a:solidFill>
                  <a:schemeClr val="bg1"/>
                </a:solidFill>
              </a:rPr>
              <a:t>слова зі складів за стрілочками.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50315</TotalTime>
  <Words>565</Words>
  <Application>Microsoft Office PowerPoint</Application>
  <PresentationFormat>Произвольный</PresentationFormat>
  <Paragraphs>124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3110</cp:revision>
  <dcterms:created xsi:type="dcterms:W3CDTF">2018-01-05T16:38:53Z</dcterms:created>
  <dcterms:modified xsi:type="dcterms:W3CDTF">2023-10-31T16:55:39Z</dcterms:modified>
</cp:coreProperties>
</file>