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15" r:id="rId3"/>
    <p:sldId id="692" r:id="rId4"/>
    <p:sldId id="682" r:id="rId5"/>
    <p:sldId id="716" r:id="rId6"/>
    <p:sldId id="717" r:id="rId7"/>
    <p:sldId id="622" r:id="rId8"/>
    <p:sldId id="689" r:id="rId9"/>
    <p:sldId id="707" r:id="rId10"/>
    <p:sldId id="706" r:id="rId11"/>
    <p:sldId id="698" r:id="rId12"/>
    <p:sldId id="709" r:id="rId13"/>
    <p:sldId id="612" r:id="rId14"/>
    <p:sldId id="718" r:id="rId15"/>
    <p:sldId id="719" r:id="rId16"/>
    <p:sldId id="72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E838BA"/>
    <a:srgbClr val="EF71CE"/>
    <a:srgbClr val="322ADA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94660"/>
  </p:normalViewPr>
  <p:slideViewPr>
    <p:cSldViewPr snapToGrid="0">
      <p:cViewPr varScale="1">
        <p:scale>
          <a:sx n="81" d="100"/>
          <a:sy n="81" d="100"/>
        </p:scale>
        <p:origin x="-576" y="-9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45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4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4190" y="4300032"/>
            <a:ext cx="9033164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Н. Читання слів і речень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1078765"/>
            <a:ext cx="4825719" cy="2712328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693534" y="107876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84703" y="513153"/>
            <a:ext cx="8756193" cy="7998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текст. Придумай </a:t>
            </a:r>
            <a:r>
              <a:rPr lang="uk-UA" sz="3200" b="1" dirty="0">
                <a:solidFill>
                  <a:schemeClr val="bg1"/>
                </a:solidFill>
              </a:rPr>
              <a:t>заголовок до </a:t>
            </a:r>
            <a:r>
              <a:rPr lang="uk-UA" sz="3200" b="1" dirty="0" smtClean="0">
                <a:solidFill>
                  <a:schemeClr val="bg1"/>
                </a:solidFill>
              </a:rPr>
              <a:t>нього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595260" y="1946657"/>
            <a:ext cx="2378885" cy="29841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9359" r="14089" b="68923"/>
          <a:stretch/>
        </p:blipFill>
        <p:spPr>
          <a:xfrm>
            <a:off x="3141475" y="2098831"/>
            <a:ext cx="7399421" cy="2998626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39108" y="5097457"/>
            <a:ext cx="870037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      Он Аліна і Ніна. У </a:t>
            </a:r>
            <a:r>
              <a:rPr lang="uk-UA" sz="3200" b="1" dirty="0" err="1">
                <a:solidFill>
                  <a:srgbClr val="002060"/>
                </a:solidFill>
              </a:rPr>
              <a:t>Аліни</a:t>
            </a:r>
            <a:r>
              <a:rPr lang="uk-UA" sz="3200" b="1" dirty="0">
                <a:solidFill>
                  <a:srgbClr val="002060"/>
                </a:solidFill>
              </a:rPr>
              <a:t> сани. А у Ніни слон. Ніна сіла на сани. Аліна </a:t>
            </a:r>
            <a:r>
              <a:rPr lang="uk-UA" sz="3200" b="1" dirty="0">
                <a:solidFill>
                  <a:srgbClr val="00B050"/>
                </a:solidFill>
              </a:rPr>
              <a:t>в</a:t>
            </a:r>
            <a:r>
              <a:rPr lang="uk-UA" sz="3200" b="1" dirty="0">
                <a:solidFill>
                  <a:srgbClr val="002060"/>
                </a:solidFill>
              </a:rPr>
              <a:t>е</a:t>
            </a:r>
            <a:r>
              <a:rPr lang="uk-UA" sz="3200" b="1" dirty="0">
                <a:solidFill>
                  <a:srgbClr val="00B050"/>
                </a:solidFill>
              </a:rPr>
              <a:t>з</a:t>
            </a:r>
            <a:r>
              <a:rPr lang="uk-UA" sz="3200" b="1" dirty="0">
                <a:solidFill>
                  <a:srgbClr val="002060"/>
                </a:solidFill>
              </a:rPr>
              <a:t>е Ніну і слона.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75231" y="5700653"/>
            <a:ext cx="175846" cy="368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89295" y="5700653"/>
            <a:ext cx="216511" cy="4146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27231" y="1312984"/>
            <a:ext cx="6613665" cy="6336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на малюнку Аліну, потім Ніну.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Опиши, </a:t>
            </a:r>
            <a:r>
              <a:rPr lang="uk-UA" sz="2000" b="1" dirty="0">
                <a:solidFill>
                  <a:schemeClr val="bg1"/>
                </a:solidFill>
              </a:rPr>
              <a:t>в чому вони вдягнені. </a:t>
            </a:r>
            <a:r>
              <a:rPr lang="uk-UA" sz="2000" b="1" dirty="0" smtClean="0">
                <a:solidFill>
                  <a:schemeClr val="bg1"/>
                </a:solidFill>
              </a:rPr>
              <a:t>Хто </a:t>
            </a:r>
            <a:r>
              <a:rPr lang="uk-UA" sz="2000" b="1" dirty="0">
                <a:solidFill>
                  <a:schemeClr val="bg1"/>
                </a:solidFill>
              </a:rPr>
              <a:t>з них старший?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4099" y="1685687"/>
            <a:ext cx="6659686" cy="37548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/>
            <a:r>
              <a:rPr lang="uk-UA" sz="3400" dirty="0">
                <a:solidFill>
                  <a:srgbClr val="002060"/>
                </a:solidFill>
              </a:rPr>
              <a:t>У нас сьогодні концерт. </a:t>
            </a:r>
          </a:p>
          <a:p>
            <a:pPr indent="355600"/>
            <a:r>
              <a:rPr lang="uk-UA" sz="3400" dirty="0">
                <a:solidFill>
                  <a:srgbClr val="002060"/>
                </a:solidFill>
              </a:rPr>
              <a:t>На сцені Інна і Ніла. Вони одягли українське вбрання. На них вишиванки, сині спіднички і червоні чобітки. На Інні віночок. А в Ніли — намисто. </a:t>
            </a:r>
          </a:p>
          <a:p>
            <a:pPr indent="355600"/>
            <a:r>
              <a:rPr lang="uk-UA" sz="3400" dirty="0">
                <a:solidFill>
                  <a:srgbClr val="002060"/>
                </a:solidFill>
              </a:rPr>
              <a:t>Дівчатка співають гарну пісню.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619998" y="548322"/>
            <a:ext cx="8756193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Прослухай </a:t>
            </a:r>
            <a:r>
              <a:rPr lang="uk-UA" sz="3600" b="1" dirty="0">
                <a:solidFill>
                  <a:schemeClr val="bg1"/>
                </a:solidFill>
              </a:rPr>
              <a:t>або </a:t>
            </a:r>
            <a:r>
              <a:rPr lang="uk-UA" sz="3600" b="1" dirty="0" smtClean="0">
                <a:solidFill>
                  <a:schemeClr val="bg1"/>
                </a:solidFill>
              </a:rPr>
              <a:t>прочитай текст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790700" y="1838324"/>
            <a:ext cx="273535" cy="379853"/>
          </a:xfrm>
          <a:prstGeom prst="ellipse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6" t="42338" r="11756" b="35942"/>
          <a:stretch/>
        </p:blipFill>
        <p:spPr>
          <a:xfrm>
            <a:off x="7946742" y="1390282"/>
            <a:ext cx="3435792" cy="4103311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Овал 37"/>
          <p:cNvSpPr/>
          <p:nvPr/>
        </p:nvSpPr>
        <p:spPr>
          <a:xfrm>
            <a:off x="3724275" y="1838323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578593" y="1838322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480712" y="2285997"/>
            <a:ext cx="309988" cy="447678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2664068" y="2353819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3211090" y="2353819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429074" y="2344618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183502" y="2296988"/>
            <a:ext cx="309988" cy="447678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632467" y="2349950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080255" y="2872365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076373" y="2872365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4291163" y="2868254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876450" y="2800429"/>
            <a:ext cx="309988" cy="447678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2475878" y="3403923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5475124" y="2872365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3822886" y="3450123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4928118" y="3441938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2202343" y="3914315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4871178" y="3914315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5091414" y="3914314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5833771" y="3914314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1426950" y="4362447"/>
            <a:ext cx="309988" cy="447678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2819885" y="4415409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5381515" y="4955773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DFED3DAE-585D-0795-BCAE-ED405928E9AA}"/>
              </a:ext>
            </a:extLst>
          </p:cNvPr>
          <p:cNvSpPr/>
          <p:nvPr/>
        </p:nvSpPr>
        <p:spPr>
          <a:xfrm>
            <a:off x="6443892" y="4982386"/>
            <a:ext cx="273535" cy="37985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8873" y="5540494"/>
            <a:ext cx="7692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Як звати дівчат? Що вони одягли?</a:t>
            </a:r>
            <a:r>
              <a:rPr lang="uk-UA" sz="2400" b="1" dirty="0">
                <a:solidFill>
                  <a:srgbClr val="002060"/>
                </a:solidFill>
              </a:rPr>
              <a:t> Які прикраси на них</a:t>
            </a:r>
            <a:r>
              <a:rPr lang="uk-UA" sz="2400" b="1" dirty="0" smtClean="0">
                <a:solidFill>
                  <a:srgbClr val="002060"/>
                </a:solidFill>
              </a:rPr>
              <a:t>? Що роблять Інна і Ніла?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7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3804" y="3458189"/>
            <a:ext cx="2526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uk-UA" sz="4000" b="1" dirty="0">
                <a:solidFill>
                  <a:srgbClr val="295FFF"/>
                </a:solidFill>
              </a:rPr>
              <a:t>ніс мед.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12986" y="445746"/>
            <a:ext cx="9422956" cy="8203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речення, замінюючи малюнки словами.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Наклейка винни PNG - AVATAN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1" y="1973498"/>
            <a:ext cx="2308225" cy="26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143750" y="3458189"/>
            <a:ext cx="4324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uk-UA" sz="4000" b="1" dirty="0">
                <a:solidFill>
                  <a:srgbClr val="295FFF"/>
                </a:solidFill>
              </a:rPr>
              <a:t>У                        ніс.</a:t>
            </a:r>
          </a:p>
        </p:txBody>
      </p:sp>
      <p:pic>
        <p:nvPicPr>
          <p:cNvPr id="5126" name="Picture 6" descr="Буратино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13"/>
          <a:stretch/>
        </p:blipFill>
        <p:spPr bwMode="auto">
          <a:xfrm>
            <a:off x="8150681" y="2136896"/>
            <a:ext cx="2377610" cy="26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2208001" y="4804725"/>
            <a:ext cx="1660907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2783804" y="4823162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3346511" y="4823162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270522" y="4608071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917891" y="4608071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375318" y="4613625"/>
            <a:ext cx="44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с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466731" y="4804725"/>
            <a:ext cx="1660907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9042534" y="4823162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9605241" y="4823162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8529252" y="4608071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9176621" y="4608071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9634048" y="4613625"/>
            <a:ext cx="44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с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17853" r="50332" b="4993"/>
          <a:stretch/>
        </p:blipFill>
        <p:spPr>
          <a:xfrm rot="21083544">
            <a:off x="5381012" y="2137562"/>
            <a:ext cx="1953665" cy="3349140"/>
          </a:xfrm>
          <a:prstGeom prst="rect">
            <a:avLst/>
          </a:prstGeom>
        </p:spPr>
      </p:pic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0454" y="1284777"/>
            <a:ext cx="8756193" cy="462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Досліди </a:t>
            </a:r>
            <a:r>
              <a:rPr lang="uk-UA" sz="2400" b="1" dirty="0">
                <a:solidFill>
                  <a:schemeClr val="bg1"/>
                </a:solidFill>
              </a:rPr>
              <a:t>значення слова ніс у першому і другому </a:t>
            </a:r>
            <a:r>
              <a:rPr lang="uk-UA" sz="2400" b="1" dirty="0" smtClean="0">
                <a:solidFill>
                  <a:schemeClr val="bg1"/>
                </a:solidFill>
              </a:rPr>
              <a:t>реченнях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6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85854" y="1904685"/>
            <a:ext cx="3024352" cy="14855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велику букву </a:t>
            </a:r>
            <a:r>
              <a:rPr lang="uk-UA" sz="2400" b="1" dirty="0" smtClean="0">
                <a:solidFill>
                  <a:schemeClr val="bg1"/>
                </a:solidFill>
              </a:rPr>
              <a:t>Н </a:t>
            </a:r>
            <a:r>
              <a:rPr lang="uk-UA" sz="2400" b="1" dirty="0">
                <a:solidFill>
                  <a:schemeClr val="bg1"/>
                </a:solidFill>
              </a:rPr>
              <a:t>та слова </a:t>
            </a:r>
            <a:r>
              <a:rPr lang="uk-UA" sz="2400" b="1" dirty="0" smtClean="0">
                <a:solidFill>
                  <a:schemeClr val="bg1"/>
                </a:solidFill>
              </a:rPr>
              <a:t> у  </a:t>
            </a:r>
            <a:r>
              <a:rPr lang="uk-UA" sz="2400" b="1" dirty="0">
                <a:solidFill>
                  <a:schemeClr val="bg1"/>
                </a:solidFill>
              </a:rPr>
              <a:t>клітинках.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4" y="1160060"/>
            <a:ext cx="2288386" cy="27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7" t="34273" r="17121" b="54862"/>
          <a:stretch/>
        </p:blipFill>
        <p:spPr>
          <a:xfrm>
            <a:off x="1517267" y="4108222"/>
            <a:ext cx="10032846" cy="207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5365" r="92064" b="48701"/>
          <a:stretch/>
        </p:blipFill>
        <p:spPr>
          <a:xfrm>
            <a:off x="2390730" y="4411073"/>
            <a:ext cx="516002" cy="80461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5365" r="92064" b="48701"/>
          <a:stretch/>
        </p:blipFill>
        <p:spPr>
          <a:xfrm>
            <a:off x="3022348" y="4411073"/>
            <a:ext cx="516002" cy="8046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5365" r="92064" b="48701"/>
          <a:stretch/>
        </p:blipFill>
        <p:spPr>
          <a:xfrm>
            <a:off x="3665061" y="4411072"/>
            <a:ext cx="516002" cy="80461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5365" r="92064" b="48701"/>
          <a:stretch/>
        </p:blipFill>
        <p:spPr>
          <a:xfrm>
            <a:off x="4327604" y="4411072"/>
            <a:ext cx="516002" cy="80461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5365" r="92064" b="48701"/>
          <a:stretch/>
        </p:blipFill>
        <p:spPr>
          <a:xfrm>
            <a:off x="4952311" y="4423317"/>
            <a:ext cx="516002" cy="80461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5365" r="92064" b="48701"/>
          <a:stretch/>
        </p:blipFill>
        <p:spPr>
          <a:xfrm>
            <a:off x="5578152" y="4411072"/>
            <a:ext cx="516002" cy="8046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7" t="15729" r="30074" b="48337"/>
          <a:stretch/>
        </p:blipFill>
        <p:spPr>
          <a:xfrm>
            <a:off x="7824381" y="4423317"/>
            <a:ext cx="2361147" cy="8046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7" t="15729" r="30074" b="48337"/>
          <a:stretch/>
        </p:blipFill>
        <p:spPr>
          <a:xfrm>
            <a:off x="9435066" y="4423317"/>
            <a:ext cx="2361147" cy="80461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14765" y="445746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i="1" dirty="0" smtClean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3 Блок л м с н к в п\034 - Велика буква Н\2023-10-31_2238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-103"/>
          <a:stretch/>
        </p:blipFill>
        <p:spPr bwMode="auto">
          <a:xfrm>
            <a:off x="5940000" y="1294925"/>
            <a:ext cx="5616000" cy="27051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3949" b="85124"/>
          <a:stretch/>
        </p:blipFill>
        <p:spPr>
          <a:xfrm>
            <a:off x="2932060" y="4431302"/>
            <a:ext cx="6106058" cy="1096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0" name="Picture 2" descr="D:\1 клас\1. Навчання грамоти\1 УРОКИ 2023\Читання\3 Блок л м с н к в п\034 - Велика буква Н\2023-10-31_2243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22" y="1571868"/>
            <a:ext cx="6116377" cy="267123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069922"/>
            <a:ext cx="3005437" cy="367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2114765" y="445746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i="1" dirty="0" smtClean="0">
              <a:solidFill>
                <a:schemeClr val="bg1"/>
              </a:solidFill>
            </a:endParaRPr>
          </a:p>
        </p:txBody>
      </p:sp>
      <p:sp>
        <p:nvSpPr>
          <p:cNvPr id="6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1 клас\1. Навчання грамоти\1 УРОКИ 2023\Читання\3 Блок л м с н к в п\034 - Велика буква Н\2023-10-31_2244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11" y="1499902"/>
            <a:ext cx="8022826" cy="274320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015684" y="3277678"/>
            <a:ext cx="294126" cy="634145"/>
            <a:chOff x="2061433" y="3181953"/>
            <a:chExt cx="361093" cy="70835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олилиния 12"/>
          <p:cNvSpPr/>
          <p:nvPr/>
        </p:nvSpPr>
        <p:spPr>
          <a:xfrm>
            <a:off x="6353031" y="3706491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721917" y="3703555"/>
            <a:ext cx="0" cy="197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7232778" y="3698435"/>
            <a:ext cx="153316" cy="205875"/>
            <a:chOff x="3398075" y="6018352"/>
            <a:chExt cx="184699" cy="263541"/>
          </a:xfrm>
        </p:grpSpPr>
        <p:sp>
          <p:nvSpPr>
            <p:cNvPr id="17" name="Полилиния 16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493115" y="4885194"/>
            <a:ext cx="122449" cy="208237"/>
            <a:chOff x="2175029" y="3488924"/>
            <a:chExt cx="246702" cy="354414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3222651" y="4675370"/>
            <a:ext cx="195477" cy="412969"/>
            <a:chOff x="2175029" y="3488924"/>
            <a:chExt cx="246702" cy="354414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олилиния 35"/>
          <p:cNvSpPr/>
          <p:nvPr/>
        </p:nvSpPr>
        <p:spPr>
          <a:xfrm>
            <a:off x="5043637" y="4691116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/>
        </p:nvGrpSpPr>
        <p:grpSpPr>
          <a:xfrm>
            <a:off x="5915609" y="4865458"/>
            <a:ext cx="157736" cy="285553"/>
            <a:chOff x="2165377" y="4123467"/>
            <a:chExt cx="304800" cy="507045"/>
          </a:xfrm>
        </p:grpSpPr>
        <p:cxnSp>
          <p:nvCxnSpPr>
            <p:cNvPr id="38" name="Прямая соединительная линия 37"/>
            <p:cNvCxnSpPr>
              <a:endCxn id="39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олилиния 38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олилиния 39"/>
          <p:cNvSpPr/>
          <p:nvPr/>
        </p:nvSpPr>
        <p:spPr>
          <a:xfrm>
            <a:off x="5317057" y="4899172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5687146" y="4694706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3423516" y="4870275"/>
            <a:ext cx="153316" cy="205875"/>
            <a:chOff x="3398075" y="6018352"/>
            <a:chExt cx="184699" cy="263541"/>
          </a:xfrm>
        </p:grpSpPr>
        <p:sp>
          <p:nvSpPr>
            <p:cNvPr id="44" name="Полилиния 43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Дуга 47"/>
          <p:cNvSpPr/>
          <p:nvPr/>
        </p:nvSpPr>
        <p:spPr>
          <a:xfrm flipH="1">
            <a:off x="3841009" y="4871613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119394" y="4887421"/>
            <a:ext cx="0" cy="197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4724873" y="4899871"/>
            <a:ext cx="130273" cy="214484"/>
            <a:chOff x="2171214" y="3488924"/>
            <a:chExt cx="250517" cy="354414"/>
          </a:xfrm>
        </p:grpSpPr>
        <p:cxnSp>
          <p:nvCxnSpPr>
            <p:cNvPr id="51" name="Прямая соединительная линия 50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Овал 53"/>
          <p:cNvSpPr/>
          <p:nvPr/>
        </p:nvSpPr>
        <p:spPr>
          <a:xfrm>
            <a:off x="6908287" y="4694706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/>
          <p:cNvSpPr/>
          <p:nvPr/>
        </p:nvSpPr>
        <p:spPr>
          <a:xfrm flipH="1">
            <a:off x="7159279" y="4871613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6340570" y="4910971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8" name="Группа 57"/>
          <p:cNvGrpSpPr/>
          <p:nvPr/>
        </p:nvGrpSpPr>
        <p:grpSpPr>
          <a:xfrm>
            <a:off x="6591644" y="4887421"/>
            <a:ext cx="130273" cy="214484"/>
            <a:chOff x="2171214" y="3488924"/>
            <a:chExt cx="250517" cy="354414"/>
          </a:xfrm>
        </p:grpSpPr>
        <p:cxnSp>
          <p:nvCxnSpPr>
            <p:cNvPr id="61" name="Прямая соединительная линия 60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/>
        </p:nvGrpSpPr>
        <p:grpSpPr>
          <a:xfrm>
            <a:off x="6886086" y="3688511"/>
            <a:ext cx="122449" cy="208237"/>
            <a:chOff x="2175029" y="3488924"/>
            <a:chExt cx="246702" cy="354414"/>
          </a:xfrm>
        </p:grpSpPr>
        <p:cxnSp>
          <p:nvCxnSpPr>
            <p:cNvPr id="65" name="Прямая соединительная линия 6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02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40" grpId="0" animBg="1"/>
      <p:bldP spid="41" grpId="0" animBg="1"/>
      <p:bldP spid="48" grpId="0" animBg="1"/>
      <p:bldP spid="54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6052" y="563017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874951" y="1925049"/>
            <a:ext cx="5077326" cy="256489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2014715"/>
            <a:ext cx="5077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2" y="324023"/>
            <a:ext cx="7546351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8923" y="1457865"/>
            <a:ext cx="491900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bg1"/>
                </a:solidFill>
              </a:rPr>
              <a:t>Я</a:t>
            </a:r>
            <a:r>
              <a:rPr lang="uk-UA" sz="32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32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400" y="610949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01403" y="2334841"/>
            <a:ext cx="419597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32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5339" r="-1098" b="6295"/>
          <a:stretch/>
        </p:blipFill>
        <p:spPr bwMode="auto">
          <a:xfrm>
            <a:off x="9432000" y="3636000"/>
            <a:ext cx="2052000" cy="1764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14446" y="3440782"/>
            <a:ext cx="504796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5" cy="1888574"/>
          </a:xfrm>
          <a:prstGeom prst="ellipse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2977718" y="4946219"/>
            <a:ext cx="4195973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2" y="269450"/>
            <a:ext cx="7546351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403" y="1409475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8" y="661884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5" y="2544763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3" y="3675613"/>
            <a:ext cx="2142507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4" y="3637597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5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8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2986" y="445745"/>
            <a:ext cx="9718702" cy="9727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предмети на малюнках.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яке слово «заховалось» у схемі.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3281" y="3001293"/>
            <a:ext cx="3468664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289083" y="301973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851790" y="301973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449668" y="301973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905058" y="2807797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61373" y="2815929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20221" y="2815928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82652" y="2804390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469989" y="2161664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 rot="16200000" flipH="1">
            <a:off x="5769764" y="215701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947267" y="2154255"/>
            <a:ext cx="3070770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097420" y="224588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143396" y="224796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ый треугольник 30"/>
          <p:cNvSpPr/>
          <p:nvPr/>
        </p:nvSpPr>
        <p:spPr>
          <a:xfrm rot="12565604" flipH="1">
            <a:off x="7323723" y="191769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7665514" y="213919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4159128" y="3737346"/>
            <a:ext cx="2288486" cy="697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Клипарт солнце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768" y="1690483"/>
            <a:ext cx="2446623" cy="22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Клипарт ананас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76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58" y="3132797"/>
            <a:ext cx="1706153" cy="29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клейка Банан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20" y="4434928"/>
            <a:ext cx="2194932" cy="19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нига на прозрачном фоне - 52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87" y="4260685"/>
            <a:ext cx="2656950" cy="186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531" y="1975557"/>
            <a:ext cx="2111921" cy="22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6484286" y="2174948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 rot="16200000" flipH="1">
            <a:off x="6792164" y="214961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177551" y="223556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7041507" y="301973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627661" y="301973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7111537" y="2807796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69648" y="2804390"/>
            <a:ext cx="44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с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80482" y="550914"/>
            <a:ext cx="8789035" cy="6417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речення за малюнками і </a:t>
            </a:r>
            <a:r>
              <a:rPr lang="uk-UA" sz="3200" b="1" dirty="0" smtClean="0">
                <a:solidFill>
                  <a:schemeClr val="bg1"/>
                </a:solidFill>
              </a:rPr>
              <a:t>схемами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857091" y="2636759"/>
            <a:ext cx="3299758" cy="398025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10110" y="1700242"/>
            <a:ext cx="4877727" cy="707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0070C0"/>
                </a:solidFill>
              </a:rPr>
              <a:t>Н</a:t>
            </a:r>
            <a:r>
              <a:rPr lang="uk-UA" sz="3200" b="1" dirty="0">
                <a:solidFill>
                  <a:srgbClr val="0070C0"/>
                </a:solidFill>
              </a:rPr>
              <a:t>                          на               .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7809" y="5578102"/>
            <a:ext cx="4940997" cy="707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на               .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06696" y="6205530"/>
            <a:ext cx="121815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026581" y="6205530"/>
            <a:ext cx="114794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852791" y="6205530"/>
            <a:ext cx="117105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733483" y="2302529"/>
            <a:ext cx="121815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158470" y="2302529"/>
            <a:ext cx="114794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937788" y="2302529"/>
            <a:ext cx="1171054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Малыши на коньках - 35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9" y="1360866"/>
            <a:ext cx="3827677" cy="255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отография на тему Маленький мальчик катается на санках зимой | PressF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10" y="2636759"/>
            <a:ext cx="4105430" cy="273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57083"/>
            <a:ext cx="2861274" cy="34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180560" y="1887934"/>
            <a:ext cx="4263895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Ніна, </a:t>
            </a:r>
            <a:r>
              <a:rPr lang="uk-UA" sz="2800" b="1" dirty="0" smtClean="0"/>
              <a:t>Нестор </a:t>
            </a:r>
            <a:r>
              <a:rPr lang="uk-UA" sz="2800" b="1" dirty="0"/>
              <a:t>ноти взяли,      </a:t>
            </a:r>
            <a:r>
              <a:rPr lang="uk-UA" sz="2800" b="1" dirty="0" smtClean="0"/>
              <a:t>пісню </a:t>
            </a:r>
            <a:r>
              <a:rPr lang="uk-UA" sz="2800" b="1" dirty="0"/>
              <a:t>знали і </a:t>
            </a:r>
            <a:r>
              <a:rPr lang="uk-UA" sz="2800" b="1" dirty="0" smtClean="0"/>
              <a:t>співали.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18691" y="3687601"/>
            <a:ext cx="5002448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Послухай </a:t>
            </a:r>
            <a:r>
              <a:rPr lang="uk-UA" sz="2400" dirty="0"/>
              <a:t>скоромовку. </a:t>
            </a:r>
            <a:r>
              <a:rPr lang="uk-UA" sz="2400" dirty="0" smtClean="0"/>
              <a:t>Які імена в ній  зустрілись? Які перші звуки в іменах Ніна, Нестор? Якою буквою позначимо на письмі ці звуки?</a:t>
            </a:r>
            <a:endParaRPr lang="ru-RU" sz="24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10210" y="3687601"/>
            <a:ext cx="7041559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</a:t>
            </a:r>
            <a:r>
              <a:rPr lang="uk-UA" sz="2400" b="1" dirty="0">
                <a:solidFill>
                  <a:schemeClr val="bg1"/>
                </a:solidFill>
              </a:rPr>
              <a:t>будемо 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друкувати </a:t>
            </a:r>
            <a:r>
              <a:rPr lang="uk-UA" sz="2400" b="1" dirty="0" smtClean="0">
                <a:solidFill>
                  <a:schemeClr val="bg1"/>
                </a:solidFill>
              </a:rPr>
              <a:t>велику букву Н. П</a:t>
            </a:r>
            <a:r>
              <a:rPr lang="uk-UA" sz="2400" b="1" dirty="0" smtClean="0"/>
              <a:t>родовжимо навчатися читати склади, слова з </a:t>
            </a:r>
            <a:r>
              <a:rPr lang="uk-UA" sz="2400" b="1" dirty="0"/>
              <a:t>вивченими буквами.</a:t>
            </a:r>
            <a:r>
              <a:rPr lang="uk-UA" sz="2400" dirty="0"/>
              <a:t> </a:t>
            </a:r>
            <a:r>
              <a:rPr lang="uk-UA" sz="2400" b="1" dirty="0" smtClean="0"/>
              <a:t>Удосконалимо вміння читати</a:t>
            </a:r>
            <a:r>
              <a:rPr lang="uk-UA" sz="2400" dirty="0" smtClean="0"/>
              <a:t> </a:t>
            </a:r>
            <a:r>
              <a:rPr lang="uk-UA" sz="2400" b="1" dirty="0" smtClean="0"/>
              <a:t>різні за інтонацією речення.</a:t>
            </a:r>
            <a:endParaRPr lang="uk-UA" sz="2400" dirty="0" smtClean="0"/>
          </a:p>
          <a:p>
            <a:pPr algn="ctr"/>
            <a:r>
              <a:rPr lang="uk-UA" sz="2400" b="1" dirty="0" smtClean="0"/>
              <a:t>Прочитаємо невеликий текст. </a:t>
            </a:r>
          </a:p>
          <a:p>
            <a:pPr algn="ctr"/>
            <a:r>
              <a:rPr lang="uk-UA" sz="2400" b="1" dirty="0" smtClean="0"/>
              <a:t>Напишемо диктант складів</a:t>
            </a:r>
          </a:p>
        </p:txBody>
      </p:sp>
      <p:pic>
        <p:nvPicPr>
          <p:cNvPr id="3" name="Picture 2" descr="D:\Картинки до тестів\Людина\Співаю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38" y="1449774"/>
            <a:ext cx="3861262" cy="2114041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64215" y="2333685"/>
            <a:ext cx="4220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/>
              <a:t>шн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 </a:t>
            </a:r>
            <a:r>
              <a:rPr lang="uk-UA" sz="3200" b="1" dirty="0" smtClean="0"/>
              <a:t>  п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сн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с </a:t>
            </a:r>
            <a:r>
              <a:rPr lang="uk-UA" sz="3200" b="1" dirty="0" smtClean="0"/>
              <a:t>  с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и  </a:t>
            </a:r>
            <a:r>
              <a:rPr lang="uk-UA" sz="3200" b="1" dirty="0" smtClean="0"/>
              <a:t> 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с</a:t>
            </a:r>
          </a:p>
          <a:p>
            <a:pPr indent="241300" algn="ctr"/>
            <a:r>
              <a:rPr lang="uk-UA" sz="3200" b="1" dirty="0" smtClean="0"/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  </a:t>
            </a:r>
            <a:r>
              <a:rPr lang="uk-UA" sz="3200" b="1" dirty="0" smtClean="0"/>
              <a:t> 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</a:t>
            </a:r>
            <a:r>
              <a:rPr lang="uk-UA" sz="3200" b="1" dirty="0" smtClean="0"/>
              <a:t>  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 Л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   І</a:t>
            </a:r>
            <a:r>
              <a:rPr lang="uk-UA" sz="3200" b="1" dirty="0" smtClean="0"/>
              <a:t>нн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   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/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/>
              <a:t>н</a:t>
            </a:r>
          </a:p>
          <a:p>
            <a:pPr indent="241300" algn="ctr"/>
            <a:r>
              <a:rPr lang="uk-UA" sz="3200" b="1" dirty="0" smtClean="0"/>
              <a:t>вбр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нн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r>
              <a:rPr lang="uk-UA" sz="3200" b="1" dirty="0" smtClean="0"/>
              <a:t>  в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/>
              <a:t>ш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/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нк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 smtClean="0"/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/>
              <a:t>ч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/>
              <a:t>к    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м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ст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 smtClean="0"/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нн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-П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/>
              <a:t>х   </a:t>
            </a:r>
            <a:r>
              <a:rPr lang="uk-UA" sz="3200" b="1" dirty="0"/>
              <a:t>Б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/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т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9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9195" y="460675"/>
            <a:ext cx="8756193" cy="758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Бесіда 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242124" y="2183431"/>
            <a:ext cx="2949876" cy="3558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4" t="6246" r="14329" b="65526"/>
          <a:stretch/>
        </p:blipFill>
        <p:spPr>
          <a:xfrm>
            <a:off x="1300284" y="2276557"/>
            <a:ext cx="8033040" cy="4094933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79195" y="1219200"/>
            <a:ext cx="8756193" cy="9642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Де </a:t>
            </a:r>
            <a:r>
              <a:rPr lang="uk-UA" sz="2000" b="1" dirty="0">
                <a:solidFill>
                  <a:schemeClr val="bg1"/>
                </a:solidFill>
              </a:rPr>
              <a:t>знаходяться діти? Який вид транспорту це може бути? Куди можуть їхати діти? Що вони роблять?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дітям імена на букву </a:t>
            </a:r>
            <a:r>
              <a:rPr lang="uk-UA" sz="2000" b="1" dirty="0" smtClean="0">
                <a:solidFill>
                  <a:schemeClr val="bg1"/>
                </a:solidFill>
              </a:rPr>
              <a:t>Н.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</a:t>
            </a:r>
            <a:r>
              <a:rPr lang="uk-UA" sz="2000" b="1" dirty="0">
                <a:solidFill>
                  <a:schemeClr val="bg1"/>
                </a:solidFill>
              </a:rPr>
              <a:t>якої букви пишуться імена.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67471" y="1348156"/>
            <a:ext cx="8756193" cy="1066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000" b="1" dirty="0">
                <a:solidFill>
                  <a:schemeClr val="bg1"/>
                </a:solidFill>
              </a:rPr>
              <a:t>імена дітей зверху донизу і навпаки, а також вибірково – ті,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</a:t>
            </a:r>
            <a:r>
              <a:rPr lang="uk-UA" sz="2000" b="1" dirty="0">
                <a:solidFill>
                  <a:schemeClr val="bg1"/>
                </a:solidFill>
              </a:rPr>
              <a:t>починаються на Н, ті, що мають дві букви </a:t>
            </a:r>
            <a:r>
              <a:rPr lang="uk-UA" sz="2000" b="1" dirty="0" smtClean="0">
                <a:solidFill>
                  <a:schemeClr val="bg1"/>
                </a:solidFill>
              </a:rPr>
              <a:t>н,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ті</a:t>
            </a:r>
            <a:r>
              <a:rPr lang="uk-UA" sz="2000" b="1" dirty="0">
                <a:solidFill>
                  <a:schemeClr val="bg1"/>
                </a:solidFill>
              </a:rPr>
              <a:t>, що починаються на голосний звук.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DF25459-7164-42AE-8098-95730F3E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545" y="2505541"/>
            <a:ext cx="10449635" cy="3664355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1667472" y="602424"/>
            <a:ext cx="8756193" cy="710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Прочитайте 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可爱的孩子吃健康的新鲜水果向量例证. 插画包括有正餐, 愉快, 子项, 猕猴桃, 果子, 楼梯栏杆- 1597744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701" y="1897495"/>
            <a:ext cx="2803324" cy="2235651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12" y="1895259"/>
            <a:ext cx="4113669" cy="44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46546" y="2080948"/>
            <a:ext cx="5922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3200" b="1" dirty="0">
                <a:solidFill>
                  <a:srgbClr val="295FFF"/>
                </a:solidFill>
              </a:rPr>
              <a:t>Алі-на і Ні-на.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295FFF"/>
                </a:solidFill>
              </a:rPr>
              <a:t>   У </a:t>
            </a:r>
            <a:r>
              <a:rPr lang="ru-RU" sz="3200" b="1" dirty="0" err="1">
                <a:solidFill>
                  <a:srgbClr val="295FFF"/>
                </a:solidFill>
              </a:rPr>
              <a:t>Ніни</a:t>
            </a:r>
            <a:r>
              <a:rPr lang="ru-RU" sz="3200" b="1" dirty="0">
                <a:solidFill>
                  <a:srgbClr val="295FFF"/>
                </a:solidFill>
              </a:rPr>
              <a:t> — </a:t>
            </a:r>
            <a:r>
              <a:rPr lang="ru-RU" sz="3200" b="1" dirty="0" err="1">
                <a:solidFill>
                  <a:srgbClr val="295FFF"/>
                </a:solidFill>
              </a:rPr>
              <a:t>ма</a:t>
            </a:r>
            <a:r>
              <a:rPr lang="ru-RU" sz="3200" b="1" dirty="0">
                <a:solidFill>
                  <a:srgbClr val="295FFF"/>
                </a:solidFill>
              </a:rPr>
              <a:t>-ли-на.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295FFF"/>
                </a:solidFill>
              </a:rPr>
              <a:t>        А  ли-</a:t>
            </a:r>
            <a:r>
              <a:rPr lang="ru-RU" sz="3200" b="1" dirty="0" err="1">
                <a:solidFill>
                  <a:srgbClr val="295FFF"/>
                </a:solidFill>
              </a:rPr>
              <a:t>мон</a:t>
            </a:r>
            <a:r>
              <a:rPr lang="ru-RU" sz="3200" b="1" dirty="0">
                <a:solidFill>
                  <a:srgbClr val="295FFF"/>
                </a:solidFill>
              </a:rPr>
              <a:t>  у  </a:t>
            </a:r>
            <a:r>
              <a:rPr lang="ru-RU" sz="3200" b="1" dirty="0" err="1">
                <a:solidFill>
                  <a:srgbClr val="295FFF"/>
                </a:solidFill>
              </a:rPr>
              <a:t>Алі</a:t>
            </a:r>
            <a:r>
              <a:rPr lang="ru-RU" sz="3200" b="1" dirty="0">
                <a:solidFill>
                  <a:srgbClr val="295FFF"/>
                </a:solidFill>
              </a:rPr>
              <a:t>-ни.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295FFF"/>
                </a:solidFill>
              </a:rPr>
              <a:t>              — На, </a:t>
            </a:r>
            <a:r>
              <a:rPr lang="ru-RU" sz="3200" b="1" dirty="0" err="1">
                <a:solidFill>
                  <a:srgbClr val="295FFF"/>
                </a:solidFill>
              </a:rPr>
              <a:t>Алі</a:t>
            </a:r>
            <a:r>
              <a:rPr lang="ru-RU" sz="3200" b="1" dirty="0">
                <a:solidFill>
                  <a:srgbClr val="295FFF"/>
                </a:solidFill>
              </a:rPr>
              <a:t>-но, </a:t>
            </a:r>
            <a:r>
              <a:rPr lang="ru-RU" sz="3200" b="1" dirty="0" err="1">
                <a:solidFill>
                  <a:srgbClr val="295FFF"/>
                </a:solidFill>
              </a:rPr>
              <a:t>ма</a:t>
            </a:r>
            <a:r>
              <a:rPr lang="ru-RU" sz="3200" b="1" dirty="0">
                <a:solidFill>
                  <a:srgbClr val="295FFF"/>
                </a:solidFill>
              </a:rPr>
              <a:t>-ли-ну.</a:t>
            </a:r>
            <a:endParaRPr lang="uk-UA" sz="3200" b="1" dirty="0">
              <a:solidFill>
                <a:srgbClr val="295FFF"/>
              </a:solidFill>
            </a:endParaRPr>
          </a:p>
        </p:txBody>
      </p:sp>
      <p:pic>
        <p:nvPicPr>
          <p:cNvPr id="4100" name="Picture 4" descr="Лимон детские рисунки (64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400" l="667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24" b="5385"/>
          <a:stretch/>
        </p:blipFill>
        <p:spPr bwMode="auto">
          <a:xfrm rot="4708405">
            <a:off x="10341265" y="2756177"/>
            <a:ext cx="454806" cy="3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26170" y="357717"/>
            <a:ext cx="8756193" cy="14131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Спускаючись з </a:t>
            </a:r>
            <a:r>
              <a:rPr lang="uk-UA" sz="2800" b="1" dirty="0" err="1">
                <a:solidFill>
                  <a:schemeClr val="bg1"/>
                </a:solidFill>
              </a:rPr>
              <a:t>гірки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/>
              <a:t>прочитай </a:t>
            </a:r>
            <a:r>
              <a:rPr lang="uk-UA" sz="2800" b="1" dirty="0"/>
              <a:t>речення з верхнього краю до нижнього спочатку повільно, потім прискорюючи темп.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/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4984"/>
            <a:ext cx="1054100" cy="97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7975" y="2694411"/>
            <a:ext cx="2411736" cy="30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50318</TotalTime>
  <Words>548</Words>
  <Application>Microsoft Office PowerPoint</Application>
  <PresentationFormat>Произвольный</PresentationFormat>
  <Paragraphs>104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3132</cp:revision>
  <dcterms:created xsi:type="dcterms:W3CDTF">2018-01-05T16:38:53Z</dcterms:created>
  <dcterms:modified xsi:type="dcterms:W3CDTF">2023-11-01T08:42:18Z</dcterms:modified>
</cp:coreProperties>
</file>