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732" r:id="rId3"/>
    <p:sldId id="714" r:id="rId4"/>
    <p:sldId id="723" r:id="rId5"/>
    <p:sldId id="724" r:id="rId6"/>
    <p:sldId id="643" r:id="rId7"/>
    <p:sldId id="727" r:id="rId8"/>
    <p:sldId id="728" r:id="rId9"/>
    <p:sldId id="630" r:id="rId10"/>
    <p:sldId id="657" r:id="rId11"/>
    <p:sldId id="687" r:id="rId12"/>
    <p:sldId id="703" r:id="rId13"/>
    <p:sldId id="729" r:id="rId14"/>
    <p:sldId id="730" r:id="rId15"/>
    <p:sldId id="731" r:id="rId16"/>
    <p:sldId id="612" r:id="rId17"/>
    <p:sldId id="715" r:id="rId18"/>
    <p:sldId id="725" r:id="rId19"/>
    <p:sldId id="72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463EDE"/>
    <a:srgbClr val="295FFF"/>
    <a:srgbClr val="E838BA"/>
    <a:srgbClr val="EF71CE"/>
    <a:srgbClr val="322ADA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55" autoAdjust="0"/>
    <p:restoredTop sz="94660"/>
  </p:normalViewPr>
  <p:slideViewPr>
    <p:cSldViewPr snapToGrid="0">
      <p:cViewPr varScale="1">
        <p:scale>
          <a:sx n="80" d="100"/>
          <a:sy n="80" d="100"/>
        </p:scale>
        <p:origin x="-582" y="-7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300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077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2.png"/><Relationship Id="rId4" Type="http://schemas.openxmlformats.org/officeDocument/2006/relationships/image" Target="../media/image42.png"/><Relationship Id="rId9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hyperlink" Target="http://pictures.ucoz.ru/_ph/4/697824697.gi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tat18.privet.ru/lr/0a33081d2ae68f759279ed9d26ebaf78" TargetMode="External"/><Relationship Id="rId7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hyperlink" Target="http://copypast.ru/uploads/posts/1311662280_pict5394.jpg" TargetMode="Externa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6909" y="4364983"/>
            <a:ext cx="9187619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Звук [к]. Мала буква к. Читання слів і речень з вивченими літерами</a:t>
            </a:r>
            <a:endParaRPr lang="uk-UA" sz="4400" b="1" i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t="50959" r="5307" b="3744"/>
          <a:stretch/>
        </p:blipFill>
        <p:spPr>
          <a:xfrm>
            <a:off x="1246909" y="843795"/>
            <a:ext cx="4545182" cy="3305585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93534" y="1078765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35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t="9723" r="14843" b="67222"/>
          <a:stretch/>
        </p:blipFill>
        <p:spPr>
          <a:xfrm>
            <a:off x="1297148" y="1926453"/>
            <a:ext cx="10109621" cy="4416309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737532" y="5788764"/>
            <a:ext cx="18217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 dirty="0"/>
              <a:t>К О Н И К</a:t>
            </a:r>
            <a:endParaRPr lang="ru-RU" sz="3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037670" y="5234766"/>
            <a:ext cx="1415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 dirty="0"/>
              <a:t>С О К И</a:t>
            </a:r>
            <a:endParaRPr lang="ru-RU" sz="3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037670" y="5788764"/>
            <a:ext cx="2119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 dirty="0"/>
              <a:t>К О С М О С</a:t>
            </a:r>
            <a:endParaRPr lang="ru-RU" sz="3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667472" y="495546"/>
            <a:ext cx="8756193" cy="7105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Утвори слова із складів на кульках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8129" y="1206108"/>
            <a:ext cx="3466568" cy="740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</a:t>
            </a:r>
            <a:r>
              <a:rPr lang="uk-UA" sz="2400" b="1" dirty="0">
                <a:solidFill>
                  <a:schemeClr val="bg1"/>
                </a:solidFill>
              </a:rPr>
              <a:t>з ними </a:t>
            </a:r>
            <a:r>
              <a:rPr lang="uk-UA" sz="2400" b="1" dirty="0" smtClean="0">
                <a:solidFill>
                  <a:schemeClr val="bg1"/>
                </a:solidFill>
              </a:rPr>
              <a:t>речення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7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330036" y="445744"/>
            <a:ext cx="9674186" cy="12331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 err="1">
                <a:solidFill>
                  <a:schemeClr val="bg1"/>
                </a:solidFill>
              </a:rPr>
              <a:t>чистомовку</a:t>
            </a:r>
            <a:r>
              <a:rPr lang="uk-UA" sz="3200" b="1" dirty="0">
                <a:solidFill>
                  <a:schemeClr val="bg1"/>
                </a:solidFill>
              </a:rPr>
              <a:t> разом із Щебетунчиком спочатку </a:t>
            </a:r>
            <a:r>
              <a:rPr lang="uk-UA" sz="3200" b="1" dirty="0" smtClean="0">
                <a:solidFill>
                  <a:schemeClr val="bg1"/>
                </a:solidFill>
              </a:rPr>
              <a:t>повільно, </a:t>
            </a:r>
            <a:r>
              <a:rPr lang="uk-UA" sz="3200" b="1" dirty="0">
                <a:solidFill>
                  <a:schemeClr val="bg1"/>
                </a:solidFill>
              </a:rPr>
              <a:t>а потім </a:t>
            </a:r>
            <a:r>
              <a:rPr lang="uk-UA" sz="3200" b="1" dirty="0" smtClean="0">
                <a:solidFill>
                  <a:schemeClr val="bg1"/>
                </a:solidFill>
              </a:rPr>
              <a:t>прискорюючи </a:t>
            </a:r>
            <a:r>
              <a:rPr lang="uk-UA" sz="3200" b="1" dirty="0">
                <a:solidFill>
                  <a:schemeClr val="bg1"/>
                </a:solidFill>
              </a:rPr>
              <a:t>темп.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460375" y="1678872"/>
            <a:ext cx="3356298" cy="404845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718760" y="1538293"/>
            <a:ext cx="73846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ru-RU" sz="3600" b="1" dirty="0">
                <a:solidFill>
                  <a:srgbClr val="FF0000"/>
                </a:solidFill>
              </a:rPr>
              <a:t>Ак-</a:t>
            </a:r>
            <a:r>
              <a:rPr lang="ru-RU" sz="3600" b="1" dirty="0" err="1">
                <a:solidFill>
                  <a:srgbClr val="FF0000"/>
                </a:solidFill>
              </a:rPr>
              <a:t>ак</a:t>
            </a:r>
            <a:r>
              <a:rPr lang="ru-RU" sz="3600" b="1" dirty="0">
                <a:solidFill>
                  <a:srgbClr val="FF0000"/>
                </a:solidFill>
              </a:rPr>
              <a:t>-</a:t>
            </a:r>
            <a:r>
              <a:rPr lang="ru-RU" sz="3600" b="1" dirty="0" err="1">
                <a:solidFill>
                  <a:srgbClr val="FF0000"/>
                </a:solidFill>
              </a:rPr>
              <a:t>ак</a:t>
            </a:r>
            <a:r>
              <a:rPr lang="ru-RU" sz="3600" b="1" dirty="0">
                <a:solidFill>
                  <a:srgbClr val="002060"/>
                </a:solidFill>
              </a:rPr>
              <a:t> — на  </a:t>
            </a:r>
            <a:r>
              <a:rPr lang="ru-RU" sz="3600" b="1" dirty="0" err="1">
                <a:solidFill>
                  <a:srgbClr val="002060"/>
                </a:solidFill>
              </a:rPr>
              <a:t>ки</a:t>
            </a:r>
            <a:r>
              <a:rPr lang="ru-RU" sz="3600" b="1" dirty="0">
                <a:solidFill>
                  <a:srgbClr val="002060"/>
                </a:solidFill>
              </a:rPr>
              <a:t>-ли-</a:t>
            </a:r>
            <a:r>
              <a:rPr lang="ru-RU" sz="3600" b="1" dirty="0" err="1">
                <a:solidFill>
                  <a:srgbClr val="002060"/>
                </a:solidFill>
              </a:rPr>
              <a:t>мі</a:t>
            </a:r>
            <a:r>
              <a:rPr lang="ru-RU" sz="3600" b="1" dirty="0">
                <a:solidFill>
                  <a:srgbClr val="002060"/>
                </a:solidFill>
              </a:rPr>
              <a:t>  </a:t>
            </a:r>
            <a:r>
              <a:rPr lang="ru-RU" sz="3600" b="1" dirty="0">
                <a:solidFill>
                  <a:srgbClr val="FF0000"/>
                </a:solidFill>
              </a:rPr>
              <a:t>мак.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</a:p>
          <a:p>
            <a:pPr fontAlgn="base">
              <a:lnSpc>
                <a:spcPct val="200000"/>
              </a:lnSpc>
            </a:pPr>
            <a:r>
              <a:rPr lang="ru-RU" sz="3600" b="1" dirty="0" err="1">
                <a:solidFill>
                  <a:srgbClr val="FF0000"/>
                </a:solidFill>
              </a:rPr>
              <a:t>Ік-ік-ік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>
                <a:solidFill>
                  <a:srgbClr val="002060"/>
                </a:solidFill>
              </a:rPr>
              <a:t>— у  Ми-кол-</a:t>
            </a:r>
            <a:r>
              <a:rPr lang="ru-RU" sz="3600" b="1" dirty="0" err="1">
                <a:solidFill>
                  <a:srgbClr val="002060"/>
                </a:solidFill>
              </a:rPr>
              <a:t>ки</a:t>
            </a:r>
            <a:r>
              <a:rPr lang="ru-RU" sz="3600" b="1" dirty="0">
                <a:solidFill>
                  <a:srgbClr val="002060"/>
                </a:solidFill>
              </a:rPr>
              <a:t>  </a:t>
            </a:r>
            <a:r>
              <a:rPr lang="ru-RU" sz="3600" b="1" dirty="0" err="1">
                <a:solidFill>
                  <a:srgbClr val="FF0000"/>
                </a:solidFill>
              </a:rPr>
              <a:t>сік</a:t>
            </a:r>
            <a:r>
              <a:rPr lang="ru-RU" sz="3600" b="1" dirty="0">
                <a:solidFill>
                  <a:srgbClr val="002060"/>
                </a:solidFill>
              </a:rPr>
              <a:t>. </a:t>
            </a:r>
          </a:p>
          <a:p>
            <a:pPr fontAlgn="base">
              <a:lnSpc>
                <a:spcPct val="200000"/>
              </a:lnSpc>
            </a:pPr>
            <a:r>
              <a:rPr lang="ru-RU" sz="3600" b="1" dirty="0">
                <a:solidFill>
                  <a:srgbClr val="FF0000"/>
                </a:solidFill>
              </a:rPr>
              <a:t>Ко-ко-ко</a:t>
            </a:r>
            <a:r>
              <a:rPr lang="ru-RU" sz="3600" b="1" dirty="0">
                <a:solidFill>
                  <a:srgbClr val="002060"/>
                </a:solidFill>
              </a:rPr>
              <a:t> — мама  не-</a:t>
            </a:r>
            <a:r>
              <a:rPr lang="ru-RU" sz="3600" b="1" dirty="0" err="1">
                <a:solidFill>
                  <a:srgbClr val="002060"/>
                </a:solidFill>
              </a:rPr>
              <a:t>сла</a:t>
            </a:r>
            <a:r>
              <a:rPr lang="ru-RU" sz="3600" b="1" dirty="0">
                <a:solidFill>
                  <a:srgbClr val="002060"/>
                </a:solidFill>
              </a:rPr>
              <a:t>  </a:t>
            </a:r>
            <a:r>
              <a:rPr lang="ru-RU" sz="3600" b="1" dirty="0" err="1">
                <a:solidFill>
                  <a:srgbClr val="002060"/>
                </a:solidFill>
              </a:rPr>
              <a:t>мо</a:t>
            </a:r>
            <a:r>
              <a:rPr lang="ru-RU" sz="3600" b="1" dirty="0">
                <a:solidFill>
                  <a:srgbClr val="002060"/>
                </a:solidFill>
              </a:rPr>
              <a:t>-</a:t>
            </a:r>
            <a:r>
              <a:rPr lang="ru-RU" sz="3600" b="1" dirty="0" err="1">
                <a:solidFill>
                  <a:srgbClr val="002060"/>
                </a:solidFill>
              </a:rPr>
              <a:t>ло</a:t>
            </a:r>
            <a:r>
              <a:rPr lang="ru-RU" sz="3600" b="1" dirty="0">
                <a:solidFill>
                  <a:srgbClr val="002060"/>
                </a:solidFill>
              </a:rPr>
              <a:t>-</a:t>
            </a:r>
            <a:r>
              <a:rPr lang="ru-RU" sz="3600" b="1" dirty="0">
                <a:solidFill>
                  <a:srgbClr val="FF0000"/>
                </a:solidFill>
              </a:rPr>
              <a:t>ко</a:t>
            </a:r>
            <a:r>
              <a:rPr lang="ru-RU" sz="3600" b="1" dirty="0">
                <a:solidFill>
                  <a:srgbClr val="002060"/>
                </a:solidFill>
              </a:rPr>
              <a:t>. </a:t>
            </a:r>
          </a:p>
          <a:p>
            <a:pPr fontAlgn="base">
              <a:lnSpc>
                <a:spcPct val="200000"/>
              </a:lnSpc>
            </a:pPr>
            <a:r>
              <a:rPr lang="ru-RU" sz="3600" b="1" dirty="0">
                <a:solidFill>
                  <a:srgbClr val="FF0000"/>
                </a:solidFill>
              </a:rPr>
              <a:t>Ка-ка-ка</a:t>
            </a:r>
            <a:r>
              <a:rPr lang="ru-RU" sz="3600" b="1" dirty="0">
                <a:solidFill>
                  <a:srgbClr val="002060"/>
                </a:solidFill>
              </a:rPr>
              <a:t> — у  Ок-сан-</a:t>
            </a:r>
            <a:r>
              <a:rPr lang="ru-RU" sz="3600" b="1" dirty="0" err="1">
                <a:solidFill>
                  <a:srgbClr val="002060"/>
                </a:solidFill>
              </a:rPr>
              <a:t>ки</a:t>
            </a:r>
            <a:r>
              <a:rPr lang="ru-RU" sz="3600" b="1" dirty="0">
                <a:solidFill>
                  <a:srgbClr val="002060"/>
                </a:solidFill>
              </a:rPr>
              <a:t>  </a:t>
            </a:r>
            <a:r>
              <a:rPr lang="ru-RU" sz="3600" b="1" dirty="0" err="1">
                <a:solidFill>
                  <a:srgbClr val="002060"/>
                </a:solidFill>
              </a:rPr>
              <a:t>сум</a:t>
            </a:r>
            <a:r>
              <a:rPr lang="ru-RU" sz="3600" b="1" dirty="0">
                <a:solidFill>
                  <a:srgbClr val="002060"/>
                </a:solidFill>
              </a:rPr>
              <a:t>-</a:t>
            </a:r>
            <a:r>
              <a:rPr lang="ru-RU" sz="3600" b="1" dirty="0">
                <a:solidFill>
                  <a:srgbClr val="FF0000"/>
                </a:solidFill>
              </a:rPr>
              <a:t>ка</a:t>
            </a:r>
            <a:r>
              <a:rPr lang="ru-RU" sz="36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07" y="1827563"/>
            <a:ext cx="2151265" cy="22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05181" y="445744"/>
            <a:ext cx="10790134" cy="9785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Спускаючись </a:t>
            </a:r>
            <a:r>
              <a:rPr lang="uk-UA" sz="3200" b="1" dirty="0">
                <a:solidFill>
                  <a:schemeClr val="bg1"/>
                </a:solidFill>
              </a:rPr>
              <a:t>з </a:t>
            </a:r>
            <a:r>
              <a:rPr lang="uk-UA" sz="3200" b="1" dirty="0" err="1">
                <a:solidFill>
                  <a:schemeClr val="bg1"/>
                </a:solidFill>
              </a:rPr>
              <a:t>гірки</a:t>
            </a:r>
            <a:r>
              <a:rPr lang="uk-UA" sz="3200" b="1" dirty="0">
                <a:solidFill>
                  <a:schemeClr val="bg1"/>
                </a:solidFill>
              </a:rPr>
              <a:t>, </a:t>
            </a:r>
            <a:r>
              <a:rPr lang="uk-UA" sz="3200" b="1" dirty="0" smtClean="0"/>
              <a:t>прочитай </a:t>
            </a:r>
            <a:r>
              <a:rPr lang="uk-UA" sz="3200" b="1" dirty="0"/>
              <a:t>речення з верхнього краю до нижнього. 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Горка на детской площадке | Бесплатно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3849">
            <a:off x="2720106" y="1624027"/>
            <a:ext cx="4322893" cy="470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49043" y="1538532"/>
            <a:ext cx="70650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3200" b="1" dirty="0">
                <a:solidFill>
                  <a:srgbClr val="002060"/>
                </a:solidFill>
              </a:rPr>
              <a:t>Клоун. </a:t>
            </a:r>
          </a:p>
          <a:p>
            <a:pPr fontAlgn="base">
              <a:lnSpc>
                <a:spcPct val="150000"/>
              </a:lnSpc>
            </a:pPr>
            <a:r>
              <a:rPr lang="ru-RU" sz="3200" b="1" dirty="0">
                <a:solidFill>
                  <a:srgbClr val="002060"/>
                </a:solidFill>
              </a:rPr>
              <a:t>     Коник. </a:t>
            </a:r>
          </a:p>
          <a:p>
            <a:pPr fontAlgn="base">
              <a:lnSpc>
                <a:spcPct val="150000"/>
              </a:lnSpc>
            </a:pPr>
            <a:r>
              <a:rPr lang="ru-RU" sz="3200" b="1" dirty="0">
                <a:solidFill>
                  <a:srgbClr val="002060"/>
                </a:solidFill>
              </a:rPr>
              <a:t>         </a:t>
            </a:r>
            <a:r>
              <a:rPr lang="ru-RU" sz="3200" b="1" dirty="0" err="1">
                <a:solidFill>
                  <a:srgbClr val="002060"/>
                </a:solidFill>
              </a:rPr>
              <a:t>Олен</a:t>
            </a:r>
            <a:r>
              <a:rPr lang="ru-RU" sz="3200" b="1" dirty="0">
                <a:solidFill>
                  <a:srgbClr val="002060"/>
                </a:solidFill>
              </a:rPr>
              <a:t>-ка  і  </a:t>
            </a:r>
            <a:r>
              <a:rPr lang="ru-RU" sz="3200" b="1" dirty="0" err="1">
                <a:solidFill>
                  <a:srgbClr val="002060"/>
                </a:solidFill>
              </a:rPr>
              <a:t>Ма</a:t>
            </a:r>
            <a:r>
              <a:rPr lang="ru-RU" sz="3200" b="1" dirty="0">
                <a:solidFill>
                  <a:srgbClr val="002060"/>
                </a:solidFill>
              </a:rPr>
              <a:t>-</a:t>
            </a:r>
            <a:r>
              <a:rPr lang="ru-RU" sz="3200" b="1" dirty="0" err="1">
                <a:solidFill>
                  <a:srgbClr val="002060"/>
                </a:solidFill>
              </a:rPr>
              <a:t>ксим</a:t>
            </a:r>
            <a:r>
              <a:rPr lang="ru-RU" sz="3200" b="1" dirty="0">
                <a:solidFill>
                  <a:srgbClr val="002060"/>
                </a:solidFill>
              </a:rPr>
              <a:t>-ко. </a:t>
            </a:r>
          </a:p>
          <a:p>
            <a:pPr fontAlgn="base">
              <a:lnSpc>
                <a:spcPct val="150000"/>
              </a:lnSpc>
            </a:pPr>
            <a:r>
              <a:rPr lang="ru-RU" sz="3200" b="1" dirty="0">
                <a:solidFill>
                  <a:srgbClr val="002060"/>
                </a:solidFill>
              </a:rPr>
              <a:t>              У </a:t>
            </a:r>
            <a:r>
              <a:rPr lang="ru-RU" sz="3200" b="1" dirty="0" err="1">
                <a:solidFill>
                  <a:srgbClr val="002060"/>
                </a:solidFill>
              </a:rPr>
              <a:t>Олен-ки</a:t>
            </a:r>
            <a:r>
              <a:rPr lang="ru-RU" sz="3200" b="1" dirty="0">
                <a:solidFill>
                  <a:srgbClr val="002060"/>
                </a:solidFill>
              </a:rPr>
              <a:t>  клоун. </a:t>
            </a:r>
          </a:p>
          <a:p>
            <a:pPr fontAlgn="base">
              <a:lnSpc>
                <a:spcPct val="150000"/>
              </a:lnSpc>
            </a:pPr>
            <a:r>
              <a:rPr lang="ru-RU" sz="3200" b="1" dirty="0">
                <a:solidFill>
                  <a:srgbClr val="002060"/>
                </a:solidFill>
              </a:rPr>
              <a:t>                      </a:t>
            </a:r>
            <a:r>
              <a:rPr lang="ru-RU" sz="3200" b="1" dirty="0" smtClean="0">
                <a:solidFill>
                  <a:srgbClr val="002060"/>
                </a:solidFill>
              </a:rPr>
              <a:t>    А  </a:t>
            </a:r>
            <a:r>
              <a:rPr lang="ru-RU" sz="3200" b="1" dirty="0" err="1">
                <a:solidFill>
                  <a:srgbClr val="002060"/>
                </a:solidFill>
              </a:rPr>
              <a:t>Ма-ксим</a:t>
            </a:r>
            <a:r>
              <a:rPr lang="ru-RU" sz="3200" b="1" dirty="0">
                <a:solidFill>
                  <a:srgbClr val="002060"/>
                </a:solidFill>
              </a:rPr>
              <a:t>  на  ко-ни-ку. </a:t>
            </a:r>
          </a:p>
          <a:p>
            <a:pPr fontAlgn="base">
              <a:lnSpc>
                <a:spcPct val="150000"/>
              </a:lnSpc>
            </a:pPr>
            <a:r>
              <a:rPr lang="ru-RU" sz="3200" b="1" dirty="0">
                <a:solidFill>
                  <a:srgbClr val="002060"/>
                </a:solidFill>
              </a:rPr>
              <a:t>                           — Но, ко-ни-ку!  Но</a:t>
            </a:r>
            <a:r>
              <a:rPr lang="ru-RU" sz="3200" b="1" dirty="0" smtClean="0">
                <a:solidFill>
                  <a:srgbClr val="002060"/>
                </a:solidFill>
              </a:rPr>
              <a:t>!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378633" y="2244331"/>
            <a:ext cx="2523457" cy="3165482"/>
          </a:xfrm>
          <a:prstGeom prst="rect">
            <a:avLst/>
          </a:prstGeom>
        </p:spPr>
      </p:pic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65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8224" y="570549"/>
            <a:ext cx="4168240" cy="11430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10000" b="1" dirty="0" smtClean="0">
                <a:solidFill>
                  <a:schemeClr val="bg1"/>
                </a:solidFill>
              </a:rPr>
              <a:t>ко-</a:t>
            </a:r>
            <a:r>
              <a:rPr lang="uk-UA" sz="10000" b="1" dirty="0" err="1" smtClean="0">
                <a:solidFill>
                  <a:schemeClr val="bg1"/>
                </a:solidFill>
              </a:rPr>
              <a:t>са</a:t>
            </a:r>
            <a:endParaRPr lang="ru-RU" sz="10000" b="1" dirty="0">
              <a:solidFill>
                <a:schemeClr val="bg1"/>
              </a:solidFill>
            </a:endParaRPr>
          </a:p>
        </p:txBody>
      </p:sp>
      <p:pic>
        <p:nvPicPr>
          <p:cNvPr id="53250" name="Picture 2" descr="http://wiki.kubg.edu.ua/images/3/36/%D0%9A%D0%BE%D1%81%D0%B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3612" y="1189729"/>
            <a:ext cx="3679625" cy="3684367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53254" name="Picture 6" descr="http://cs302212.vk.me/v302212152/3c9b/M0EFLm71ra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829" y="1357299"/>
            <a:ext cx="2800301" cy="457203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54276" name="Picture 4" descr="http://www.oninfo.ru/images/normal/491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6721" y="3031913"/>
            <a:ext cx="6935467" cy="328614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11935689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407504"/>
              </p:ext>
            </p:extLst>
          </p:nvPr>
        </p:nvGraphicFramePr>
        <p:xfrm>
          <a:off x="899961" y="1821209"/>
          <a:ext cx="5469448" cy="1873258"/>
        </p:xfrm>
        <a:graphic>
          <a:graphicData uri="http://schemas.openxmlformats.org/drawingml/2006/table">
            <a:tbl>
              <a:tblPr/>
              <a:tblGrid>
                <a:gridCol w="1367362"/>
                <a:gridCol w="1367362"/>
                <a:gridCol w="1367362"/>
                <a:gridCol w="1367362"/>
              </a:tblGrid>
              <a:tr h="894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0" b="1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6000" b="1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0" b="1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uk-UA" sz="6000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6000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uk-UA" sz="6000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</a:t>
                      </a:r>
                      <a:endParaRPr lang="ru-RU" sz="6000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0" b="1" dirty="0" smtClean="0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6000" b="1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58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60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І</a:t>
                      </a:r>
                      <a:endParaRPr lang="ru-RU" sz="60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60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60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3218" y="519504"/>
            <a:ext cx="8935192" cy="964911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/>
            </a:r>
            <a:br>
              <a:rPr lang="uk-UA" sz="4000" b="1" dirty="0" smtClean="0">
                <a:solidFill>
                  <a:schemeClr val="bg1"/>
                </a:solidFill>
              </a:rPr>
            </a:br>
            <a:r>
              <a:rPr lang="uk-UA" sz="4000" b="1" dirty="0" err="1" smtClean="0">
                <a:solidFill>
                  <a:schemeClr val="bg1"/>
                </a:solidFill>
              </a:rPr>
              <a:t>Мовні</a:t>
            </a:r>
            <a:r>
              <a:rPr lang="uk-UA" sz="4000" b="1" dirty="0" smtClean="0">
                <a:solidFill>
                  <a:schemeClr val="bg1"/>
                </a:solidFill>
              </a:rPr>
              <a:t> ігри </a:t>
            </a:r>
            <a:r>
              <a:rPr lang="ru-RU" sz="4000" b="1" dirty="0" smtClean="0">
                <a:solidFill>
                  <a:schemeClr val="bg1"/>
                </a:solidFill>
              </a:rPr>
              <a:t/>
            </a:r>
            <a:br>
              <a:rPr lang="ru-RU" sz="4000" b="1" dirty="0" smtClean="0">
                <a:solidFill>
                  <a:schemeClr val="bg1"/>
                </a:solidFill>
              </a:rPr>
            </a:br>
            <a:endParaRPr lang="ru-RU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968193"/>
              </p:ext>
            </p:extLst>
          </p:nvPr>
        </p:nvGraphicFramePr>
        <p:xfrm>
          <a:off x="855022" y="1751153"/>
          <a:ext cx="5514388" cy="2050497"/>
        </p:xfrm>
        <a:graphic>
          <a:graphicData uri="http://schemas.openxmlformats.org/drawingml/2006/table">
            <a:tbl>
              <a:tblPr/>
              <a:tblGrid>
                <a:gridCol w="1378597"/>
                <a:gridCol w="1378597"/>
                <a:gridCol w="1378597"/>
                <a:gridCol w="1378597"/>
              </a:tblGrid>
              <a:tr h="956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0" b="1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0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6000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0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</a:t>
                      </a:r>
                      <a:endParaRPr lang="ru-RU" sz="6000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0" b="1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0940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60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60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60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60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І</a:t>
                      </a:r>
                      <a:endParaRPr lang="ru-RU" sz="60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" name="Заголовок 3"/>
          <p:cNvSpPr txBox="1">
            <a:spLocks/>
          </p:cNvSpPr>
          <p:nvPr/>
        </p:nvSpPr>
        <p:spPr>
          <a:xfrm>
            <a:off x="6547539" y="1691230"/>
            <a:ext cx="3546488" cy="172102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dirty="0" smtClean="0">
                <a:solidFill>
                  <a:srgbClr val="FF0000"/>
                </a:solidFill>
                <a:latin typeface="+mn-lt"/>
              </a:rPr>
              <a:t>__а-</a:t>
            </a:r>
            <a:r>
              <a:rPr lang="uk-UA" sz="5400" b="1" dirty="0" err="1" smtClean="0">
                <a:solidFill>
                  <a:srgbClr val="FF0000"/>
                </a:solidFill>
                <a:latin typeface="+mn-lt"/>
              </a:rPr>
              <a:t>ли</a:t>
            </a:r>
            <a:r>
              <a:rPr lang="uk-UA" sz="5400" b="1" dirty="0" smtClean="0">
                <a:solidFill>
                  <a:srgbClr val="FF0000"/>
                </a:solidFill>
                <a:latin typeface="+mn-lt"/>
              </a:rPr>
              <a:t>-на       </a:t>
            </a:r>
          </a:p>
          <a:p>
            <a:r>
              <a:rPr lang="uk-UA" sz="5400" b="1" dirty="0" smtClean="0">
                <a:solidFill>
                  <a:srgbClr val="FF0000"/>
                </a:solidFill>
                <a:latin typeface="+mn-lt"/>
              </a:rPr>
              <a:t>__а-</a:t>
            </a:r>
            <a:r>
              <a:rPr lang="uk-UA" sz="5400" b="1" dirty="0" err="1" smtClean="0">
                <a:solidFill>
                  <a:srgbClr val="FF0000"/>
                </a:solidFill>
                <a:latin typeface="+mn-lt"/>
              </a:rPr>
              <a:t>ли</a:t>
            </a:r>
            <a:r>
              <a:rPr lang="uk-UA" sz="5400" b="1" dirty="0" smtClean="0">
                <a:solidFill>
                  <a:srgbClr val="FF0000"/>
                </a:solidFill>
                <a:latin typeface="+mn-lt"/>
              </a:rPr>
              <a:t>-на</a:t>
            </a:r>
            <a:endParaRPr lang="ru-RU" sz="5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4" descr="http://www.calorizator.ru/sites/default/files/imagecache/product_512/product/raspber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819" y="4161837"/>
            <a:ext cx="2747058" cy="2060294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Picture 8" descr="https://dreamscape-assets.s3.amazonaws.com/arbat/files/8814bbf0-0a4f-4708-b202-d2f54bdbcefc_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6919" y="4078710"/>
            <a:ext cx="2988802" cy="2060294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4098" name="Picture 2" descr="D:\Картинки до тестів\Людина\Druz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374" y="3412257"/>
            <a:ext cx="2629104" cy="307276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06882" y="2399680"/>
            <a:ext cx="5277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5400" b="1" dirty="0" smtClean="0">
                <a:solidFill>
                  <a:srgbClr val="463EDE"/>
                </a:solidFill>
                <a:ea typeface="Times New Roman"/>
                <a:cs typeface="Times New Roman"/>
              </a:rPr>
              <a:t>к</a:t>
            </a:r>
            <a:endParaRPr lang="ru-RU" sz="5400" b="1" dirty="0">
              <a:solidFill>
                <a:srgbClr val="463EDE"/>
              </a:solidFill>
              <a:ea typeface="Times New Roman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31540" y="1656468"/>
            <a:ext cx="6783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5400" b="1" dirty="0" smtClean="0">
                <a:solidFill>
                  <a:srgbClr val="463EDE"/>
                </a:solidFill>
                <a:ea typeface="Times New Roman"/>
                <a:cs typeface="Times New Roman"/>
              </a:rPr>
              <a:t>м</a:t>
            </a:r>
            <a:endParaRPr lang="ru-RU" sz="5400" b="1" dirty="0">
              <a:solidFill>
                <a:srgbClr val="463EDE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35509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8489474" y="1485655"/>
            <a:ext cx="2744582" cy="378565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uk-UA" sz="4800" b="1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к</a:t>
            </a:r>
            <a:r>
              <a:rPr lang="uk-UA" sz="48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а-</a:t>
            </a:r>
            <a:r>
              <a:rPr lang="uk-UA" sz="4800" b="1" dirty="0" err="1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ли</a:t>
            </a:r>
            <a:r>
              <a:rPr lang="uk-UA" sz="48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-на</a:t>
            </a:r>
            <a:endParaRPr kumimoji="0" lang="uk-UA" sz="4800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ea typeface="Arial Unicode MS" pitchFamily="34" charset="-128"/>
              <a:cs typeface="Arial Unicode MS" pitchFamily="34" charset="-128"/>
            </a:endParaRPr>
          </a:p>
          <a:p>
            <a:pPr lvl="0" eaLnBrk="0" hangingPunct="0"/>
            <a:r>
              <a:rPr kumimoji="0" lang="uk-UA" sz="48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Arial Unicode MS" pitchFamily="34" charset="-128"/>
                <a:cs typeface="Arial Unicode MS" pitchFamily="34" charset="-128"/>
              </a:rPr>
              <a:t>о-</a:t>
            </a:r>
            <a:r>
              <a:rPr kumimoji="0" lang="uk-UA" sz="4800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Arial Unicode MS" pitchFamily="34" charset="-128"/>
                <a:cs typeface="Arial Unicode MS" pitchFamily="34" charset="-128"/>
              </a:rPr>
              <a:t>си</a:t>
            </a:r>
            <a:r>
              <a:rPr kumimoji="0" lang="uk-UA" sz="48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Arial Unicode MS" pitchFamily="34" charset="-128"/>
                <a:cs typeface="Arial Unicode MS" pitchFamily="34" charset="-128"/>
              </a:rPr>
              <a:t>-</a:t>
            </a:r>
            <a:r>
              <a:rPr kumimoji="0" lang="uk-UA" sz="48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Arial Unicode MS" pitchFamily="34" charset="-128"/>
                <a:cs typeface="Arial Unicode MS" pitchFamily="34" charset="-128"/>
              </a:rPr>
              <a:t>к</a:t>
            </a:r>
            <a:r>
              <a:rPr kumimoji="0" lang="uk-UA" sz="48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Arial Unicode MS" pitchFamily="34" charset="-128"/>
                <a:cs typeface="Arial Unicode MS" pitchFamily="34" charset="-128"/>
              </a:rPr>
              <a:t>а</a:t>
            </a:r>
          </a:p>
          <a:p>
            <a:pPr eaLnBrk="0" hangingPunct="0"/>
            <a:r>
              <a:rPr lang="uk-UA" sz="4800" b="1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к</a:t>
            </a:r>
            <a:r>
              <a:rPr lang="uk-UA" sz="48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лен</a:t>
            </a:r>
            <a:endParaRPr kumimoji="0" lang="uk-UA" sz="4800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ea typeface="Arial Unicode MS" pitchFamily="34" charset="-128"/>
              <a:cs typeface="Arial Unicode MS" pitchFamily="34" charset="-128"/>
            </a:endParaRPr>
          </a:p>
          <a:p>
            <a:pPr lvl="0" eaLnBrk="0" hangingPunct="0"/>
            <a:r>
              <a:rPr lang="uk-UA" sz="48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а-</a:t>
            </a:r>
            <a:r>
              <a:rPr lang="uk-UA" sz="4800" b="1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к</a:t>
            </a:r>
            <a:r>
              <a:rPr lang="uk-UA" sz="48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а-</a:t>
            </a:r>
            <a:r>
              <a:rPr lang="uk-UA" sz="4800" b="1" dirty="0" err="1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ція</a:t>
            </a:r>
            <a:endParaRPr lang="uk-UA" sz="4800" b="1" dirty="0" smtClean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lvl="0" eaLnBrk="0" hangingPunct="0"/>
            <a:r>
              <a:rPr lang="uk-UA" sz="4800" b="1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к</a:t>
            </a:r>
            <a:r>
              <a:rPr lang="uk-UA" sz="48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аш-</a:t>
            </a:r>
            <a:r>
              <a:rPr lang="uk-UA" sz="4800" b="1" dirty="0" err="1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тан</a:t>
            </a:r>
            <a:endParaRPr kumimoji="0" lang="uk-UA" sz="4800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16974" y="602631"/>
            <a:ext cx="8935192" cy="727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</a:t>
            </a:r>
            <a:r>
              <a:rPr lang="uk-UA" sz="4000" b="1" dirty="0" err="1" smtClean="0">
                <a:solidFill>
                  <a:schemeClr val="bg1"/>
                </a:solidFill>
              </a:rPr>
              <a:t>Зорке</a:t>
            </a:r>
            <a:r>
              <a:rPr lang="uk-UA" sz="4000" b="1" dirty="0" smtClean="0">
                <a:solidFill>
                  <a:schemeClr val="bg1"/>
                </a:solidFill>
              </a:rPr>
              <a:t> око»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9397" y="1516811"/>
            <a:ext cx="6863937" cy="18616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>
                <a:solidFill>
                  <a:schemeClr val="bg1"/>
                </a:solidFill>
              </a:rPr>
              <a:t>Прочитай </a:t>
            </a:r>
            <a:r>
              <a:rPr lang="uk-UA" sz="2000" b="1" dirty="0" smtClean="0">
                <a:solidFill>
                  <a:schemeClr val="bg1"/>
                </a:solidFill>
              </a:rPr>
              <a:t>слова в колонці.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r>
              <a:rPr lang="uk-UA" sz="2000" b="1" dirty="0" smtClean="0">
                <a:solidFill>
                  <a:schemeClr val="bg1"/>
                </a:solidFill>
              </a:rPr>
              <a:t>Як </a:t>
            </a:r>
            <a:r>
              <a:rPr lang="uk-UA" sz="2000" b="1" dirty="0">
                <a:solidFill>
                  <a:schemeClr val="bg1"/>
                </a:solidFill>
              </a:rPr>
              <a:t>назвати ці слова одним словом</a:t>
            </a:r>
            <a:r>
              <a:rPr lang="uk-UA" sz="2000" b="1" dirty="0" smtClean="0">
                <a:solidFill>
                  <a:schemeClr val="bg1"/>
                </a:solidFill>
              </a:rPr>
              <a:t>?</a:t>
            </a:r>
            <a:endParaRPr lang="uk-UA" sz="2000" b="1" dirty="0" smtClean="0">
              <a:solidFill>
                <a:schemeClr val="bg1"/>
              </a:solidFill>
            </a:endParaRPr>
          </a:p>
          <a:p>
            <a:r>
              <a:rPr lang="uk-UA" sz="2000" b="1" dirty="0" smtClean="0">
                <a:solidFill>
                  <a:schemeClr val="bg1"/>
                </a:solidFill>
              </a:rPr>
              <a:t>Прочитай слово односкладове, двоскладове, трискладові; </a:t>
            </a:r>
          </a:p>
          <a:p>
            <a:r>
              <a:rPr lang="uk-UA" sz="2000" b="1" dirty="0" smtClean="0">
                <a:solidFill>
                  <a:schemeClr val="bg1"/>
                </a:solidFill>
              </a:rPr>
              <a:t>ті, що починаються з голосного, приголосного; </a:t>
            </a:r>
          </a:p>
          <a:p>
            <a:r>
              <a:rPr lang="uk-UA" sz="2000" b="1" dirty="0" smtClean="0">
                <a:solidFill>
                  <a:schemeClr val="bg1"/>
                </a:solidFill>
              </a:rPr>
              <a:t>ті, що закінчуються на голосний, </a:t>
            </a:r>
            <a:r>
              <a:rPr lang="uk-UA" sz="2000" b="1" dirty="0" smtClean="0">
                <a:solidFill>
                  <a:schemeClr val="bg1"/>
                </a:solidFill>
              </a:rPr>
              <a:t>приголосний</a:t>
            </a:r>
            <a:endParaRPr lang="uk-UA" sz="2000" b="1" dirty="0" smtClean="0">
              <a:solidFill>
                <a:schemeClr val="bg1"/>
              </a:solidFill>
            </a:endParaRPr>
          </a:p>
        </p:txBody>
      </p:sp>
      <p:pic>
        <p:nvPicPr>
          <p:cNvPr id="5122" name="Picture 2" descr="Цікаві факти про клен - Відкритий лі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93" y="3440878"/>
            <a:ext cx="4427654" cy="2776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16 цікавих фактів про кле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6" name="Picture 6" descr="Застосування кленового листя для лікування суглобів - Київська лікарня  &quot;Янголятк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172" y="4325604"/>
            <a:ext cx="3034797" cy="1891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8474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87075" y="3925601"/>
            <a:ext cx="5013901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000" b="1" dirty="0">
                <a:solidFill>
                  <a:schemeClr val="bg1"/>
                </a:solidFill>
              </a:rPr>
              <a:t>букву «ка», буквосполучення та </a:t>
            </a:r>
            <a:r>
              <a:rPr lang="uk-UA" sz="2000" b="1" dirty="0" smtClean="0">
                <a:solidFill>
                  <a:schemeClr val="bg1"/>
                </a:solidFill>
              </a:rPr>
              <a:t>склади </a:t>
            </a:r>
            <a:r>
              <a:rPr lang="uk-UA" sz="2000" b="1" dirty="0">
                <a:solidFill>
                  <a:schemeClr val="bg1"/>
                </a:solidFill>
              </a:rPr>
              <a:t>у  клітинках за поданими зразками.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06" y="287208"/>
            <a:ext cx="2599155" cy="317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4" t="30164" r="16144" b="60890"/>
          <a:stretch/>
        </p:blipFill>
        <p:spPr>
          <a:xfrm>
            <a:off x="1622004" y="4639915"/>
            <a:ext cx="9940343" cy="169057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2508589" y="4891015"/>
            <a:ext cx="487756" cy="5219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3152839" y="4898985"/>
            <a:ext cx="487756" cy="52198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3797089" y="4898985"/>
            <a:ext cx="487756" cy="52198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4434179" y="4891015"/>
            <a:ext cx="487756" cy="52198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5068619" y="4891015"/>
            <a:ext cx="487756" cy="52198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5699439" y="4877413"/>
            <a:ext cx="487756" cy="5219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6335165" y="4891015"/>
            <a:ext cx="487756" cy="5219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6970983" y="4891015"/>
            <a:ext cx="487756" cy="52198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7601711" y="4891015"/>
            <a:ext cx="487756" cy="52198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8242374" y="4898985"/>
            <a:ext cx="487756" cy="52198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8882762" y="4898985"/>
            <a:ext cx="487756" cy="52198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9520144" y="4891015"/>
            <a:ext cx="487756" cy="52198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10157526" y="4898985"/>
            <a:ext cx="487756" cy="52198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10788061" y="4898985"/>
            <a:ext cx="487756" cy="521984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2650661" y="563016"/>
            <a:ext cx="8774493" cy="9213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3154884" y="2667396"/>
            <a:ext cx="1393794" cy="1216241"/>
          </a:xfrm>
          <a:custGeom>
            <a:avLst/>
            <a:gdLst>
              <a:gd name="connsiteX0" fmla="*/ 0 w 1393794"/>
              <a:gd name="connsiteY0" fmla="*/ 0 h 1216241"/>
              <a:gd name="connsiteX1" fmla="*/ 1012054 w 1393794"/>
              <a:gd name="connsiteY1" fmla="*/ 328474 h 1216241"/>
              <a:gd name="connsiteX2" fmla="*/ 1393794 w 1393794"/>
              <a:gd name="connsiteY2" fmla="*/ 1216241 h 121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3794" h="1216241">
                <a:moveTo>
                  <a:pt x="0" y="0"/>
                </a:moveTo>
                <a:cubicBezTo>
                  <a:pt x="389877" y="62883"/>
                  <a:pt x="779755" y="125767"/>
                  <a:pt x="1012054" y="328474"/>
                </a:cubicBezTo>
                <a:cubicBezTo>
                  <a:pt x="1244353" y="531181"/>
                  <a:pt x="1319073" y="873711"/>
                  <a:pt x="1393794" y="1216241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>
            <a:off x="3137129" y="1610953"/>
            <a:ext cx="1420427" cy="1065321"/>
          </a:xfrm>
          <a:custGeom>
            <a:avLst/>
            <a:gdLst>
              <a:gd name="connsiteX0" fmla="*/ 1420427 w 1420427"/>
              <a:gd name="connsiteY0" fmla="*/ 0 h 1065321"/>
              <a:gd name="connsiteX1" fmla="*/ 923277 w 1420427"/>
              <a:gd name="connsiteY1" fmla="*/ 692458 h 1065321"/>
              <a:gd name="connsiteX2" fmla="*/ 0 w 1420427"/>
              <a:gd name="connsiteY2" fmla="*/ 1065321 h 106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0427" h="1065321">
                <a:moveTo>
                  <a:pt x="1420427" y="0"/>
                </a:moveTo>
                <a:cubicBezTo>
                  <a:pt x="1290221" y="257452"/>
                  <a:pt x="1160015" y="514905"/>
                  <a:pt x="923277" y="692458"/>
                </a:cubicBezTo>
                <a:cubicBezTo>
                  <a:pt x="686539" y="870011"/>
                  <a:pt x="343269" y="967666"/>
                  <a:pt x="0" y="1065321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3128251" y="1604942"/>
            <a:ext cx="0" cy="227127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2752467" y="1610954"/>
            <a:ext cx="2271273" cy="2256704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 стрелкой 43"/>
          <p:cNvCxnSpPr/>
          <p:nvPr/>
        </p:nvCxnSpPr>
        <p:spPr>
          <a:xfrm flipH="1">
            <a:off x="2941330" y="1959619"/>
            <a:ext cx="1052" cy="14969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3577960" y="2169734"/>
            <a:ext cx="310143" cy="152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3521957" y="2938730"/>
            <a:ext cx="329824" cy="1715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:\1 клас\1. Навчання грамоти\1 УРОКИ 2023\Читання\3 Блок л м с н к в п\035 - Звук [к]. Мала буква к\2023-11-03_17573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317" y="1692657"/>
            <a:ext cx="5481838" cy="203087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7362701" y="3901299"/>
            <a:ext cx="4194310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Назви малюнки. Побудуй звукові схеми цих слів.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54995" r="89180" b="23098"/>
          <a:stretch/>
        </p:blipFill>
        <p:spPr>
          <a:xfrm>
            <a:off x="2919247" y="5602339"/>
            <a:ext cx="654132" cy="38791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2" t="54994" r="70338" b="11535"/>
          <a:stretch/>
        </p:blipFill>
        <p:spPr>
          <a:xfrm>
            <a:off x="4882654" y="5611328"/>
            <a:ext cx="654132" cy="59266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6" t="52811" r="50944" b="10246"/>
          <a:stretch/>
        </p:blipFill>
        <p:spPr>
          <a:xfrm>
            <a:off x="6784935" y="5580596"/>
            <a:ext cx="654132" cy="654132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4" t="53670" r="32496" b="9387"/>
          <a:stretch/>
        </p:blipFill>
        <p:spPr>
          <a:xfrm>
            <a:off x="8678209" y="5580753"/>
            <a:ext cx="654132" cy="65413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4" t="53670" r="32496" b="9387"/>
          <a:stretch/>
        </p:blipFill>
        <p:spPr>
          <a:xfrm>
            <a:off x="9634818" y="5580596"/>
            <a:ext cx="654132" cy="65413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4" t="53670" r="32496" b="9387"/>
          <a:stretch/>
        </p:blipFill>
        <p:spPr>
          <a:xfrm>
            <a:off x="10598582" y="5578433"/>
            <a:ext cx="654132" cy="6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 клас\1. Навчання грамоти\1 УРОКИ 2023\Читання\3 Блок л м с н к в п\035 - Звук [к]. Мала буква к\2023-11-03_1808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331" y="1745736"/>
            <a:ext cx="7156698" cy="216124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3166845" y="3287846"/>
            <a:ext cx="487756" cy="52198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6630802" y="3293932"/>
            <a:ext cx="487756" cy="52198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8056736" y="3319831"/>
            <a:ext cx="487756" cy="521984"/>
          </a:xfrm>
          <a:prstGeom prst="rect">
            <a:avLst/>
          </a:prstGeom>
        </p:spPr>
      </p:pic>
      <p:pic>
        <p:nvPicPr>
          <p:cNvPr id="4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06" y="287208"/>
            <a:ext cx="2599155" cy="317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2650661" y="563016"/>
            <a:ext cx="8774493" cy="9213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4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8608023" y="3314041"/>
            <a:ext cx="487756" cy="52198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9472943" y="3287846"/>
            <a:ext cx="487756" cy="52198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3946423" y="2409073"/>
            <a:ext cx="487756" cy="521984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3715714" y="2826358"/>
            <a:ext cx="487756" cy="521984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5078429" y="2417043"/>
            <a:ext cx="487756" cy="52198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4834551" y="2826358"/>
            <a:ext cx="487756" cy="52198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6143046" y="2409073"/>
            <a:ext cx="487756" cy="52198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7268067" y="2417043"/>
            <a:ext cx="487756" cy="521984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5892559" y="2826358"/>
            <a:ext cx="487756" cy="52198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8335978" y="2417043"/>
            <a:ext cx="487756" cy="52198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9472943" y="2417043"/>
            <a:ext cx="487756" cy="52198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6874680" y="2833504"/>
            <a:ext cx="487756" cy="52198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8057300" y="2826358"/>
            <a:ext cx="487756" cy="521984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9137587" y="2833504"/>
            <a:ext cx="487756" cy="521984"/>
          </a:xfrm>
          <a:prstGeom prst="rect">
            <a:avLst/>
          </a:prstGeom>
        </p:spPr>
      </p:pic>
      <p:sp>
        <p:nvSpPr>
          <p:cNvPr id="2" name="Дуга 1"/>
          <p:cNvSpPr/>
          <p:nvPr/>
        </p:nvSpPr>
        <p:spPr>
          <a:xfrm rot="9415021">
            <a:off x="3162074" y="3287846"/>
            <a:ext cx="1107279" cy="528070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Дуга 62"/>
          <p:cNvSpPr/>
          <p:nvPr/>
        </p:nvSpPr>
        <p:spPr>
          <a:xfrm rot="9415021">
            <a:off x="3785518" y="3269377"/>
            <a:ext cx="1107279" cy="528070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Дуга 64"/>
          <p:cNvSpPr/>
          <p:nvPr/>
        </p:nvSpPr>
        <p:spPr>
          <a:xfrm rot="9028838">
            <a:off x="4293116" y="3204388"/>
            <a:ext cx="1107279" cy="528070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Дуга 65"/>
          <p:cNvSpPr/>
          <p:nvPr/>
        </p:nvSpPr>
        <p:spPr>
          <a:xfrm rot="9415021">
            <a:off x="5464330" y="3290890"/>
            <a:ext cx="1107279" cy="528070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Дуга 66"/>
          <p:cNvSpPr/>
          <p:nvPr/>
        </p:nvSpPr>
        <p:spPr>
          <a:xfrm rot="9415021">
            <a:off x="6101595" y="3294153"/>
            <a:ext cx="1107279" cy="528070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уга 67"/>
          <p:cNvSpPr/>
          <p:nvPr/>
        </p:nvSpPr>
        <p:spPr>
          <a:xfrm rot="9415021">
            <a:off x="6714427" y="3316787"/>
            <a:ext cx="1107279" cy="528070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Дуга 68"/>
          <p:cNvSpPr/>
          <p:nvPr/>
        </p:nvSpPr>
        <p:spPr>
          <a:xfrm rot="9415021">
            <a:off x="7894556" y="3180600"/>
            <a:ext cx="1419629" cy="633108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Дуга 69"/>
          <p:cNvSpPr/>
          <p:nvPr/>
        </p:nvSpPr>
        <p:spPr>
          <a:xfrm rot="9415021">
            <a:off x="8740241" y="3182412"/>
            <a:ext cx="1418226" cy="580973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470" y="3755612"/>
            <a:ext cx="646112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1" name="Прямая соединительная линия 70"/>
          <p:cNvCxnSpPr/>
          <p:nvPr/>
        </p:nvCxnSpPr>
        <p:spPr>
          <a:xfrm rot="5400000">
            <a:off x="4257109" y="3236555"/>
            <a:ext cx="214314" cy="7143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rot="5400000">
            <a:off x="7047120" y="3284112"/>
            <a:ext cx="214314" cy="7143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rot="5400000">
            <a:off x="9066149" y="3284112"/>
            <a:ext cx="214314" cy="7143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D:\1 клас\1. Навчання грамоти\1 УРОКИ 2023\Читання\3 Блок л м с н к в п\035 - Звук [к]. Мала буква к\2023-11-03_1812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846" y="1728493"/>
            <a:ext cx="7507290" cy="22648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1 клас\1. Навчання грамоти\1 УРОКИ 2023\Читання\3 Блок л м с н к в п\035 - Звук [к]. Мала буква к\2023-11-03_18253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845" y="1721084"/>
            <a:ext cx="7556151" cy="274403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1 клас\1. Навчання грамоти\1 УРОКИ 2023\Читання\3 Блок л м с н к в п\035 - Звук [к]. Мала буква к\2023-11-03_18270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114" y="4465122"/>
            <a:ext cx="7565882" cy="207361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9173306" y="4465122"/>
            <a:ext cx="1894497" cy="207361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13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36052" y="563017"/>
            <a:ext cx="8755124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3874951" y="1925049"/>
            <a:ext cx="5077326" cy="2564890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4951" y="2014715"/>
            <a:ext cx="50773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звуки вона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знаєш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ці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слова з буквою к можеш назвати?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96647" y="2253627"/>
            <a:ext cx="2773126" cy="347867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50427" y="5607610"/>
            <a:ext cx="417614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b="1" dirty="0" err="1" smtClean="0"/>
              <a:t>Кіно</a:t>
            </a:r>
            <a:r>
              <a:rPr lang="ru-RU" sz="2400" b="1" dirty="0"/>
              <a:t>, </a:t>
            </a:r>
            <a:r>
              <a:rPr lang="ru-RU" sz="2400" b="1" dirty="0" err="1"/>
              <a:t>ківі</a:t>
            </a:r>
            <a:r>
              <a:rPr lang="ru-RU" sz="2400" b="1" dirty="0"/>
              <a:t>, </a:t>
            </a:r>
            <a:r>
              <a:rPr lang="ru-RU" sz="2400" b="1" dirty="0" err="1"/>
              <a:t>кіоск</a:t>
            </a:r>
            <a:r>
              <a:rPr lang="ru-RU" sz="2400" b="1" dirty="0"/>
              <a:t>, </a:t>
            </a:r>
            <a:r>
              <a:rPr lang="ru-RU" sz="2400" b="1" dirty="0" err="1"/>
              <a:t>кігті</a:t>
            </a:r>
            <a:r>
              <a:rPr lang="ru-RU" sz="2400" b="1" dirty="0"/>
              <a:t> 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кіт</a:t>
            </a:r>
            <a:r>
              <a:rPr lang="ru-RU" sz="2400" b="1" dirty="0" smtClean="0"/>
              <a:t> та </a:t>
            </a:r>
            <a:r>
              <a:rPr lang="ru-RU" sz="2400" b="1" dirty="0" err="1" smtClean="0"/>
              <a:t>ін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50427" y="4985966"/>
            <a:ext cx="428784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b="1" dirty="0" smtClean="0"/>
              <a:t>Клен, калина, </a:t>
            </a:r>
            <a:r>
              <a:rPr lang="ru-RU" sz="2400" b="1" dirty="0" err="1" smtClean="0"/>
              <a:t>осика</a:t>
            </a:r>
            <a:r>
              <a:rPr lang="ru-RU" sz="2400" b="1" dirty="0" smtClean="0"/>
              <a:t>, каштан,…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9561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05657" y="466527"/>
            <a:ext cx="7546351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настрій»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7877" y="1712872"/>
            <a:ext cx="436394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>
                <a:solidFill>
                  <a:schemeClr val="bg1"/>
                </a:solidFill>
              </a:rPr>
              <a:t>Я</a:t>
            </a:r>
            <a:r>
              <a:rPr lang="uk-UA" sz="3200" b="1" dirty="0" smtClean="0">
                <a:solidFill>
                  <a:schemeClr val="bg1"/>
                </a:solidFill>
              </a:rPr>
              <a:t> втомився на </a:t>
            </a:r>
            <a:r>
              <a:rPr lang="uk-UA" sz="32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573" y="935922"/>
            <a:ext cx="2625199" cy="26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71502" y="2544762"/>
            <a:ext cx="406701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 smtClean="0">
                <a:solidFill>
                  <a:schemeClr val="bg1"/>
                </a:solidFill>
              </a:rPr>
              <a:t>Було цікаво на </a:t>
            </a:r>
            <a:r>
              <a:rPr lang="uk-UA" sz="32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9" y="1644012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296" y="3651253"/>
            <a:ext cx="2142507" cy="19962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407877" y="3675613"/>
            <a:ext cx="4409696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 smtClean="0">
                <a:solidFill>
                  <a:schemeClr val="bg1"/>
                </a:solidFill>
              </a:rPr>
              <a:t>Дуже сподобалось працювати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4314800"/>
            <a:ext cx="2317795" cy="1888574"/>
          </a:xfrm>
          <a:prstGeom prst="roundRect">
            <a:avLst/>
          </a:prstGeom>
          <a:solidFill>
            <a:srgbClr val="7030A0"/>
          </a:solidFill>
          <a:extLst/>
        </p:spPr>
      </p:pic>
      <p:sp>
        <p:nvSpPr>
          <p:cNvPr id="16" name="TextBox 15"/>
          <p:cNvSpPr txBox="1"/>
          <p:nvPr/>
        </p:nvSpPr>
        <p:spPr>
          <a:xfrm>
            <a:off x="3071503" y="5119144"/>
            <a:ext cx="4067019" cy="1077218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 smtClean="0">
                <a:solidFill>
                  <a:schemeClr val="bg1"/>
                </a:solidFill>
              </a:rPr>
              <a:t>Трохи відпочину і повернуся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2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05657" y="466527"/>
            <a:ext cx="7546351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Очікування від уроку «Мій настрій»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8400" y="1906271"/>
            <a:ext cx="2838201" cy="1077218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>
                <a:solidFill>
                  <a:schemeClr val="bg1"/>
                </a:solidFill>
              </a:rPr>
              <a:t>Я</a:t>
            </a:r>
            <a:r>
              <a:rPr lang="uk-UA" sz="3200" b="1" dirty="0" smtClean="0">
                <a:solidFill>
                  <a:schemeClr val="bg1"/>
                </a:solidFill>
              </a:rPr>
              <a:t> втомлюся на </a:t>
            </a:r>
            <a:r>
              <a:rPr lang="uk-UA" sz="32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596" y="593671"/>
            <a:ext cx="2625199" cy="26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67742" y="2483903"/>
            <a:ext cx="2913662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 smtClean="0">
                <a:solidFill>
                  <a:schemeClr val="bg1"/>
                </a:solidFill>
              </a:rPr>
              <a:t>Буде цікаво на </a:t>
            </a:r>
            <a:r>
              <a:rPr lang="uk-UA" sz="32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9" y="1644012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296" y="3651253"/>
            <a:ext cx="2142507" cy="19962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98400" y="3776191"/>
            <a:ext cx="3074123" cy="1077218"/>
          </a:xfrm>
          <a:prstGeom prst="rect">
            <a:avLst/>
          </a:prstGeom>
          <a:solidFill>
            <a:srgbClr val="FF33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 smtClean="0">
                <a:solidFill>
                  <a:schemeClr val="bg1"/>
                </a:solidFill>
              </a:rPr>
              <a:t>Сподобається працювати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4314800"/>
            <a:ext cx="2317795" cy="1888574"/>
          </a:xfrm>
          <a:prstGeom prst="roundRect">
            <a:avLst/>
          </a:prstGeom>
          <a:solidFill>
            <a:srgbClr val="7030A0"/>
          </a:solidFill>
          <a:extLst/>
        </p:spPr>
      </p:pic>
      <p:sp>
        <p:nvSpPr>
          <p:cNvPr id="16" name="TextBox 15"/>
          <p:cNvSpPr txBox="1"/>
          <p:nvPr/>
        </p:nvSpPr>
        <p:spPr>
          <a:xfrm>
            <a:off x="2952228" y="4720478"/>
            <a:ext cx="3056165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 smtClean="0">
                <a:solidFill>
                  <a:schemeClr val="bg1"/>
                </a:solidFill>
              </a:rPr>
              <a:t>Отримаю гарні емоції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02598" y="445745"/>
            <a:ext cx="8756193" cy="1136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Прочитай склади.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З'єднай </a:t>
            </a:r>
            <a:r>
              <a:rPr lang="uk-UA" sz="3600" b="1" dirty="0">
                <a:solidFill>
                  <a:schemeClr val="bg1"/>
                </a:solidFill>
              </a:rPr>
              <a:t>їх з відповідними малюнками.</a:t>
            </a:r>
            <a:endParaRPr lang="uk-UA" sz="36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8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1265497" y="1769426"/>
            <a:ext cx="1008185" cy="785446"/>
            <a:chOff x="2944960" y="1705611"/>
            <a:chExt cx="1008185" cy="785446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/>
                <a:t>не</a:t>
              </a:r>
              <a:endParaRPr lang="ru-RU" sz="4000" b="1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008728" y="1769426"/>
            <a:ext cx="1008185" cy="785446"/>
            <a:chOff x="2944960" y="1705611"/>
            <a:chExt cx="1008185" cy="785446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/>
                <a:t>на</a:t>
              </a:r>
              <a:endParaRPr lang="ru-RU" sz="4000" b="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8268881" y="1772378"/>
            <a:ext cx="1008185" cy="785446"/>
            <a:chOff x="2944960" y="1705611"/>
            <a:chExt cx="1008185" cy="785446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rgbClr val="FFC0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/>
                <a:t>но</a:t>
              </a:r>
              <a:endParaRPr lang="ru-RU" sz="4000" b="1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0012890" y="1772378"/>
            <a:ext cx="1008185" cy="785446"/>
            <a:chOff x="2944960" y="1705611"/>
            <a:chExt cx="1008185" cy="785446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rgbClr val="EF71CE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/>
                <a:t>ні</a:t>
              </a:r>
              <a:endParaRPr lang="ru-RU" sz="4000" b="1" dirty="0"/>
            </a:p>
          </p:txBody>
        </p:sp>
      </p:grpSp>
      <p:cxnSp>
        <p:nvCxnSpPr>
          <p:cNvPr id="33" name="Прямая со стрелкой 32"/>
          <p:cNvCxnSpPr/>
          <p:nvPr/>
        </p:nvCxnSpPr>
        <p:spPr>
          <a:xfrm flipH="1">
            <a:off x="1766726" y="2646702"/>
            <a:ext cx="1721000" cy="11867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8700644" y="2682845"/>
            <a:ext cx="2058147" cy="13202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9230928" y="2649654"/>
            <a:ext cx="1286055" cy="14784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Группа 29"/>
          <p:cNvGrpSpPr/>
          <p:nvPr/>
        </p:nvGrpSpPr>
        <p:grpSpPr>
          <a:xfrm>
            <a:off x="4751959" y="1742324"/>
            <a:ext cx="1008185" cy="812548"/>
            <a:chOff x="2944960" y="1678509"/>
            <a:chExt cx="1008185" cy="812548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988856" y="1678509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/>
                <a:t>ну</a:t>
              </a:r>
              <a:endParaRPr lang="ru-RU" sz="4000" b="1" dirty="0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6510420" y="1755041"/>
            <a:ext cx="1021604" cy="799831"/>
            <a:chOff x="2944960" y="1691226"/>
            <a:chExt cx="1021604" cy="799831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012057" y="1691226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err="1"/>
                <a:t>ни</a:t>
              </a:r>
              <a:endParaRPr lang="ru-RU" sz="4000" b="1" dirty="0"/>
            </a:p>
          </p:txBody>
        </p:sp>
      </p:grpSp>
      <p:cxnSp>
        <p:nvCxnSpPr>
          <p:cNvPr id="41" name="Прямая со стрелкой 40"/>
          <p:cNvCxnSpPr/>
          <p:nvPr/>
        </p:nvCxnSpPr>
        <p:spPr>
          <a:xfrm>
            <a:off x="5256051" y="2708729"/>
            <a:ext cx="1565907" cy="12422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5539796" y="2723789"/>
            <a:ext cx="1518047" cy="15282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8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75298" y="4402243"/>
            <a:ext cx="1639407" cy="17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Носорог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333" y1="41118" x2="6333" y2="41118"/>
                        <a14:foregroundMark x1="5833" y1="28743" x2="5833" y2="28743"/>
                        <a14:foregroundMark x1="9833" y1="45110" x2="9833" y2="45110"/>
                        <a14:foregroundMark x1="38167" y1="94012" x2="38167" y2="94012"/>
                        <a14:foregroundMark x1="34667" y1="91816" x2="34667" y2="91816"/>
                        <a14:foregroundMark x1="41167" y1="94012" x2="41167" y2="94012"/>
                        <a14:foregroundMark x1="45000" y1="95010" x2="45000" y2="95010"/>
                        <a14:foregroundMark x1="50000" y1="95609" x2="50000" y2="95609"/>
                        <a14:foregroundMark x1="54167" y1="97804" x2="54167" y2="97804"/>
                        <a14:foregroundMark x1="60500" y1="96208" x2="60500" y2="96208"/>
                        <a14:foregroundMark x1="66667" y1="88423" x2="66667" y2="88423"/>
                        <a14:foregroundMark x1="70333" y1="89222" x2="70333" y2="89222"/>
                        <a14:foregroundMark x1="76333" y1="89820" x2="76333" y2="89820"/>
                        <a14:foregroundMark x1="79333" y1="91816" x2="79333" y2="91816"/>
                        <a14:foregroundMark x1="85500" y1="91617" x2="85500" y2="91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746" y="4402243"/>
            <a:ext cx="2161644" cy="180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>
            <a:off x="1737419" y="2646702"/>
            <a:ext cx="1519649" cy="12938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Клипарт нос (61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98" b="98503" l="29000" r="72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12" r="27467"/>
          <a:stretch/>
        </p:blipFill>
        <p:spPr bwMode="auto">
          <a:xfrm>
            <a:off x="8397413" y="4548248"/>
            <a:ext cx="1302678" cy="163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Бусы клипарт (70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87" y="3833446"/>
            <a:ext cx="1821545" cy="221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papik.pro/uploads/posts/2021-12/1639204959_29-papik-pro-p-klipart-nebo-3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981" y="4128084"/>
            <a:ext cx="2153490" cy="15074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утрія - фото, опис, ареал, зміст, породи, харчуванн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943" y="4352230"/>
            <a:ext cx="24003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42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2503" y="480174"/>
            <a:ext cx="2861274" cy="34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340025" y="1623637"/>
            <a:ext cx="4372709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/>
              <a:t>М'які лапки, </a:t>
            </a:r>
            <a:endParaRPr lang="uk-UA" sz="2800" b="1" dirty="0" smtClean="0"/>
          </a:p>
          <a:p>
            <a:pPr algn="ctr"/>
            <a:r>
              <a:rPr lang="uk-UA" sz="2800" b="1" dirty="0" smtClean="0"/>
              <a:t>а </a:t>
            </a:r>
            <a:r>
              <a:rPr lang="uk-UA" sz="2800" b="1" dirty="0"/>
              <a:t>в лапках - </a:t>
            </a:r>
            <a:r>
              <a:rPr lang="uk-UA" sz="2800" b="1" dirty="0" err="1"/>
              <a:t>царапки</a:t>
            </a:r>
            <a:r>
              <a:rPr lang="uk-UA" sz="2800" b="1" dirty="0"/>
              <a:t>. </a:t>
            </a:r>
            <a:endParaRPr lang="ru-RU" sz="28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73777" y="2906381"/>
            <a:ext cx="5905206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Назви </a:t>
            </a:r>
            <a:r>
              <a:rPr lang="uk-UA" sz="2000" dirty="0"/>
              <a:t>всі звуки у слові- відгадці. Побудуємо звукову модель слова котик.</a:t>
            </a:r>
            <a:endParaRPr lang="ru-RU" sz="2000" dirty="0"/>
          </a:p>
          <a:p>
            <a:pPr algn="ctr"/>
            <a:r>
              <a:rPr lang="uk-UA" sz="2000" dirty="0"/>
              <a:t> </a:t>
            </a:r>
            <a:r>
              <a:rPr lang="uk-UA" sz="2000" dirty="0" smtClean="0"/>
              <a:t>Який </a:t>
            </a:r>
            <a:r>
              <a:rPr lang="uk-UA" sz="2000" dirty="0"/>
              <a:t>звук перший у цьому слові? Який останній? </a:t>
            </a:r>
            <a:r>
              <a:rPr lang="uk-UA" sz="2000" dirty="0" smtClean="0"/>
              <a:t>Як </a:t>
            </a:r>
            <a:r>
              <a:rPr lang="uk-UA" sz="2000" dirty="0" smtClean="0"/>
              <a:t>назвемо котика, коли він виросте? Чи знаєш, якою буквою позначимо на письмі звуки </a:t>
            </a:r>
            <a:r>
              <a:rPr lang="uk-UA" sz="2000" b="1" dirty="0">
                <a:solidFill>
                  <a:srgbClr val="FFFF00"/>
                </a:solidFill>
              </a:rPr>
              <a:t>[к</a:t>
            </a:r>
            <a:r>
              <a:rPr lang="uk-UA" sz="2000" b="1" dirty="0" smtClean="0">
                <a:solidFill>
                  <a:srgbClr val="FFFF00"/>
                </a:solidFill>
              </a:rPr>
              <a:t>], </a:t>
            </a:r>
            <a:r>
              <a:rPr lang="uk-UA" sz="2000" b="1" dirty="0">
                <a:solidFill>
                  <a:srgbClr val="FFFF00"/>
                </a:solidFill>
              </a:rPr>
              <a:t>[</a:t>
            </a:r>
            <a:r>
              <a:rPr lang="uk-UA" sz="2000" b="1" dirty="0" smtClean="0">
                <a:solidFill>
                  <a:srgbClr val="FFFF00"/>
                </a:solidFill>
              </a:rPr>
              <a:t>к’]</a:t>
            </a:r>
            <a:r>
              <a:rPr lang="uk-UA" sz="2000" dirty="0" smtClean="0"/>
              <a:t>?</a:t>
            </a:r>
            <a:endParaRPr lang="ru-RU" sz="20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357089" y="2606254"/>
            <a:ext cx="6338581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Сьогодні на </a:t>
            </a:r>
            <a:r>
              <a:rPr lang="uk-UA" sz="2400" b="1" dirty="0" err="1"/>
              <a:t>уроці</a:t>
            </a:r>
            <a:r>
              <a:rPr lang="uk-UA" sz="2400" b="1" dirty="0"/>
              <a:t> ми </a:t>
            </a:r>
            <a:r>
              <a:rPr lang="uk-UA" sz="2400" b="1" dirty="0" smtClean="0"/>
              <a:t>дізнаємось</a:t>
            </a:r>
            <a:r>
              <a:rPr lang="uk-UA" sz="2400" b="1" dirty="0"/>
              <a:t>, якою буквою позначається </a:t>
            </a:r>
            <a:r>
              <a:rPr lang="uk-UA" sz="2400" b="1" dirty="0" smtClean="0"/>
              <a:t>звуки </a:t>
            </a:r>
            <a:r>
              <a:rPr lang="uk-UA" sz="2400" b="1" dirty="0"/>
              <a:t>[к</a:t>
            </a:r>
            <a:r>
              <a:rPr lang="uk-UA" sz="2400" b="1" dirty="0"/>
              <a:t>], [</a:t>
            </a:r>
            <a:r>
              <a:rPr lang="uk-UA" sz="2400" b="1" dirty="0" smtClean="0"/>
              <a:t>к’].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Будемо </a:t>
            </a:r>
            <a:r>
              <a:rPr lang="uk-UA" sz="2400" b="1" dirty="0" smtClean="0">
                <a:solidFill>
                  <a:schemeClr val="bg1"/>
                </a:solidFill>
              </a:rPr>
              <a:t>друкувати малу букву к. П</a:t>
            </a:r>
            <a:r>
              <a:rPr lang="uk-UA" sz="2400" b="1" dirty="0" smtClean="0"/>
              <a:t>родовжимо навчатися читати склади, слова з новою буквою.</a:t>
            </a:r>
            <a:r>
              <a:rPr lang="uk-UA" sz="2400" dirty="0" smtClean="0"/>
              <a:t> </a:t>
            </a:r>
          </a:p>
          <a:p>
            <a:pPr algn="ctr"/>
            <a:r>
              <a:rPr lang="uk-UA" sz="2400" b="1" dirty="0" smtClean="0"/>
              <a:t>Удосконалимо вміння читати</a:t>
            </a:r>
            <a:r>
              <a:rPr lang="uk-UA" sz="2400" dirty="0" smtClean="0"/>
              <a:t> </a:t>
            </a:r>
            <a:r>
              <a:rPr lang="uk-UA" sz="2400" b="1" dirty="0" smtClean="0"/>
              <a:t>різні за інтонацією речення.</a:t>
            </a:r>
            <a:endParaRPr lang="uk-UA" sz="2400" dirty="0" smtClean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916443" y="4023928"/>
            <a:ext cx="1438371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/>
              <a:t>котик</a:t>
            </a:r>
            <a:endParaRPr lang="ru-RU" sz="2800" b="1" dirty="0"/>
          </a:p>
        </p:txBody>
      </p:sp>
      <p:pic>
        <p:nvPicPr>
          <p:cNvPr id="1026" name="Picture 2" descr="D:\Картинки до тестів\Тварини\Кошеня біл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860" y="1559687"/>
            <a:ext cx="2358537" cy="2239117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028406" y="5031438"/>
            <a:ext cx="500066" cy="895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083292" y="5006113"/>
            <a:ext cx="500066" cy="895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008331" y="5013352"/>
            <a:ext cx="500066" cy="895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9671348" y="5669444"/>
            <a:ext cx="500066" cy="7143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671480" y="5740882"/>
            <a:ext cx="500066" cy="7143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671348" y="5883758"/>
            <a:ext cx="500066" cy="7143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9635629" y="4970394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0710154" y="4977633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rot="5400000">
            <a:off x="9748922" y="5102876"/>
            <a:ext cx="42862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9814224" y="4674248"/>
            <a:ext cx="214314" cy="7143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10299708" y="5669444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835241" y="4859322"/>
            <a:ext cx="2885703" cy="48710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468560" y="5568767"/>
            <a:ext cx="1943628" cy="48710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583357" y="4026554"/>
            <a:ext cx="1137587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/>
              <a:t>кіт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92337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3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585995" y="1863158"/>
            <a:ext cx="4634455" cy="449681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7" y="1863159"/>
            <a:ext cx="5756962" cy="43177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93068" y="2588071"/>
            <a:ext cx="42203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 к</a:t>
            </a:r>
            <a:r>
              <a:rPr lang="uk-UA" sz="3200" b="1" dirty="0" smtClean="0">
                <a:solidFill>
                  <a:srgbClr val="FF0000"/>
                </a:solidFill>
              </a:rPr>
              <a:t>у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рч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endParaRPr lang="uk-UA" sz="3200" b="1" dirty="0">
              <a:solidFill>
                <a:srgbClr val="FF0000"/>
              </a:solidFill>
            </a:endParaRP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кн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 м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 к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см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 с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 с</a:t>
            </a:r>
            <a:r>
              <a:rPr lang="uk-UA" sz="3200" b="1" dirty="0" smtClean="0">
                <a:solidFill>
                  <a:srgbClr val="FF0000"/>
                </a:solidFill>
              </a:rPr>
              <a:t>у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мк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endParaRPr lang="uk-UA" sz="3200" b="1" dirty="0">
              <a:solidFill>
                <a:srgbClr val="FF0000"/>
              </a:solidFill>
            </a:endParaRP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кл</a:t>
            </a:r>
            <a:r>
              <a:rPr lang="uk-UA" sz="3200" b="1" dirty="0">
                <a:solidFill>
                  <a:srgbClr val="FF0000"/>
                </a:solidFill>
              </a:rPr>
              <a:t>оу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 к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7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-облако 13"/>
          <p:cNvSpPr/>
          <p:nvPr/>
        </p:nvSpPr>
        <p:spPr>
          <a:xfrm rot="272255">
            <a:off x="3012485" y="2058917"/>
            <a:ext cx="5662319" cy="3701328"/>
          </a:xfrm>
          <a:prstGeom prst="cloudCallout">
            <a:avLst>
              <a:gd name="adj1" fmla="val -63346"/>
              <a:gd name="adj2" fmla="val 21243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52555" y="472123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Проведи дослідження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524309" y="1257300"/>
            <a:ext cx="3667691" cy="4424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60907" y="2442783"/>
            <a:ext cx="47161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Виділи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перший звук у слові </a:t>
            </a:r>
            <a:r>
              <a:rPr lang="uk-UA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котик, кіт.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Простеж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його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вимовою.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 вимовляння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звуків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[к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],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к’]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язик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створює перешкоду для видихуваного повітря,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отже,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 звуки приголосні.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23420" y="3176945"/>
            <a:ext cx="10651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295FFF"/>
                </a:solidFill>
              </a:rPr>
              <a:t> </a:t>
            </a:r>
            <a:r>
              <a:rPr lang="en-US" sz="4000" b="1" dirty="0">
                <a:solidFill>
                  <a:srgbClr val="295FFF"/>
                </a:solidFill>
              </a:rPr>
              <a:t>[</a:t>
            </a:r>
            <a:r>
              <a:rPr lang="uk-UA" sz="4000" b="1" dirty="0">
                <a:solidFill>
                  <a:srgbClr val="295FFF"/>
                </a:solidFill>
              </a:rPr>
              <a:t>к</a:t>
            </a:r>
            <a:r>
              <a:rPr lang="en-US" sz="4000" b="1" dirty="0">
                <a:solidFill>
                  <a:srgbClr val="295FFF"/>
                </a:solidFill>
              </a:rPr>
              <a:t>]</a:t>
            </a:r>
            <a:endParaRPr lang="ru-RU" sz="4000" b="1" dirty="0">
              <a:solidFill>
                <a:srgbClr val="295FFF"/>
              </a:solidFill>
            </a:endParaRPr>
          </a:p>
        </p:txBody>
      </p:sp>
      <p:pic>
        <p:nvPicPr>
          <p:cNvPr id="15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9" t="66808" r="9988" b="14404"/>
          <a:stretch/>
        </p:blipFill>
        <p:spPr bwMode="auto">
          <a:xfrm>
            <a:off x="723420" y="1587563"/>
            <a:ext cx="2458270" cy="1366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10455" y="3176945"/>
            <a:ext cx="10651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295FFF"/>
                </a:solidFill>
              </a:rPr>
              <a:t> </a:t>
            </a:r>
            <a:r>
              <a:rPr lang="en-US" sz="4000" b="1" dirty="0">
                <a:solidFill>
                  <a:srgbClr val="295FFF"/>
                </a:solidFill>
              </a:rPr>
              <a:t>[</a:t>
            </a:r>
            <a:r>
              <a:rPr lang="uk-UA" sz="4000" b="1" dirty="0" smtClean="0">
                <a:solidFill>
                  <a:srgbClr val="295FFF"/>
                </a:solidFill>
              </a:rPr>
              <a:t>к’</a:t>
            </a:r>
            <a:r>
              <a:rPr lang="en-US" sz="4000" b="1" dirty="0" smtClean="0">
                <a:solidFill>
                  <a:srgbClr val="295FFF"/>
                </a:solidFill>
              </a:rPr>
              <a:t>]</a:t>
            </a:r>
            <a:endParaRPr lang="ru-RU" sz="4000" b="1" dirty="0">
              <a:solidFill>
                <a:srgbClr val="295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5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sz="quarter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3076" name="Picture 5" descr="Картинка 4 из 34213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D:\Картинки до тестів\Рослини\Картопл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655" y="4020522"/>
            <a:ext cx="1691133" cy="100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Кран\Кран під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788" y="4465123"/>
            <a:ext cx="1412525" cy="216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Рослини\Кульбабк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505" y="3563321"/>
            <a:ext cx="1291773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18755" y="6066809"/>
            <a:ext cx="4548247" cy="6858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bg1"/>
                </a:solidFill>
              </a:rPr>
              <a:t>Знайди слова зі звуками </a:t>
            </a:r>
            <a:r>
              <a:rPr lang="en-US" sz="2400" b="1" dirty="0" smtClean="0">
                <a:solidFill>
                  <a:srgbClr val="295FFF"/>
                </a:solidFill>
              </a:rPr>
              <a:t>[</a:t>
            </a:r>
            <a:r>
              <a:rPr lang="uk-UA" sz="2400" b="1" dirty="0">
                <a:solidFill>
                  <a:srgbClr val="295FFF"/>
                </a:solidFill>
              </a:rPr>
              <a:t>к</a:t>
            </a:r>
            <a:r>
              <a:rPr lang="en-US" sz="2400" b="1" dirty="0" smtClean="0">
                <a:solidFill>
                  <a:srgbClr val="295FFF"/>
                </a:solidFill>
              </a:rPr>
              <a:t>]</a:t>
            </a:r>
            <a:r>
              <a:rPr lang="uk-UA" sz="2400" b="1" dirty="0" smtClean="0">
                <a:solidFill>
                  <a:srgbClr val="295FFF"/>
                </a:solidFill>
              </a:rPr>
              <a:t>, </a:t>
            </a:r>
            <a:r>
              <a:rPr lang="en-US" sz="2400" b="1" dirty="0">
                <a:solidFill>
                  <a:srgbClr val="295FFF"/>
                </a:solidFill>
              </a:rPr>
              <a:t>[</a:t>
            </a:r>
            <a:r>
              <a:rPr lang="uk-UA" sz="2400" b="1" dirty="0" smtClean="0">
                <a:solidFill>
                  <a:srgbClr val="295FFF"/>
                </a:solidFill>
              </a:rPr>
              <a:t>к’</a:t>
            </a:r>
            <a:r>
              <a:rPr lang="en-US" sz="2400" b="1" dirty="0" smtClean="0">
                <a:solidFill>
                  <a:srgbClr val="295FFF"/>
                </a:solidFill>
              </a:rPr>
              <a:t>]</a:t>
            </a:r>
            <a:r>
              <a:rPr lang="uk-UA" sz="2400" b="1" dirty="0" smtClean="0">
                <a:solidFill>
                  <a:srgbClr val="295FFF"/>
                </a:solidFill>
              </a:rPr>
              <a:t>. 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Визнач їх місце в слові.  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3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1stshop.ru/next/images/kak-sdelat-bukvu-b-simvolom-16086-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9812" y="1589811"/>
            <a:ext cx="2034660" cy="1905000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049486" y="676596"/>
            <a:ext cx="6858133" cy="913215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hangingPunct="1"/>
            <a:r>
              <a:rPr lang="ru-RU" sz="4000" b="1" dirty="0" smtClean="0">
                <a:solidFill>
                  <a:schemeClr val="bg1"/>
                </a:solidFill>
              </a:rPr>
              <a:t>На </a:t>
            </a:r>
            <a:r>
              <a:rPr lang="ru-RU" sz="4000" b="1" dirty="0" err="1" smtClean="0">
                <a:solidFill>
                  <a:schemeClr val="bg1"/>
                </a:solidFill>
              </a:rPr>
              <a:t>що</a:t>
            </a:r>
            <a:r>
              <a:rPr lang="ru-RU" sz="4000" b="1" dirty="0" smtClean="0">
                <a:solidFill>
                  <a:schemeClr val="bg1"/>
                </a:solidFill>
              </a:rPr>
              <a:t> схожа буква К </a:t>
            </a:r>
            <a:r>
              <a:rPr lang="en-US" sz="4000" b="1" dirty="0" smtClean="0">
                <a:solidFill>
                  <a:schemeClr val="bg1"/>
                </a:solidFill>
              </a:rPr>
              <a:t>?</a:t>
            </a:r>
            <a:endParaRPr lang="ru-RU" sz="4000" b="1" dirty="0" smtClean="0">
              <a:solidFill>
                <a:schemeClr val="bg1"/>
              </a:solidFill>
            </a:endParaRPr>
          </a:p>
        </p:txBody>
      </p:sp>
      <p:pic>
        <p:nvPicPr>
          <p:cNvPr id="4100" name="Picture 7" descr="Картинка 23 из 3421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1886" y="2023632"/>
            <a:ext cx="3292171" cy="4143380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101" name="Picture 5" descr="Картинка 5 из 3421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7927" y="3717599"/>
            <a:ext cx="2703204" cy="2783211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103" name="Picture 7" descr="http://1stshop.ru/next/images/kak-sdelat-bukvu-b-simvolom-16086-small.jpg"/>
          <p:cNvPicPr>
            <a:picLocks noChangeAspect="1" noChangeArrowheads="1"/>
          </p:cNvPicPr>
          <p:nvPr/>
        </p:nvPicPr>
        <p:blipFill>
          <a:blip r:embed="rId2" cstate="print"/>
          <a:srcRect l="9449" r="11339"/>
          <a:stretch>
            <a:fillRect/>
          </a:stretch>
        </p:blipFill>
        <p:spPr bwMode="auto">
          <a:xfrm>
            <a:off x="192617" y="351563"/>
            <a:ext cx="3127195" cy="3143248"/>
          </a:xfrm>
          <a:prstGeom prst="rect">
            <a:avLst/>
          </a:prstGeom>
          <a:noFill/>
        </p:spPr>
      </p:pic>
      <p:sp>
        <p:nvSpPr>
          <p:cNvPr id="4105" name="AutoShape 9" descr="http://www.&amp;scy;&amp;ucy;&amp;vcy;&amp;iecy;&amp;ncy;&amp;icy;&amp;rcy;&amp;scy;&amp;acy;&amp;mcy;.&amp;rcy;&amp;fcy;/redaktor/items/words/12.png"/>
          <p:cNvSpPr>
            <a:spLocks noChangeAspect="1" noChangeArrowheads="1"/>
          </p:cNvSpPr>
          <p:nvPr/>
        </p:nvSpPr>
        <p:spPr bwMode="auto">
          <a:xfrm>
            <a:off x="192617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7" name="AutoShape 11" descr="http://www.&amp;scy;&amp;ucy;&amp;vcy;&amp;iecy;&amp;ncy;&amp;icy;&amp;rcy;&amp;scy;&amp;acy;&amp;mcy;.&amp;rcy;&amp;fcy;/redaktor/items/words/12.png"/>
          <p:cNvSpPr>
            <a:spLocks noChangeAspect="1" noChangeArrowheads="1"/>
          </p:cNvSpPr>
          <p:nvPr/>
        </p:nvSpPr>
        <p:spPr bwMode="auto">
          <a:xfrm>
            <a:off x="192617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9" name="AutoShape 13" descr="http://www.&amp;scy;&amp;ucy;&amp;vcy;&amp;iecy;&amp;ncy;&amp;icy;&amp;rcy;&amp;scy;&amp;acy;&amp;mcy;.&amp;rcy;&amp;fcy;/redaktor/items/words/12.png"/>
          <p:cNvSpPr>
            <a:spLocks noChangeAspect="1" noChangeArrowheads="1"/>
          </p:cNvSpPr>
          <p:nvPr/>
        </p:nvSpPr>
        <p:spPr bwMode="auto">
          <a:xfrm>
            <a:off x="192617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1" name="AutoShape 15" descr="http://www.&amp;scy;&amp;ucy;&amp;vcy;&amp;iecy;&amp;ncy;&amp;icy;&amp;rcy;&amp;scy;&amp;acy;&amp;mcy;.&amp;rcy;&amp;fcy;/redaktor/items/words/12.png"/>
          <p:cNvSpPr>
            <a:spLocks noChangeAspect="1" noChangeArrowheads="1"/>
          </p:cNvSpPr>
          <p:nvPr/>
        </p:nvSpPr>
        <p:spPr bwMode="auto">
          <a:xfrm>
            <a:off x="192617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3" name="Picture 17" descr="http://img3.proshkolu.ru/content/media/pic/std/1000000/479000/478882-4840c136e7f9fad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59905" y="3633842"/>
            <a:ext cx="2282703" cy="290197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4223652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67471" y="1312986"/>
            <a:ext cx="8756193" cy="1002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</a:t>
            </a:r>
            <a:r>
              <a:rPr lang="uk-UA" sz="2000" b="1" dirty="0" smtClean="0">
                <a:solidFill>
                  <a:schemeClr val="bg1"/>
                </a:solidFill>
              </a:rPr>
              <a:t>початку прочитай </a:t>
            </a:r>
            <a:r>
              <a:rPr lang="uk-UA" sz="2000" b="1" dirty="0">
                <a:solidFill>
                  <a:schemeClr val="bg1"/>
                </a:solidFill>
              </a:rPr>
              <a:t>всі склади в кожній колонці (зверху вниз і знизу вгору), а потім за допомогою стрілочок </a:t>
            </a:r>
            <a:r>
              <a:rPr lang="uk-UA" sz="2000" b="1" dirty="0" smtClean="0">
                <a:solidFill>
                  <a:schemeClr val="bg1"/>
                </a:solidFill>
              </a:rPr>
              <a:t>утвори </a:t>
            </a:r>
            <a:r>
              <a:rPr lang="uk-UA" sz="2000" b="1" dirty="0">
                <a:solidFill>
                  <a:schemeClr val="bg1"/>
                </a:solidFill>
              </a:rPr>
              <a:t>з ними слова.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648" y="2315040"/>
            <a:ext cx="9281302" cy="38989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8" y="2315040"/>
            <a:ext cx="2338844" cy="246495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667472" y="602424"/>
            <a:ext cx="8756193" cy="7105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600" b="1" dirty="0">
                <a:solidFill>
                  <a:schemeClr val="bg1"/>
                </a:solidFill>
              </a:rPr>
              <a:t>завдання </a:t>
            </a:r>
            <a:r>
              <a:rPr lang="uk-UA" sz="3600" b="1" dirty="0" err="1" smtClean="0">
                <a:solidFill>
                  <a:schemeClr val="bg1"/>
                </a:solidFill>
              </a:rPr>
              <a:t>Читалочки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70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50697</TotalTime>
  <Words>569</Words>
  <Application>Microsoft Office PowerPoint</Application>
  <PresentationFormat>Произвольный</PresentationFormat>
  <Paragraphs>131</Paragraphs>
  <Slides>19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що схожа буква К ?</vt:lpstr>
      <vt:lpstr>Презентация PowerPoint</vt:lpstr>
      <vt:lpstr>Презентация PowerPoint</vt:lpstr>
      <vt:lpstr>Презентация PowerPoint</vt:lpstr>
      <vt:lpstr>Презентация PowerPoint</vt:lpstr>
      <vt:lpstr>ко-са</vt:lpstr>
      <vt:lpstr> Мовні ігри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3130</cp:revision>
  <dcterms:created xsi:type="dcterms:W3CDTF">2018-01-05T16:38:53Z</dcterms:created>
  <dcterms:modified xsi:type="dcterms:W3CDTF">2023-11-05T08:45:32Z</dcterms:modified>
</cp:coreProperties>
</file>