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726" r:id="rId3"/>
    <p:sldId id="724" r:id="rId4"/>
    <p:sldId id="716" r:id="rId5"/>
    <p:sldId id="725" r:id="rId6"/>
    <p:sldId id="622" r:id="rId7"/>
    <p:sldId id="689" r:id="rId8"/>
    <p:sldId id="723" r:id="rId9"/>
    <p:sldId id="707" r:id="rId10"/>
    <p:sldId id="698" r:id="rId11"/>
    <p:sldId id="709" r:id="rId12"/>
    <p:sldId id="612" r:id="rId13"/>
    <p:sldId id="718" r:id="rId14"/>
    <p:sldId id="719" r:id="rId15"/>
    <p:sldId id="72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38BA"/>
    <a:srgbClr val="295FFF"/>
    <a:srgbClr val="EF71CE"/>
    <a:srgbClr val="322ADA"/>
    <a:srgbClr val="463EDE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-498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4190" y="4300032"/>
            <a:ext cx="9033164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Велика </a:t>
            </a:r>
            <a:r>
              <a:rPr lang="uk-UA" sz="4400" b="1">
                <a:solidFill>
                  <a:schemeClr val="bg1"/>
                </a:solidFill>
              </a:rPr>
              <a:t>буква </a:t>
            </a:r>
            <a:r>
              <a:rPr lang="uk-UA" sz="4400" b="1" smtClean="0">
                <a:solidFill>
                  <a:schemeClr val="bg1"/>
                </a:solidFill>
              </a:rPr>
              <a:t>К. </a:t>
            </a:r>
            <a:r>
              <a:rPr lang="uk-UA" sz="4400" b="1" dirty="0">
                <a:solidFill>
                  <a:schemeClr val="bg1"/>
                </a:solidFill>
              </a:rPr>
              <a:t>Читання слів і речень з вивченими літерами</a:t>
            </a:r>
            <a:endParaRPr lang="uk-UA" sz="4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241" y="1465659"/>
            <a:ext cx="3799113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21"/>
          <a:stretch/>
        </p:blipFill>
        <p:spPr>
          <a:xfrm>
            <a:off x="1270926" y="1040118"/>
            <a:ext cx="4399846" cy="260545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0347" y="1424188"/>
            <a:ext cx="7352407" cy="4460796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/>
            <a:r>
              <a:rPr lang="ru-RU" sz="3200" dirty="0" err="1">
                <a:solidFill>
                  <a:srgbClr val="002060"/>
                </a:solidFill>
              </a:rPr>
              <a:t>Максимко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побував</a:t>
            </a:r>
            <a:r>
              <a:rPr lang="ru-RU" sz="3200" dirty="0">
                <a:solidFill>
                  <a:srgbClr val="002060"/>
                </a:solidFill>
              </a:rPr>
              <a:t> у </a:t>
            </a:r>
            <a:r>
              <a:rPr lang="ru-RU" sz="3200" dirty="0" smtClean="0">
                <a:solidFill>
                  <a:srgbClr val="002060"/>
                </a:solidFill>
              </a:rPr>
              <a:t>ц</a:t>
            </a:r>
            <a:r>
              <a:rPr lang="uk-UA" sz="3200" dirty="0" smtClean="0">
                <a:solidFill>
                  <a:srgbClr val="002060"/>
                </a:solidFill>
              </a:rPr>
              <a:t>и</a:t>
            </a:r>
            <a:r>
              <a:rPr lang="ru-RU" sz="3200" dirty="0" err="1" smtClean="0">
                <a:solidFill>
                  <a:srgbClr val="002060"/>
                </a:solidFill>
              </a:rPr>
              <a:t>рку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Йому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сподобалися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дресир</a:t>
            </a:r>
            <a:r>
              <a:rPr lang="uk-UA" sz="3200" dirty="0" smtClean="0">
                <a:solidFill>
                  <a:srgbClr val="002060"/>
                </a:solidFill>
              </a:rPr>
              <a:t>о</a:t>
            </a:r>
            <a:r>
              <a:rPr lang="ru-RU" sz="3200" dirty="0" err="1" smtClean="0">
                <a:solidFill>
                  <a:srgbClr val="002060"/>
                </a:solidFill>
              </a:rPr>
              <a:t>вані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коні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кішки</a:t>
            </a:r>
            <a:r>
              <a:rPr lang="ru-RU" sz="3200" dirty="0">
                <a:solidFill>
                  <a:srgbClr val="002060"/>
                </a:solidFill>
              </a:rPr>
              <a:t> і собачки. </a:t>
            </a:r>
            <a:r>
              <a:rPr lang="ru-RU" sz="3200" dirty="0" err="1">
                <a:solidFill>
                  <a:srgbClr val="002060"/>
                </a:solidFill>
              </a:rPr>
              <a:t>Тепер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Максимко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дресир</a:t>
            </a:r>
            <a:r>
              <a:rPr lang="uk-UA" sz="3200" dirty="0" smtClean="0">
                <a:solidFill>
                  <a:srgbClr val="002060"/>
                </a:solidFill>
              </a:rPr>
              <a:t>у</a:t>
            </a:r>
            <a:r>
              <a:rPr lang="ru-RU" sz="3200" dirty="0" smtClean="0">
                <a:solidFill>
                  <a:srgbClr val="002060"/>
                </a:solidFill>
              </a:rPr>
              <a:t>є </a:t>
            </a:r>
            <a:r>
              <a:rPr lang="ru-RU" sz="3200" dirty="0" err="1">
                <a:solidFill>
                  <a:srgbClr val="002060"/>
                </a:solidFill>
              </a:rPr>
              <a:t>свого</a:t>
            </a:r>
            <a:r>
              <a:rPr lang="ru-RU" sz="3200" dirty="0">
                <a:solidFill>
                  <a:srgbClr val="002060"/>
                </a:solidFill>
              </a:rPr>
              <a:t> песика </a:t>
            </a:r>
            <a:r>
              <a:rPr lang="ru-RU" sz="3200" dirty="0" err="1">
                <a:solidFill>
                  <a:srgbClr val="002060"/>
                </a:solidFill>
              </a:rPr>
              <a:t>Бровк</a:t>
            </a:r>
            <a:r>
              <a:rPr lang="en-US" sz="3200" dirty="0">
                <a:solidFill>
                  <a:srgbClr val="002060"/>
                </a:solidFill>
              </a:rPr>
              <a:t>à. </a:t>
            </a:r>
            <a:endParaRPr lang="uk-UA" sz="3200" dirty="0" smtClean="0">
              <a:solidFill>
                <a:srgbClr val="002060"/>
              </a:solidFill>
            </a:endParaRPr>
          </a:p>
          <a:p>
            <a:pPr indent="355600"/>
            <a:r>
              <a:rPr lang="en-US" sz="3200" dirty="0" smtClean="0">
                <a:solidFill>
                  <a:srgbClr val="002060"/>
                </a:solidFill>
              </a:rPr>
              <a:t>— </a:t>
            </a:r>
            <a:r>
              <a:rPr lang="ru-RU" sz="3200" dirty="0" err="1" smtClean="0">
                <a:solidFill>
                  <a:srgbClr val="002060"/>
                </a:solidFill>
              </a:rPr>
              <a:t>Бровк</a:t>
            </a:r>
            <a:r>
              <a:rPr lang="uk-UA" sz="3200" dirty="0" smtClean="0">
                <a:solidFill>
                  <a:srgbClr val="002060"/>
                </a:solidFill>
              </a:rPr>
              <a:t>о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>
                <a:solidFill>
                  <a:srgbClr val="002060"/>
                </a:solidFill>
              </a:rPr>
              <a:t>дай лапу! </a:t>
            </a:r>
            <a:endParaRPr lang="ru-RU" sz="3200" dirty="0" smtClean="0">
              <a:solidFill>
                <a:srgbClr val="002060"/>
              </a:solidFill>
            </a:endParaRPr>
          </a:p>
          <a:p>
            <a:pPr indent="355600"/>
            <a:r>
              <a:rPr lang="ru-RU" sz="3200" dirty="0" smtClean="0">
                <a:solidFill>
                  <a:srgbClr val="002060"/>
                </a:solidFill>
              </a:rPr>
              <a:t>— </a:t>
            </a:r>
            <a:r>
              <a:rPr lang="ru-RU" sz="3200" dirty="0">
                <a:solidFill>
                  <a:srgbClr val="002060"/>
                </a:solidFill>
              </a:rPr>
              <a:t>Бровко, служи! </a:t>
            </a:r>
            <a:endParaRPr lang="ru-RU" sz="3200" dirty="0" smtClean="0">
              <a:solidFill>
                <a:srgbClr val="002060"/>
              </a:solidFill>
            </a:endParaRPr>
          </a:p>
          <a:p>
            <a:pPr indent="355600"/>
            <a:r>
              <a:rPr lang="ru-RU" sz="3200" dirty="0" smtClean="0">
                <a:solidFill>
                  <a:srgbClr val="002060"/>
                </a:solidFill>
              </a:rPr>
              <a:t>— </a:t>
            </a:r>
            <a:r>
              <a:rPr lang="ru-RU" sz="3200" dirty="0">
                <a:solidFill>
                  <a:srgbClr val="002060"/>
                </a:solidFill>
              </a:rPr>
              <a:t>Бровко, принеси </a:t>
            </a:r>
            <a:r>
              <a:rPr lang="ru-RU" sz="3200" dirty="0" err="1">
                <a:solidFill>
                  <a:srgbClr val="002060"/>
                </a:solidFill>
              </a:rPr>
              <a:t>палицю</a:t>
            </a:r>
            <a:r>
              <a:rPr lang="ru-RU" sz="3200" dirty="0">
                <a:solidFill>
                  <a:srgbClr val="002060"/>
                </a:solidFill>
              </a:rPr>
              <a:t>! Бровко </a:t>
            </a:r>
            <a:r>
              <a:rPr lang="ru-RU" sz="3200" dirty="0" err="1">
                <a:solidFill>
                  <a:srgbClr val="002060"/>
                </a:solidFill>
              </a:rPr>
              <a:t>виконує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всі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команди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Максимка.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19998" y="548322"/>
            <a:ext cx="8756193" cy="7353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Прослухай </a:t>
            </a:r>
            <a:r>
              <a:rPr lang="uk-UA" sz="3600" b="1" dirty="0">
                <a:solidFill>
                  <a:schemeClr val="bg1"/>
                </a:solidFill>
              </a:rPr>
              <a:t>або </a:t>
            </a:r>
            <a:r>
              <a:rPr lang="uk-UA" sz="3600" b="1" dirty="0" smtClean="0">
                <a:solidFill>
                  <a:schemeClr val="bg1"/>
                </a:solidFill>
              </a:rPr>
              <a:t>прочитай текст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9504" y="5737484"/>
            <a:ext cx="8976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Де побував Максимко? Хто йому сподобався в цирку?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Як звуть песика хлопчика? Які команди дає Максим Бровкові?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1. Навчання грамоти\1 УРОКИ 2023\Читання\3 Блок л м с н к в п\036 - Велика буква К\2023-11-10_111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54" y="1744359"/>
            <a:ext cx="2097146" cy="310012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315571" y="504360"/>
            <a:ext cx="9422956" cy="1066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Здогадайся</a:t>
            </a:r>
            <a:r>
              <a:rPr lang="ru-RU" sz="3200" b="1" dirty="0"/>
              <a:t>, яке слово </a:t>
            </a:r>
            <a:r>
              <a:rPr lang="ru-RU" sz="3200" b="1" dirty="0" err="1"/>
              <a:t>заховалось</a:t>
            </a:r>
            <a:r>
              <a:rPr lang="ru-RU" sz="3200" b="1" dirty="0"/>
              <a:t> у </a:t>
            </a:r>
            <a:r>
              <a:rPr lang="ru-RU" sz="3200" b="1" dirty="0" err="1"/>
              <a:t>схемі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Чим </a:t>
            </a:r>
            <a:r>
              <a:rPr lang="ru-RU" sz="3200" b="1" dirty="0" err="1"/>
              <a:t>воно</a:t>
            </a:r>
            <a:r>
              <a:rPr lang="ru-RU" sz="3200" b="1" dirty="0"/>
              <a:t> </a:t>
            </a:r>
            <a:r>
              <a:rPr lang="ru-RU" sz="3200" b="1" dirty="0" err="1"/>
              <a:t>цікаве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00183" y="2822400"/>
            <a:ext cx="2356205" cy="569421"/>
          </a:xfrm>
          <a:prstGeom prst="rect">
            <a:avLst/>
          </a:prstGeom>
          <a:solidFill>
            <a:schemeClr val="bg1"/>
          </a:solidFill>
          <a:ln w="5715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021933" y="2854907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04372" y="2840837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032898" y="2634877"/>
            <a:ext cx="2720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ко  ти </a:t>
            </a:r>
            <a:r>
              <a:rPr lang="uk-UA" sz="4800" dirty="0" err="1" smtClean="0">
                <a:solidFill>
                  <a:schemeClr val="tx2">
                    <a:lumMod val="75000"/>
                  </a:schemeClr>
                </a:solidFill>
              </a:rPr>
              <a:t>ки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7853" r="50332" b="4993"/>
          <a:stretch/>
        </p:blipFill>
        <p:spPr>
          <a:xfrm rot="448433">
            <a:off x="5686236" y="3657606"/>
            <a:ext cx="1700825" cy="2915701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12" descr="https://encrypted-tbn0.gstatic.com/images?q=tbn:ANd9GcTaCJ2ZV34w-0aRlGi7QekBhs2zmziL6RaHWy13W_u9aCGfLueW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2267">
            <a:off x="527050" y="2774007"/>
            <a:ext cx="4113896" cy="244571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818281" y="2136439"/>
            <a:ext cx="675" cy="381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 rot="16200000" flipH="1">
            <a:off x="5232599" y="2164423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47267" y="2154255"/>
            <a:ext cx="3070770" cy="381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54870" y="2222738"/>
            <a:ext cx="198650" cy="2088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594756" y="2237370"/>
            <a:ext cx="198650" cy="2088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 rot="12565604" flipH="1">
            <a:off x="5786385" y="1870707"/>
            <a:ext cx="86307" cy="171243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200000" flipH="1">
            <a:off x="7113372" y="2162671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829538" y="2143293"/>
            <a:ext cx="675" cy="381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 rot="16200000" flipH="1">
            <a:off x="6060644" y="2139197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459749" y="2235560"/>
            <a:ext cx="198650" cy="2088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1157537">
            <a:off x="8262323" y="2301243"/>
            <a:ext cx="2998040" cy="3628245"/>
            <a:chOff x="765104" y="1801064"/>
            <a:chExt cx="3824733" cy="3862896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765104" y="1801064"/>
              <a:ext cx="3824733" cy="3862896"/>
              <a:chOff x="753975" y="1776344"/>
              <a:chExt cx="3824733" cy="3862896"/>
            </a:xfrm>
          </p:grpSpPr>
          <p:pic>
            <p:nvPicPr>
              <p:cNvPr id="42" name="Picture 12" descr="Ветка вербы ПНГ на Прозрачном Фоне • Скачать PNG Ветка вербы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71535">
                <a:off x="1866294" y="1776345"/>
                <a:ext cx="2331927" cy="361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Ветка вербы ПНГ на Прозрачном Фоне • Скачать PNG Ветка вербы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0910">
                <a:off x="2246781" y="1776344"/>
                <a:ext cx="2331927" cy="361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Ветка вербы ПНГ на Прозрачном Фоне • Скачать PNG Ветка вербы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26537">
                <a:off x="753975" y="2028671"/>
                <a:ext cx="2331927" cy="361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" name="Picture 12" descr="Ветка вербы ПНГ на Прозрачном Фоне • Скачать PNG Ветка вербы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9502">
              <a:off x="1106679" y="1828305"/>
              <a:ext cx="2331927" cy="361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49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351" y="4144775"/>
            <a:ext cx="2202091" cy="1539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Надрукуй </a:t>
            </a:r>
            <a:r>
              <a:rPr lang="uk-UA" sz="2400" b="1" dirty="0">
                <a:solidFill>
                  <a:schemeClr val="bg1"/>
                </a:solidFill>
              </a:rPr>
              <a:t>велику </a:t>
            </a:r>
            <a:r>
              <a:rPr lang="uk-UA" sz="2400" b="1" dirty="0" smtClean="0">
                <a:solidFill>
                  <a:schemeClr val="bg1"/>
                </a:solidFill>
              </a:rPr>
              <a:t>букву К у  </a:t>
            </a:r>
            <a:r>
              <a:rPr lang="uk-UA" sz="2400" b="1" dirty="0">
                <a:solidFill>
                  <a:schemeClr val="bg1"/>
                </a:solidFill>
              </a:rPr>
              <a:t>клітинках.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62866"/>
            <a:ext cx="2288386" cy="27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14765" y="445746"/>
            <a:ext cx="9063775" cy="714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1 клас\1. Навчання грамоти\1 УРОКИ 2023\Читання\3 Блок л м с н к в п\036 - Велика буква К\2023-11-10_115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06" y="1318273"/>
            <a:ext cx="7136334" cy="282650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 клас\1. Навчання грамоти\1 УРОКИ 2023\Читання\3 Блок л м с н к в п\036 - Велика буква К\2023-11-11_2037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42" y="4296955"/>
            <a:ext cx="8295398" cy="12354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416265" y="1331188"/>
            <a:ext cx="1267060" cy="2813587"/>
            <a:chOff x="6335468" y="1673579"/>
            <a:chExt cx="2271273" cy="453471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335468" y="1673579"/>
              <a:ext cx="2271273" cy="2271273"/>
            </a:xfrm>
            <a:prstGeom prst="rect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35468" y="3944853"/>
              <a:ext cx="2271273" cy="2263444"/>
            </a:xfrm>
            <a:prstGeom prst="rect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H="1">
            <a:off x="2493443" y="1327845"/>
            <a:ext cx="6621" cy="27800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500064" y="1330267"/>
            <a:ext cx="1099461" cy="1387628"/>
          </a:xfrm>
          <a:custGeom>
            <a:avLst/>
            <a:gdLst>
              <a:gd name="connsiteX0" fmla="*/ 1420427 w 1420427"/>
              <a:gd name="connsiteY0" fmla="*/ 0 h 1065321"/>
              <a:gd name="connsiteX1" fmla="*/ 923277 w 1420427"/>
              <a:gd name="connsiteY1" fmla="*/ 692458 h 1065321"/>
              <a:gd name="connsiteX2" fmla="*/ 0 w 1420427"/>
              <a:gd name="connsiteY2" fmla="*/ 1065321 h 1065321"/>
              <a:gd name="connsiteX0" fmla="*/ 1944210 w 1944210"/>
              <a:gd name="connsiteY0" fmla="*/ 0 h 2219418"/>
              <a:gd name="connsiteX1" fmla="*/ 923277 w 1944210"/>
              <a:gd name="connsiteY1" fmla="*/ 1846555 h 2219418"/>
              <a:gd name="connsiteX2" fmla="*/ 0 w 1944210"/>
              <a:gd name="connsiteY2" fmla="*/ 2219418 h 2219418"/>
              <a:gd name="connsiteX0" fmla="*/ 1944210 w 1944210"/>
              <a:gd name="connsiteY0" fmla="*/ 0 h 2219418"/>
              <a:gd name="connsiteX1" fmla="*/ 1278384 w 1944210"/>
              <a:gd name="connsiteY1" fmla="*/ 1473693 h 2219418"/>
              <a:gd name="connsiteX2" fmla="*/ 0 w 1944210"/>
              <a:gd name="connsiteY2" fmla="*/ 2219418 h 2219418"/>
              <a:gd name="connsiteX0" fmla="*/ 1944210 w 1944210"/>
              <a:gd name="connsiteY0" fmla="*/ 0 h 2219418"/>
              <a:gd name="connsiteX1" fmla="*/ 1251751 w 1944210"/>
              <a:gd name="connsiteY1" fmla="*/ 1535836 h 2219418"/>
              <a:gd name="connsiteX2" fmla="*/ 0 w 1944210"/>
              <a:gd name="connsiteY2" fmla="*/ 2219418 h 2219418"/>
              <a:gd name="connsiteX0" fmla="*/ 1944210 w 1944210"/>
              <a:gd name="connsiteY0" fmla="*/ 0 h 2219418"/>
              <a:gd name="connsiteX1" fmla="*/ 1251751 w 1944210"/>
              <a:gd name="connsiteY1" fmla="*/ 1535836 h 2219418"/>
              <a:gd name="connsiteX2" fmla="*/ 0 w 1944210"/>
              <a:gd name="connsiteY2" fmla="*/ 2219418 h 2219418"/>
              <a:gd name="connsiteX0" fmla="*/ 1944210 w 1944210"/>
              <a:gd name="connsiteY0" fmla="*/ 0 h 2219418"/>
              <a:gd name="connsiteX1" fmla="*/ 1251751 w 1944210"/>
              <a:gd name="connsiteY1" fmla="*/ 1535836 h 2219418"/>
              <a:gd name="connsiteX2" fmla="*/ 0 w 1944210"/>
              <a:gd name="connsiteY2" fmla="*/ 2219418 h 2219418"/>
              <a:gd name="connsiteX0" fmla="*/ 1970843 w 1970843"/>
              <a:gd name="connsiteY0" fmla="*/ 0 h 2290439"/>
              <a:gd name="connsiteX1" fmla="*/ 1251751 w 1970843"/>
              <a:gd name="connsiteY1" fmla="*/ 1606857 h 2290439"/>
              <a:gd name="connsiteX2" fmla="*/ 0 w 1970843"/>
              <a:gd name="connsiteY2" fmla="*/ 2290439 h 2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843" h="2290439">
                <a:moveTo>
                  <a:pt x="1970843" y="0"/>
                </a:moveTo>
                <a:cubicBezTo>
                  <a:pt x="1840637" y="257452"/>
                  <a:pt x="1541755" y="1242872"/>
                  <a:pt x="1251751" y="1606857"/>
                </a:cubicBezTo>
                <a:cubicBezTo>
                  <a:pt x="1050523" y="1926453"/>
                  <a:pt x="343269" y="2192784"/>
                  <a:pt x="0" y="2290439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500064" y="2717895"/>
            <a:ext cx="970695" cy="1410097"/>
          </a:xfrm>
          <a:custGeom>
            <a:avLst/>
            <a:gdLst>
              <a:gd name="connsiteX0" fmla="*/ 0 w 1393794"/>
              <a:gd name="connsiteY0" fmla="*/ 0 h 1216241"/>
              <a:gd name="connsiteX1" fmla="*/ 1012054 w 1393794"/>
              <a:gd name="connsiteY1" fmla="*/ 328474 h 1216241"/>
              <a:gd name="connsiteX2" fmla="*/ 1393794 w 1393794"/>
              <a:gd name="connsiteY2" fmla="*/ 1216241 h 1216241"/>
              <a:gd name="connsiteX0" fmla="*/ 0 w 1740023"/>
              <a:gd name="connsiteY0" fmla="*/ 0 h 2272684"/>
              <a:gd name="connsiteX1" fmla="*/ 1012054 w 1740023"/>
              <a:gd name="connsiteY1" fmla="*/ 328474 h 2272684"/>
              <a:gd name="connsiteX2" fmla="*/ 1740023 w 1740023"/>
              <a:gd name="connsiteY2" fmla="*/ 2272684 h 2272684"/>
              <a:gd name="connsiteX0" fmla="*/ 0 w 1740023"/>
              <a:gd name="connsiteY0" fmla="*/ 0 h 2272684"/>
              <a:gd name="connsiteX1" fmla="*/ 1207363 w 1740023"/>
              <a:gd name="connsiteY1" fmla="*/ 630314 h 2272684"/>
              <a:gd name="connsiteX2" fmla="*/ 1740023 w 1740023"/>
              <a:gd name="connsiteY2" fmla="*/ 2272684 h 2272684"/>
              <a:gd name="connsiteX0" fmla="*/ 0 w 1740023"/>
              <a:gd name="connsiteY0" fmla="*/ 0 h 2272684"/>
              <a:gd name="connsiteX1" fmla="*/ 1207363 w 1740023"/>
              <a:gd name="connsiteY1" fmla="*/ 630314 h 2272684"/>
              <a:gd name="connsiteX2" fmla="*/ 1740023 w 1740023"/>
              <a:gd name="connsiteY2" fmla="*/ 2272684 h 2272684"/>
              <a:gd name="connsiteX0" fmla="*/ 0 w 1740023"/>
              <a:gd name="connsiteY0" fmla="*/ 0 h 2272684"/>
              <a:gd name="connsiteX1" fmla="*/ 1207363 w 1740023"/>
              <a:gd name="connsiteY1" fmla="*/ 630314 h 2272684"/>
              <a:gd name="connsiteX2" fmla="*/ 1740023 w 1740023"/>
              <a:gd name="connsiteY2" fmla="*/ 2272684 h 22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023" h="2272684">
                <a:moveTo>
                  <a:pt x="0" y="0"/>
                </a:moveTo>
                <a:cubicBezTo>
                  <a:pt x="389877" y="62883"/>
                  <a:pt x="1117107" y="392096"/>
                  <a:pt x="1207363" y="630314"/>
                </a:cubicBezTo>
                <a:cubicBezTo>
                  <a:pt x="1395274" y="904043"/>
                  <a:pt x="1665302" y="1930154"/>
                  <a:pt x="1740023" y="2272684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613" r="53949" b="88299"/>
          <a:stretch/>
        </p:blipFill>
        <p:spPr>
          <a:xfrm>
            <a:off x="3741229" y="4138019"/>
            <a:ext cx="7912383" cy="79304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75" y="921333"/>
            <a:ext cx="2461992" cy="30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114765" y="445746"/>
            <a:ext cx="8756193" cy="714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1. Навчання грамоти\1 УРОКИ 2023\Читання\3 Блок л м с н к в п\036 - Велика буква К\2023-11-11_203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05" y="1198104"/>
            <a:ext cx="5204805" cy="290226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07592" y="4025860"/>
            <a:ext cx="3014345" cy="1609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Прочитай </a:t>
            </a:r>
            <a:r>
              <a:rPr lang="uk-UA" sz="2400" b="1" dirty="0" smtClean="0">
                <a:solidFill>
                  <a:schemeClr val="bg1"/>
                </a:solidFill>
              </a:rPr>
              <a:t>імена.  Надрукуй їх.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Поділи на склади, познач наголос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1 клас\1. Навчання грамоти\1 УРОКИ 2023\Читання\3 Блок л м с н к в п\036 - Велика буква К\2023-11-11_2046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67" y="4931065"/>
            <a:ext cx="3514725" cy="10191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3780705" y="4994255"/>
            <a:ext cx="3818531" cy="892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Розгадай ребус. Надрукуй слово-відгадку.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943845" y="3921442"/>
            <a:ext cx="7840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Оленка</a:t>
            </a:r>
            <a:r>
              <a:rPr lang="ru-RU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  Оксанка  Лесик  </a:t>
            </a:r>
            <a:r>
              <a:rPr lang="ru-RU" sz="4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Миколка</a:t>
            </a:r>
            <a:endParaRPr lang="uk-UA" sz="4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6052" y="563017"/>
            <a:ext cx="875512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874951" y="1925049"/>
            <a:ext cx="5077326" cy="2564890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4951" y="2014715"/>
            <a:ext cx="5077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вивчали на уроці?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 потрібна велика буква?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які пишуться з великої букви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20540" y="4692371"/>
            <a:ext cx="419481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Кирило</a:t>
            </a:r>
            <a:r>
              <a:rPr lang="uk-UA" sz="2400" b="1" dirty="0"/>
              <a:t>, Костик, </a:t>
            </a:r>
            <a:r>
              <a:rPr lang="uk-UA" sz="2400" b="1" dirty="0" smtClean="0"/>
              <a:t>Катя, Кіра, Клава, </a:t>
            </a:r>
            <a:r>
              <a:rPr lang="uk-UA" sz="2400" b="1" dirty="0" err="1" smtClean="0"/>
              <a:t>Клякса</a:t>
            </a:r>
            <a:r>
              <a:rPr lang="uk-UA" sz="2400" b="1" dirty="0"/>
              <a:t>, Коломбо, </a:t>
            </a:r>
            <a:r>
              <a:rPr lang="uk-UA" sz="2400" b="1" dirty="0" smtClean="0"/>
              <a:t>Ковбой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574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329060"/>
            <a:ext cx="2430662" cy="22021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2" y="3597379"/>
            <a:ext cx="2578853" cy="23879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Смайли\Підморгува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29" y="1463779"/>
            <a:ext cx="2143125" cy="21336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491490"/>
            <a:ext cx="8732066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Рефлексія. Вправа «Мій успіх»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531952" y="1750910"/>
            <a:ext cx="2026880" cy="7796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Молодець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9173960" y="4127058"/>
            <a:ext cx="1669952" cy="7796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5956648" y="1810029"/>
            <a:ext cx="2441914" cy="720550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097280" y="4127058"/>
            <a:ext cx="1849798" cy="14913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Ой … потрібна допомога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92" y="3597379"/>
            <a:ext cx="2110210" cy="23837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68" y="1527181"/>
            <a:ext cx="3185856" cy="23863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619250"/>
            <a:ext cx="2430662" cy="22021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52" y="3800025"/>
            <a:ext cx="2788788" cy="258235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5890" y="491490"/>
            <a:ext cx="9326880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31952" y="1750910"/>
            <a:ext cx="2365928" cy="9694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126480" y="1736506"/>
            <a:ext cx="1949070" cy="98383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617839" y="4470617"/>
            <a:ext cx="2441914" cy="91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017428" y="4406762"/>
            <a:ext cx="1851660" cy="1039958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14" y="3832195"/>
            <a:ext cx="2257537" cy="255018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1520" y="511107"/>
            <a:ext cx="10504170" cy="849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800" b="1" dirty="0">
                <a:solidFill>
                  <a:schemeClr val="bg1"/>
                </a:solidFill>
              </a:rPr>
              <a:t>малюнки. </a:t>
            </a:r>
            <a:r>
              <a:rPr lang="uk-UA" sz="2800" b="1" dirty="0" smtClean="0">
                <a:solidFill>
                  <a:schemeClr val="bg1"/>
                </a:solidFill>
              </a:rPr>
              <a:t>Визнач, </a:t>
            </a:r>
            <a:r>
              <a:rPr lang="uk-UA" sz="2800" b="1" dirty="0">
                <a:solidFill>
                  <a:schemeClr val="bg1"/>
                </a:solidFill>
              </a:rPr>
              <a:t>яке слово «заховалось» у </a:t>
            </a:r>
            <a:r>
              <a:rPr lang="uk-UA" sz="2800" b="1" dirty="0" smtClean="0">
                <a:solidFill>
                  <a:schemeClr val="bg1"/>
                </a:solidFill>
              </a:rPr>
              <a:t>схемі.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52324" y="2998587"/>
            <a:ext cx="3468664" cy="569421"/>
          </a:xfrm>
          <a:prstGeom prst="rect">
            <a:avLst/>
          </a:prstGeom>
          <a:solidFill>
            <a:schemeClr val="bg1"/>
          </a:solidFill>
          <a:ln w="5715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28126" y="3017024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90833" y="3017024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88711" y="3017024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624864" y="2805091"/>
            <a:ext cx="518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416" y="2813223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59264" y="2813222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1201" y="2801684"/>
            <a:ext cx="609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ж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 flipH="1">
            <a:off x="5003282" y="2149309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86310" y="2151549"/>
            <a:ext cx="3070770" cy="381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882439" y="2245258"/>
            <a:ext cx="198650" cy="2088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ый треугольник 30"/>
          <p:cNvSpPr/>
          <p:nvPr/>
        </p:nvSpPr>
        <p:spPr>
          <a:xfrm rot="12565604" flipH="1">
            <a:off x="6037935" y="1927794"/>
            <a:ext cx="86307" cy="171243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 flipH="1">
            <a:off x="6341930" y="2149308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981764" y="3734640"/>
            <a:ext cx="204893" cy="691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Книга на прозрачном фоне - 52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81" y="4230353"/>
            <a:ext cx="2656950" cy="18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6731541" y="2142839"/>
            <a:ext cx="675" cy="381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 rot="16200000" flipH="1">
            <a:off x="5512147" y="2156076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23072" y="2233736"/>
            <a:ext cx="198650" cy="2088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780550" y="3017024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66704" y="3017024"/>
            <a:ext cx="0" cy="550984"/>
          </a:xfrm>
          <a:prstGeom prst="line">
            <a:avLst/>
          </a:prstGeom>
          <a:ln w="571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850580" y="2805090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91058" y="2801684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а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 flipH="1">
            <a:off x="7006147" y="2149308"/>
            <a:ext cx="98747" cy="375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Коров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5147" y="4027383"/>
            <a:ext cx="2601462" cy="2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Цыплёнок - картинка на телефон №1333338 | Easter art, Easter chicks,  Cartoo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46" y="1756877"/>
            <a:ext cx="1495283" cy="19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естфальская лошадь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14" y="4012016"/>
            <a:ext cx="2468842" cy="22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Идеи на тему «Цирк» (42) | цирк, клоун поделки, клоун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28" y="1473725"/>
            <a:ext cx="1525499" cy="22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50738" y="445746"/>
            <a:ext cx="8756193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57083"/>
            <a:ext cx="2861274" cy="34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98398" y="3884171"/>
            <a:ext cx="555095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Карл у Клари </a:t>
            </a:r>
            <a:r>
              <a:rPr lang="uk-UA" sz="2800" b="1" dirty="0" smtClean="0"/>
              <a:t>вкрав </a:t>
            </a:r>
            <a:r>
              <a:rPr lang="uk-UA" sz="2800" b="1" dirty="0"/>
              <a:t>корали,        </a:t>
            </a:r>
            <a:endParaRPr lang="ru-RU" sz="2800" b="1" dirty="0"/>
          </a:p>
          <a:p>
            <a:pPr algn="ctr"/>
            <a:r>
              <a:rPr lang="uk-UA" sz="2800" b="1" dirty="0" smtClean="0"/>
              <a:t>А </a:t>
            </a:r>
            <a:r>
              <a:rPr lang="uk-UA" sz="2800" b="1" dirty="0"/>
              <a:t>Клара у Карла  </a:t>
            </a:r>
            <a:r>
              <a:rPr lang="uk-UA" sz="2800" b="1" dirty="0" smtClean="0"/>
              <a:t>вкрала </a:t>
            </a:r>
            <a:r>
              <a:rPr lang="uk-UA" sz="2800" b="1" dirty="0"/>
              <a:t>кларнет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5524" y="1611246"/>
            <a:ext cx="5276699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Послухай </a:t>
            </a:r>
            <a:r>
              <a:rPr lang="uk-UA" sz="2400" dirty="0"/>
              <a:t>скоромовку. </a:t>
            </a:r>
            <a:r>
              <a:rPr lang="uk-UA" sz="2400" dirty="0" smtClean="0"/>
              <a:t>Які імена в ній  зустрілись? Які перші звуки в іменах Карл, Клара? Якою буквою позначимо на письмі ці звуки?</a:t>
            </a:r>
            <a:endParaRPr lang="ru-RU"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5524" y="1592183"/>
            <a:ext cx="5448406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Сьогодні на </a:t>
            </a:r>
            <a:r>
              <a:rPr lang="uk-UA" sz="2400" b="1" dirty="0" err="1"/>
              <a:t>уроці</a:t>
            </a:r>
            <a:r>
              <a:rPr lang="uk-UA" sz="2400" b="1" dirty="0"/>
              <a:t> ми  будемо читати слова і речення з </a:t>
            </a:r>
            <a:r>
              <a:rPr lang="uk-UA" sz="2400" b="1" dirty="0" smtClean="0"/>
              <a:t>великою буквою </a:t>
            </a:r>
            <a:r>
              <a:rPr lang="uk-UA" sz="2400" b="1" dirty="0"/>
              <a:t>К,</a:t>
            </a:r>
            <a:r>
              <a:rPr lang="ru-RU" sz="2400" b="1" dirty="0"/>
              <a:t> </a:t>
            </a:r>
            <a:r>
              <a:rPr lang="ru-RU" sz="2400" b="1" dirty="0" err="1"/>
              <a:t>читати</a:t>
            </a:r>
            <a:r>
              <a:rPr lang="ru-RU" sz="2400" b="1" dirty="0"/>
              <a:t> </a:t>
            </a:r>
            <a:r>
              <a:rPr lang="ru-RU" sz="2400" b="1" dirty="0" err="1"/>
              <a:t>зв’язний</a:t>
            </a:r>
            <a:r>
              <a:rPr lang="ru-RU" sz="2400" b="1" dirty="0"/>
              <a:t> текст з </a:t>
            </a:r>
            <a:r>
              <a:rPr lang="ru-RU" sz="2400" b="1" dirty="0" err="1"/>
              <a:t>вивченими</a:t>
            </a:r>
            <a:r>
              <a:rPr lang="ru-RU" sz="2400" b="1" dirty="0"/>
              <a:t> буквами, </a:t>
            </a:r>
            <a:r>
              <a:rPr lang="ru-RU" sz="2400" b="1" dirty="0" err="1" smtClean="0"/>
              <a:t>вчитись</a:t>
            </a:r>
            <a:r>
              <a:rPr lang="ru-RU" sz="2400" b="1" dirty="0" smtClean="0"/>
              <a:t> </a:t>
            </a:r>
            <a:r>
              <a:rPr lang="ru-RU" sz="2400" b="1" dirty="0" err="1"/>
              <a:t>аналізувати</a:t>
            </a:r>
            <a:r>
              <a:rPr lang="ru-RU" sz="2400" b="1" dirty="0"/>
              <a:t> і </a:t>
            </a:r>
            <a:r>
              <a:rPr lang="ru-RU" sz="2400" b="1" dirty="0" err="1"/>
              <a:t>розуміти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зміст</a:t>
            </a:r>
            <a:r>
              <a:rPr lang="ru-RU" sz="2400" b="1" dirty="0"/>
              <a:t>. </a:t>
            </a:r>
          </a:p>
        </p:txBody>
      </p:sp>
      <p:sp>
        <p:nvSpPr>
          <p:cNvPr id="4" name="AutoShape 2" descr="Скороговорка: &quot;Клара у Карла украла кораллы..&quot; – полная верс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80" y="2255042"/>
            <a:ext cx="3123589" cy="268473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972300" y="1863158"/>
            <a:ext cx="4248150" cy="409998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47924" y="457206"/>
            <a:ext cx="8732066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Словникова робота </a:t>
            </a:r>
            <a:endParaRPr lang="ru-RU" sz="4000" dirty="0"/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4" y="1863159"/>
            <a:ext cx="5466643" cy="40999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89158" y="2358878"/>
            <a:ext cx="36144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/>
              <a:t>к</a:t>
            </a:r>
            <a:r>
              <a:rPr lang="uk-UA" sz="2800" b="1" dirty="0">
                <a:solidFill>
                  <a:srgbClr val="FF0000"/>
                </a:solidFill>
              </a:rPr>
              <a:t>о</a:t>
            </a:r>
            <a:r>
              <a:rPr lang="uk-UA" sz="2800" b="1" dirty="0"/>
              <a:t>вз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/>
              <a:t>н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 </a:t>
            </a:r>
            <a:r>
              <a:rPr lang="uk-UA" sz="2800" b="1" dirty="0" smtClean="0"/>
              <a:t> кл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с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к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uk-UA" sz="2800" b="1" dirty="0">
              <a:solidFill>
                <a:srgbClr val="FF0000"/>
              </a:solidFill>
            </a:endParaRPr>
          </a:p>
          <a:p>
            <a:pPr indent="241300" algn="ctr"/>
            <a:r>
              <a:rPr lang="uk-UA" sz="2800" b="1" dirty="0"/>
              <a:t>К</a:t>
            </a:r>
            <a:r>
              <a:rPr lang="uk-UA" sz="2800" b="1" dirty="0">
                <a:solidFill>
                  <a:srgbClr val="FF0000"/>
                </a:solidFill>
              </a:rPr>
              <a:t>о</a:t>
            </a:r>
            <a:r>
              <a:rPr lang="uk-UA" sz="2800" b="1" dirty="0"/>
              <a:t>ст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к </a:t>
            </a:r>
            <a:r>
              <a:rPr lang="uk-UA" sz="2800" b="1" dirty="0" smtClean="0"/>
              <a:t> К</a:t>
            </a:r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r>
              <a:rPr lang="uk-UA" sz="2800" b="1" dirty="0" smtClean="0"/>
              <a:t>р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endParaRPr lang="uk-UA" sz="2800" b="1" dirty="0">
              <a:solidFill>
                <a:srgbClr val="FF0000"/>
              </a:solidFill>
            </a:endParaRPr>
          </a:p>
          <a:p>
            <a:pPr indent="241300" algn="ctr"/>
            <a:r>
              <a:rPr lang="uk-UA" sz="2800" b="1" dirty="0"/>
              <a:t>К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/>
              <a:t>т</a:t>
            </a:r>
            <a:r>
              <a:rPr lang="uk-UA" sz="2800" b="1" dirty="0">
                <a:solidFill>
                  <a:srgbClr val="FF0000"/>
                </a:solidFill>
              </a:rPr>
              <a:t>е</a:t>
            </a:r>
            <a:r>
              <a:rPr lang="uk-UA" sz="2800" b="1" dirty="0"/>
              <a:t>р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н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/>
              <a:t> </a:t>
            </a:r>
            <a:r>
              <a:rPr lang="uk-UA" sz="2800" b="1" dirty="0" smtClean="0"/>
              <a:t> К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р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л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uk-UA" sz="2800" b="1" dirty="0">
              <a:solidFill>
                <a:srgbClr val="FF0000"/>
              </a:solidFill>
            </a:endParaRPr>
          </a:p>
          <a:p>
            <a:pPr indent="241300" algn="ctr"/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/>
              <a:t>кс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нк</a:t>
            </a:r>
            <a:r>
              <a:rPr lang="uk-UA" sz="2800" b="1" dirty="0" smtClean="0">
                <a:solidFill>
                  <a:srgbClr val="FF0000"/>
                </a:solidFill>
              </a:rPr>
              <a:t>а </a:t>
            </a:r>
            <a:r>
              <a:rPr lang="uk-UA" sz="2800" b="1" dirty="0" smtClean="0"/>
              <a:t> </a:t>
            </a:r>
            <a:r>
              <a:rPr lang="uk-UA" sz="2800" b="1" dirty="0">
                <a:solidFill>
                  <a:srgbClr val="FF0000"/>
                </a:solidFill>
              </a:rPr>
              <a:t>О</a:t>
            </a:r>
            <a:r>
              <a:rPr lang="uk-UA" sz="2800" b="1" dirty="0"/>
              <a:t>л</a:t>
            </a:r>
            <a:r>
              <a:rPr lang="uk-UA" sz="2800" b="1" dirty="0">
                <a:solidFill>
                  <a:srgbClr val="FF0000"/>
                </a:solidFill>
              </a:rPr>
              <a:t>е</a:t>
            </a:r>
            <a:r>
              <a:rPr lang="uk-UA" sz="2800" b="1" dirty="0"/>
              <a:t>нк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</a:p>
          <a:p>
            <a:pPr indent="241300" algn="ctr"/>
            <a:r>
              <a:rPr lang="uk-UA" sz="2800" b="1" dirty="0"/>
              <a:t>М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к</a:t>
            </a:r>
            <a:r>
              <a:rPr lang="uk-UA" sz="2800" b="1" dirty="0">
                <a:solidFill>
                  <a:srgbClr val="FF0000"/>
                </a:solidFill>
              </a:rPr>
              <a:t>о</a:t>
            </a:r>
            <a:r>
              <a:rPr lang="uk-UA" sz="2800" b="1" dirty="0"/>
              <a:t>лк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/>
              <a:t> </a:t>
            </a:r>
            <a:r>
              <a:rPr lang="uk-UA" sz="2800" b="1" dirty="0" smtClean="0"/>
              <a:t> М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кс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мк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uk-UA" sz="2800" b="1" dirty="0">
              <a:solidFill>
                <a:srgbClr val="FF0000"/>
              </a:solidFill>
            </a:endParaRPr>
          </a:p>
          <a:p>
            <a:pPr indent="241300" algn="ctr"/>
            <a:r>
              <a:rPr lang="uk-UA" sz="2800" b="1" dirty="0" smtClean="0"/>
              <a:t>ск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к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лк</a:t>
            </a:r>
            <a:r>
              <a:rPr lang="uk-UA" sz="2800" b="1" dirty="0" smtClean="0">
                <a:solidFill>
                  <a:srgbClr val="FF0000"/>
                </a:solidFill>
              </a:rPr>
              <a:t>а </a:t>
            </a:r>
            <a:r>
              <a:rPr lang="uk-UA" sz="2800" b="1" dirty="0" smtClean="0"/>
              <a:t> </a:t>
            </a:r>
            <a:r>
              <a:rPr lang="uk-UA" sz="2800" b="1" dirty="0"/>
              <a:t>п</a:t>
            </a:r>
            <a:r>
              <a:rPr lang="uk-UA" sz="2800" b="1" dirty="0">
                <a:solidFill>
                  <a:srgbClr val="FF0000"/>
                </a:solidFill>
              </a:rPr>
              <a:t>е</a:t>
            </a:r>
            <a:r>
              <a:rPr lang="uk-UA" sz="2800" b="1" dirty="0"/>
              <a:t>с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к</a:t>
            </a:r>
          </a:p>
          <a:p>
            <a:pPr indent="241300" algn="ctr"/>
            <a:r>
              <a:rPr lang="uk-UA" sz="2800" b="1" dirty="0"/>
              <a:t>к</a:t>
            </a:r>
            <a:r>
              <a:rPr lang="uk-UA" sz="2800" b="1" dirty="0">
                <a:solidFill>
                  <a:srgbClr val="FF0000"/>
                </a:solidFill>
              </a:rPr>
              <a:t>о</a:t>
            </a:r>
            <a:r>
              <a:rPr lang="uk-UA" sz="2800" b="1" dirty="0"/>
              <a:t>т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к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01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720" y="460675"/>
            <a:ext cx="9772650" cy="758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Бесіда за </a:t>
            </a:r>
            <a:r>
              <a:rPr lang="uk-UA" sz="3600" b="1" dirty="0" smtClean="0">
                <a:solidFill>
                  <a:schemeClr val="bg1"/>
                </a:solidFill>
              </a:rPr>
              <a:t>картиною </a:t>
            </a:r>
            <a:r>
              <a:rPr lang="uk-UA" sz="3600" b="1" dirty="0" err="1" smtClean="0">
                <a:solidFill>
                  <a:schemeClr val="bg1"/>
                </a:solidFill>
              </a:rPr>
              <a:t>Джима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err="1">
                <a:solidFill>
                  <a:schemeClr val="bg1"/>
                </a:solidFill>
              </a:rPr>
              <a:t>Дейлі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7291" y="1607819"/>
            <a:ext cx="5601309" cy="38482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/>
              <a:t>- </a:t>
            </a:r>
            <a:r>
              <a:rPr lang="uk-UA" sz="2400" dirty="0" smtClean="0"/>
              <a:t>Роздивись </a:t>
            </a:r>
            <a:r>
              <a:rPr lang="uk-UA" sz="2400" dirty="0"/>
              <a:t>картину. Яка пора року? Яка пора доби? Яка погода? </a:t>
            </a:r>
            <a:endParaRPr lang="ru-RU" sz="2400" dirty="0"/>
          </a:p>
          <a:p>
            <a:r>
              <a:rPr lang="uk-UA" sz="2400" dirty="0"/>
              <a:t>- Хто на ній зображений? Що сталося з героями картини? </a:t>
            </a:r>
            <a:endParaRPr lang="ru-RU" sz="2400" dirty="0"/>
          </a:p>
          <a:p>
            <a:r>
              <a:rPr lang="uk-UA" sz="2400" dirty="0" smtClean="0"/>
              <a:t>- Які </a:t>
            </a:r>
            <a:r>
              <a:rPr lang="uk-UA" sz="2400" dirty="0"/>
              <a:t>предмети зі звуками [к] і [к’] їх оточують? </a:t>
            </a:r>
            <a:endParaRPr lang="uk-UA" sz="2400" dirty="0" smtClean="0"/>
          </a:p>
          <a:p>
            <a:pPr marL="182563" indent="-182563">
              <a:buFontTx/>
              <a:buChar char="-"/>
            </a:pPr>
            <a:r>
              <a:rPr lang="uk-UA" sz="2400" dirty="0" smtClean="0"/>
              <a:t>Які </a:t>
            </a:r>
            <a:r>
              <a:rPr lang="uk-UA" sz="2400" dirty="0"/>
              <a:t>імена, що починаються зі звуків [к] і [к’], можуть мати персонажі? </a:t>
            </a:r>
            <a:endParaRPr lang="uk-UA" sz="2400" dirty="0" smtClean="0"/>
          </a:p>
          <a:p>
            <a:pPr marL="182563" indent="-182563">
              <a:buFontTx/>
              <a:buChar char="-"/>
            </a:pPr>
            <a:r>
              <a:rPr lang="uk-UA" sz="2400" dirty="0" smtClean="0"/>
              <a:t>Який </a:t>
            </a:r>
            <a:r>
              <a:rPr lang="uk-UA" sz="2400" dirty="0"/>
              <a:t>настрій </a:t>
            </a:r>
            <a:r>
              <a:rPr lang="uk-UA" sz="2400" dirty="0" smtClean="0"/>
              <a:t>відчуваєш </a:t>
            </a:r>
            <a:r>
              <a:rPr lang="uk-UA" sz="2400" dirty="0"/>
              <a:t>від цієї картини?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4380" y="5646505"/>
            <a:ext cx="7235191" cy="800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Каток, ріка, кущі, сутінки, хлопчик, ковзани, катання, песик, куртка, шапка, переляк, лапки, руки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92" y="1527874"/>
            <a:ext cx="5009029" cy="4008102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" y="1527874"/>
            <a:ext cx="1400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3063" y="5615922"/>
            <a:ext cx="35755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Кирило</a:t>
            </a:r>
            <a:r>
              <a:rPr lang="uk-UA" sz="2400" b="1" dirty="0"/>
              <a:t>, Костик, </a:t>
            </a:r>
            <a:r>
              <a:rPr lang="uk-UA" sz="2400" b="1" dirty="0" err="1"/>
              <a:t>Клякса</a:t>
            </a:r>
            <a:r>
              <a:rPr lang="uk-UA" sz="2400" b="1" dirty="0"/>
              <a:t>, Коломбо, Ковбой, </a:t>
            </a:r>
            <a:r>
              <a:rPr lang="uk-UA" sz="2400" b="1" dirty="0" smtClean="0"/>
              <a:t>Рябко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7471" y="1348156"/>
            <a:ext cx="8756193" cy="8235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000" b="1" dirty="0">
                <a:solidFill>
                  <a:schemeClr val="bg1"/>
                </a:solidFill>
              </a:rPr>
              <a:t>імена дітей </a:t>
            </a:r>
            <a:r>
              <a:rPr lang="uk-UA" sz="2000" b="1" dirty="0" smtClean="0">
                <a:solidFill>
                  <a:schemeClr val="bg1"/>
                </a:solidFill>
              </a:rPr>
              <a:t>. Чим вони відрізняються від імен дорослих</a:t>
            </a:r>
            <a:r>
              <a:rPr lang="uk-UA" sz="2000" b="1" dirty="0">
                <a:solidFill>
                  <a:schemeClr val="bg1"/>
                </a:solidFill>
              </a:rPr>
              <a:t>? Поміркуй, як цих дітей називатимуть, коли вони стануть дорослими</a:t>
            </a:r>
            <a:r>
              <a:rPr lang="uk-UA" sz="2000" b="1" dirty="0" smtClean="0">
                <a:solidFill>
                  <a:schemeClr val="bg1"/>
                </a:solidFill>
              </a:rPr>
              <a:t>?.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7472" y="602424"/>
            <a:ext cx="8756193" cy="7105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Прочитайте завдання </a:t>
            </a:r>
            <a:r>
              <a:rPr lang="uk-UA" sz="3600" b="1" dirty="0" err="1" smtClean="0">
                <a:solidFill>
                  <a:schemeClr val="bg1"/>
                </a:solidFill>
              </a:rPr>
              <a:t>Читалочки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1. Навчання грамоти\1 УРОКИ 2023\Читання\3 Блок л м с н к в п\036 - Велика буква К\2023-11-10_104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33" y="2346668"/>
            <a:ext cx="8028068" cy="300286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1533" y="5531041"/>
            <a:ext cx="8028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Вибіркове читання: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імена дівочі, хлоп’ячі; ті</a:t>
            </a:r>
            <a:r>
              <a:rPr lang="uk-UA" sz="2000" b="1" dirty="0">
                <a:solidFill>
                  <a:schemeClr val="bg1"/>
                </a:solidFill>
              </a:rPr>
              <a:t>, що починаються на голосний, приголосний; ті, що мають 2 склади, 3 склади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67469" y="1312987"/>
            <a:ext cx="8756193" cy="641762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Придумай </a:t>
            </a:r>
            <a:r>
              <a:rPr lang="uk-UA" sz="2000" b="1" dirty="0"/>
              <a:t>на букву «ка» імена дівчаткам і кличку собаці. </a:t>
            </a:r>
            <a:endParaRPr lang="uk-UA" sz="2000" b="1" dirty="0" smtClean="0"/>
          </a:p>
          <a:p>
            <a:pPr algn="ctr"/>
            <a:r>
              <a:rPr lang="uk-UA" sz="2000" b="1" dirty="0" smtClean="0"/>
              <a:t>«</a:t>
            </a:r>
            <a:r>
              <a:rPr lang="uk-UA" sz="2000" b="1" dirty="0" smtClean="0">
                <a:solidFill>
                  <a:schemeClr val="bg1"/>
                </a:solidFill>
              </a:rPr>
              <a:t>Пострибай» у класики по </a:t>
            </a:r>
            <a:r>
              <a:rPr lang="uk-UA" sz="2000" b="1" dirty="0" err="1" smtClean="0">
                <a:solidFill>
                  <a:schemeClr val="bg1"/>
                </a:solidFill>
              </a:rPr>
              <a:t>складахІ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7472" y="602424"/>
            <a:ext cx="8756193" cy="710562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Склади розповідь, чим займаються дівчатка.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1 клас\1. Навчання грамоти\1 УРОКИ 2023\Читання\3 Блок л м с н к в п\036 - Велика буква К\2023-11-10_105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8" y="1954749"/>
            <a:ext cx="8642390" cy="337728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208311">
            <a:off x="4639456" y="4359030"/>
            <a:ext cx="719316" cy="45573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ска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 rot="21208311">
            <a:off x="5317862" y="4298059"/>
            <a:ext cx="719316" cy="45573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ски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 rot="21317896">
            <a:off x="6086525" y="4293105"/>
            <a:ext cx="743615" cy="403620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ску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 rot="21209766">
            <a:off x="5799152" y="3735894"/>
            <a:ext cx="882253" cy="45573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скок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 rot="21208311">
            <a:off x="6879277" y="4200094"/>
            <a:ext cx="783550" cy="45573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скік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 rot="21208311">
            <a:off x="7709768" y="4151416"/>
            <a:ext cx="719316" cy="45573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ске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9890" y="5417384"/>
            <a:ext cx="6276380" cy="1055608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</a:t>
            </a:r>
            <a:r>
              <a:rPr lang="ru-RU" sz="2800" b="1" dirty="0" err="1"/>
              <a:t>Ска</a:t>
            </a:r>
            <a:r>
              <a:rPr lang="ru-RU" sz="2800" b="1" dirty="0"/>
              <a:t>-ка-ли </a:t>
            </a:r>
            <a:r>
              <a:rPr lang="ru-RU" sz="2800" b="1" dirty="0" err="1"/>
              <a:t>Ле-сик</a:t>
            </a:r>
            <a:r>
              <a:rPr lang="ru-RU" sz="2800" b="1" dirty="0"/>
              <a:t> і </a:t>
            </a:r>
            <a:r>
              <a:rPr lang="ru-RU" sz="2800" b="1" dirty="0" err="1"/>
              <a:t>Ма-ксим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 err="1"/>
              <a:t>Ні</a:t>
            </a:r>
            <a:r>
              <a:rPr lang="ru-RU" sz="2800" b="1" dirty="0"/>
              <a:t>! </a:t>
            </a:r>
            <a:r>
              <a:rPr lang="ru-RU" sz="2800" b="1" dirty="0" err="1"/>
              <a:t>Ска</a:t>
            </a:r>
            <a:r>
              <a:rPr lang="ru-RU" sz="2800" b="1" dirty="0"/>
              <a:t>-ка-ли </a:t>
            </a:r>
            <a:r>
              <a:rPr lang="ru-RU" sz="2800" b="1" dirty="0" smtClean="0"/>
              <a:t>О-лен-ка </a:t>
            </a:r>
            <a:r>
              <a:rPr lang="ru-RU" sz="2800" b="1" dirty="0"/>
              <a:t>і </a:t>
            </a:r>
            <a:r>
              <a:rPr lang="ru-RU" sz="2800" b="1" dirty="0" smtClean="0"/>
              <a:t>Ок-</a:t>
            </a:r>
            <a:r>
              <a:rPr lang="ru-RU" sz="2800" b="1" dirty="0" err="1" smtClean="0"/>
              <a:t>са</a:t>
            </a:r>
            <a:r>
              <a:rPr lang="ru-RU" sz="2800" b="1" dirty="0" smtClean="0"/>
              <a:t>-на.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18231" y="5417384"/>
            <a:ext cx="2630860" cy="95410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 діалог удвох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Горка на детской площадке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85" y="1770908"/>
            <a:ext cx="4113669" cy="44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71619" y="1856485"/>
            <a:ext cx="7772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3200" b="1" dirty="0" err="1">
                <a:solidFill>
                  <a:srgbClr val="002060"/>
                </a:solidFill>
              </a:rPr>
              <a:t>Ска</a:t>
            </a:r>
            <a:r>
              <a:rPr lang="ru-RU" sz="3200" b="1" dirty="0">
                <a:solidFill>
                  <a:srgbClr val="002060"/>
                </a:solidFill>
              </a:rPr>
              <a:t>-кал-ка.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    </a:t>
            </a:r>
            <a:r>
              <a:rPr lang="ru-RU" sz="3200" b="1" dirty="0" err="1" smtClean="0">
                <a:solidFill>
                  <a:srgbClr val="002060"/>
                </a:solidFill>
              </a:rPr>
              <a:t>Олен</a:t>
            </a:r>
            <a:r>
              <a:rPr lang="ru-RU" sz="3200" b="1" dirty="0" smtClean="0">
                <a:solidFill>
                  <a:srgbClr val="002060"/>
                </a:solidFill>
              </a:rPr>
              <a:t>-ка </a:t>
            </a:r>
            <a:r>
              <a:rPr lang="ru-RU" sz="3200" b="1" dirty="0">
                <a:solidFill>
                  <a:srgbClr val="002060"/>
                </a:solidFill>
              </a:rPr>
              <a:t>і Оксан-ка.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       У </a:t>
            </a:r>
            <a:r>
              <a:rPr lang="ru-RU" sz="3200" b="1" dirty="0">
                <a:solidFill>
                  <a:srgbClr val="002060"/>
                </a:solidFill>
              </a:rPr>
              <a:t>Оксан-</a:t>
            </a:r>
            <a:r>
              <a:rPr lang="ru-RU" sz="3200" b="1" dirty="0" err="1">
                <a:solidFill>
                  <a:srgbClr val="002060"/>
                </a:solidFill>
              </a:rPr>
              <a:t>ки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ска</a:t>
            </a:r>
            <a:r>
              <a:rPr lang="ru-RU" sz="3200" b="1" dirty="0">
                <a:solidFill>
                  <a:srgbClr val="002060"/>
                </a:solidFill>
              </a:rPr>
              <a:t>-кал-ка.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         — О-лен-ко</a:t>
            </a:r>
            <a:r>
              <a:rPr lang="ru-RU" sz="3200" b="1" dirty="0">
                <a:solidFill>
                  <a:srgbClr val="002060"/>
                </a:solidFill>
              </a:rPr>
              <a:t>! На </a:t>
            </a:r>
            <a:r>
              <a:rPr lang="ru-RU" sz="3200" b="1" dirty="0" err="1">
                <a:solidFill>
                  <a:srgbClr val="002060"/>
                </a:solidFill>
              </a:rPr>
              <a:t>ска</a:t>
            </a:r>
            <a:r>
              <a:rPr lang="ru-RU" sz="3200" b="1" dirty="0">
                <a:solidFill>
                  <a:srgbClr val="002060"/>
                </a:solidFill>
              </a:rPr>
              <a:t>-кал-ку!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                    О-лен-ка </a:t>
            </a:r>
            <a:r>
              <a:rPr lang="ru-RU" sz="3200" b="1" dirty="0">
                <a:solidFill>
                  <a:srgbClr val="002060"/>
                </a:solidFill>
              </a:rPr>
              <a:t>і </a:t>
            </a:r>
            <a:r>
              <a:rPr lang="ru-RU" sz="3200" b="1" dirty="0" smtClean="0">
                <a:solidFill>
                  <a:srgbClr val="002060"/>
                </a:solidFill>
              </a:rPr>
              <a:t>Ок-сан-ка </a:t>
            </a:r>
            <a:r>
              <a:rPr lang="ru-RU" sz="3200" b="1" dirty="0" err="1" smtClean="0">
                <a:solidFill>
                  <a:srgbClr val="002060"/>
                </a:solidFill>
              </a:rPr>
              <a:t>ска</a:t>
            </a:r>
            <a:r>
              <a:rPr lang="ru-RU" sz="3200" b="1" dirty="0" smtClean="0">
                <a:solidFill>
                  <a:srgbClr val="002060"/>
                </a:solidFill>
              </a:rPr>
              <a:t>-ка-ли.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6170" y="357717"/>
            <a:ext cx="8756193" cy="14131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Спускаючись </a:t>
            </a:r>
            <a:r>
              <a:rPr lang="uk-UA" sz="2800" b="1" dirty="0">
                <a:solidFill>
                  <a:schemeClr val="bg1"/>
                </a:solidFill>
              </a:rPr>
              <a:t>з </a:t>
            </a:r>
            <a:r>
              <a:rPr lang="uk-UA" sz="2800" b="1" dirty="0" err="1">
                <a:solidFill>
                  <a:schemeClr val="bg1"/>
                </a:solidFill>
              </a:rPr>
              <a:t>гірки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smtClean="0"/>
              <a:t>прочитай </a:t>
            </a:r>
            <a:r>
              <a:rPr lang="uk-UA" sz="2800" b="1" dirty="0"/>
              <a:t>речення з верхнього краю до нижнього спочатку повільно, потім прискорюючи темп.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4984"/>
            <a:ext cx="1054100" cy="973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 flipH="1">
            <a:off x="0" y="2859646"/>
            <a:ext cx="2411736" cy="30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50668</TotalTime>
  <Words>599</Words>
  <Application>Microsoft Office PowerPoint</Application>
  <PresentationFormat>Произвольный</PresentationFormat>
  <Paragraphs>109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3159</cp:revision>
  <dcterms:created xsi:type="dcterms:W3CDTF">2018-01-05T16:38:53Z</dcterms:created>
  <dcterms:modified xsi:type="dcterms:W3CDTF">2023-11-12T15:50:46Z</dcterms:modified>
</cp:coreProperties>
</file>