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729" r:id="rId3"/>
    <p:sldId id="720" r:id="rId4"/>
    <p:sldId id="722" r:id="rId5"/>
    <p:sldId id="721" r:id="rId6"/>
    <p:sldId id="710" r:id="rId7"/>
    <p:sldId id="718" r:id="rId8"/>
    <p:sldId id="727" r:id="rId9"/>
    <p:sldId id="728" r:id="rId10"/>
    <p:sldId id="725" r:id="rId11"/>
    <p:sldId id="689" r:id="rId12"/>
    <p:sldId id="726" r:id="rId13"/>
    <p:sldId id="717" r:id="rId14"/>
    <p:sldId id="714" r:id="rId15"/>
    <p:sldId id="72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1CE"/>
    <a:srgbClr val="FF5050"/>
    <a:srgbClr val="E838BA"/>
    <a:srgbClr val="FF3300"/>
    <a:srgbClr val="B17ED8"/>
    <a:srgbClr val="463EDE"/>
    <a:srgbClr val="FFFFFF"/>
    <a:srgbClr val="322ADA"/>
    <a:srgbClr val="295FFF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42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6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0046" y="4367401"/>
            <a:ext cx="8954143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Читання </a:t>
            </a:r>
            <a:r>
              <a:rPr lang="uk-UA" sz="4800" b="1" dirty="0">
                <a:solidFill>
                  <a:schemeClr val="bg1"/>
                </a:solidFill>
              </a:rPr>
              <a:t>слів і речень з вивченими </a:t>
            </a:r>
            <a:r>
              <a:rPr lang="uk-UA" sz="4800" b="1" dirty="0" smtClean="0">
                <a:solidFill>
                  <a:schemeClr val="bg1"/>
                </a:solidFill>
              </a:rPr>
              <a:t>літерами </a:t>
            </a:r>
            <a:r>
              <a:rPr lang="uk-UA" sz="4800" b="1" dirty="0" smtClean="0">
                <a:solidFill>
                  <a:schemeClr val="bg1"/>
                </a:solidFill>
              </a:rPr>
              <a:t>(після н </a:t>
            </a:r>
            <a:r>
              <a:rPr lang="uk-UA" sz="4800" b="1" dirty="0" smtClean="0">
                <a:solidFill>
                  <a:schemeClr val="bg1"/>
                </a:solidFill>
              </a:rPr>
              <a:t>к)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1019" y="1454524"/>
            <a:ext cx="3799113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 smtClean="0">
                <a:solidFill>
                  <a:schemeClr val="bg1"/>
                </a:solidFill>
              </a:rPr>
              <a:t>період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!!Эсмира\OIG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47" y="898315"/>
            <a:ext cx="3121481" cy="312148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8836" y="518312"/>
            <a:ext cx="6746298" cy="869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Впізнай казку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050" name="Picture 2" descr="D:\1 клас\1. Навчання грамоти\1 УРОКИ 2023\Читання\3 Блок л м с н к в п\037 - Закр після н к\2023-11-09_163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" y="1566684"/>
            <a:ext cx="8832533" cy="41254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7344" y="5394960"/>
            <a:ext cx="4340910" cy="800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Прочитай уривок з казки. </a:t>
            </a:r>
          </a:p>
          <a:p>
            <a:pPr lvl="0" algn="ctr"/>
            <a:r>
              <a:rPr lang="uk-UA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Знайди в ньому помилки і виправ їх. 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Казки\rukavychka-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64" y="337156"/>
            <a:ext cx="3424316" cy="3116128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189720" y="3629412"/>
            <a:ext cx="2537460" cy="1768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Назви персонажів казки «Рукавичка». </a:t>
            </a:r>
          </a:p>
          <a:p>
            <a:pPr lvl="0" algn="ctr"/>
            <a:r>
              <a:rPr lang="uk-UA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В яких з них є звук [к]?</a:t>
            </a:r>
            <a:endParaRPr lang="uk-UA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8112E-6 2.96296E-6 L -0.38518 0.2032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6" y="101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4255" y="1467530"/>
            <a:ext cx="833447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Диктант </a:t>
            </a:r>
            <a:r>
              <a:rPr lang="uk-UA" sz="2400" b="1" dirty="0" smtClean="0"/>
              <a:t>великих і малих друкованих букв</a:t>
            </a:r>
            <a:endParaRPr lang="ru-RU" sz="2400" b="1" dirty="0"/>
          </a:p>
        </p:txBody>
      </p:sp>
      <p:pic>
        <p:nvPicPr>
          <p:cNvPr id="17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59848"/>
            <a:ext cx="2674665" cy="32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19480" y="470629"/>
            <a:ext cx="9309253" cy="8892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08" r="61141" b="88192"/>
          <a:stretch/>
        </p:blipFill>
        <p:spPr>
          <a:xfrm>
            <a:off x="2415494" y="2340000"/>
            <a:ext cx="9305528" cy="1620000"/>
          </a:xfrm>
          <a:prstGeom prst="round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6798" y="2525533"/>
            <a:ext cx="917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 smtClean="0">
                <a:solidFill>
                  <a:srgbClr val="463EDE"/>
                </a:solidFill>
                <a:cs typeface="Times New Roman" pitchFamily="18" charset="0"/>
              </a:rPr>
              <a:t>Кк</a:t>
            </a:r>
            <a:endParaRPr lang="ru-RU" sz="5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85643" y="2525533"/>
            <a:ext cx="10005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 smtClean="0">
                <a:solidFill>
                  <a:srgbClr val="463EDE"/>
                </a:solidFill>
                <a:cs typeface="Times New Roman" pitchFamily="18" charset="0"/>
              </a:rPr>
              <a:t>Нн</a:t>
            </a:r>
            <a:endParaRPr lang="ru-RU" sz="5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187504" y="2508262"/>
            <a:ext cx="880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 smtClean="0">
                <a:solidFill>
                  <a:srgbClr val="463EDE"/>
                </a:solidFill>
                <a:cs typeface="Times New Roman" pitchFamily="18" charset="0"/>
              </a:rPr>
              <a:t>Уу</a:t>
            </a:r>
            <a:endParaRPr lang="ru-RU" sz="5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857102" y="2558570"/>
            <a:ext cx="772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err="1" smtClean="0">
                <a:solidFill>
                  <a:srgbClr val="463EDE"/>
                </a:solidFill>
                <a:cs typeface="Times New Roman" pitchFamily="18" charset="0"/>
              </a:rPr>
              <a:t>Сс</a:t>
            </a:r>
            <a:endParaRPr lang="ru-RU" sz="48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088327" y="2525532"/>
            <a:ext cx="853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463EDE"/>
                </a:solidFill>
                <a:cs typeface="Times New Roman" pitchFamily="18" charset="0"/>
              </a:rPr>
              <a:t>І  </a:t>
            </a:r>
            <a:r>
              <a:rPr lang="uk-UA" sz="5400" b="1" dirty="0" err="1" smtClean="0">
                <a:solidFill>
                  <a:srgbClr val="463EDE"/>
                </a:solidFill>
                <a:cs typeface="Times New Roman" pitchFamily="18" charset="0"/>
              </a:rPr>
              <a:t>і</a:t>
            </a:r>
            <a:endParaRPr lang="ru-RU" sz="5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231881" y="2555765"/>
            <a:ext cx="12843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463EDE"/>
                </a:solidFill>
                <a:cs typeface="Times New Roman" pitchFamily="18" charset="0"/>
              </a:rPr>
              <a:t>Мм</a:t>
            </a:r>
            <a:endParaRPr lang="ru-RU" sz="54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50260" y="4858282"/>
            <a:ext cx="292170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Київ, Карпати</a:t>
            </a:r>
            <a:endParaRPr lang="ru-RU" sz="28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89149" y="5525041"/>
            <a:ext cx="2476640" cy="1055608"/>
          </a:xfrm>
          <a:prstGeom prst="roundRect">
            <a:avLst/>
          </a:prstGeom>
          <a:solidFill>
            <a:srgbClr val="FF33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Німеччина,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Нідерланди</a:t>
            </a:r>
            <a:endParaRPr lang="ru-RU" sz="28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536461" y="4864737"/>
            <a:ext cx="280996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Ірпінь, Інгулець</a:t>
            </a:r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570092" y="5728812"/>
            <a:ext cx="2831538" cy="578882"/>
          </a:xfrm>
          <a:prstGeom prst="roundRect">
            <a:avLst/>
          </a:prstGeom>
          <a:solidFill>
            <a:srgbClr val="7030A0"/>
          </a:solidFill>
          <a:ln w="285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Уж, Україна</a:t>
            </a:r>
            <a:endParaRPr lang="ru-RU" sz="28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054058" y="4894940"/>
            <a:ext cx="3045720" cy="578882"/>
          </a:xfrm>
          <a:prstGeom prst="round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Марс, Молдова </a:t>
            </a:r>
            <a:endParaRPr lang="ru-RU" sz="28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054058" y="5559116"/>
            <a:ext cx="3045720" cy="57888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Сніжок, Сніжинка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0832" y="3867783"/>
            <a:ext cx="713226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імена, назви країн, міст, морів, клички тварин на ці букви ти знаєш?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42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63864" y="5378066"/>
            <a:ext cx="962645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речення. Скільки в ньому слів?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позначити початок і кінець речення? Надрукуй речення в зошиті.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4255" y="1467530"/>
            <a:ext cx="833447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Прочитай слова. Надрукуй </a:t>
            </a:r>
            <a:r>
              <a:rPr lang="uk-UA" sz="2400" b="1" dirty="0" smtClean="0"/>
              <a:t>їх. Поділи слова на склади, познач наголос. Побудуй звукові схеми слів. </a:t>
            </a:r>
            <a:endParaRPr lang="ru-RU" sz="2400" b="1" dirty="0"/>
          </a:p>
        </p:txBody>
      </p:sp>
      <p:pic>
        <p:nvPicPr>
          <p:cNvPr id="17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59848"/>
            <a:ext cx="2674665" cy="32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19480" y="470629"/>
            <a:ext cx="9309253" cy="8892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1141" b="79513"/>
          <a:stretch/>
        </p:blipFill>
        <p:spPr>
          <a:xfrm>
            <a:off x="2415494" y="2368074"/>
            <a:ext cx="9305528" cy="2762008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3927" y="3961079"/>
            <a:ext cx="9174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Микола   і   Максим - імена.</a:t>
            </a:r>
            <a:endParaRPr lang="ru-RU" sz="5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69438" y="2789639"/>
            <a:ext cx="6997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 err="1" smtClean="0">
                <a:solidFill>
                  <a:srgbClr val="463EDE"/>
                </a:solidFill>
                <a:cs typeface="Times New Roman" pitchFamily="18" charset="0"/>
              </a:rPr>
              <a:t>К</a:t>
            </a:r>
            <a:r>
              <a:rPr lang="uk-UA" sz="5400" dirty="0" err="1" smtClean="0">
                <a:solidFill>
                  <a:srgbClr val="463EDE"/>
                </a:solidFill>
                <a:cs typeface="Times New Roman" pitchFamily="18" charset="0"/>
              </a:rPr>
              <a:t>он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 і   </a:t>
            </a:r>
            <a:r>
              <a:rPr lang="uk-UA" sz="5400" dirty="0" err="1" smtClean="0">
                <a:solidFill>
                  <a:srgbClr val="463EDE"/>
                </a:solidFill>
                <a:cs typeface="Times New Roman" pitchFamily="18" charset="0"/>
              </a:rPr>
              <a:t>ло</a:t>
            </a:r>
            <a:r>
              <a:rPr lang="uk-UA" sz="5400" dirty="0">
                <a:solidFill>
                  <a:srgbClr val="463EDE"/>
                </a:solidFill>
                <a:cs typeface="Times New Roman" pitchFamily="18" charset="0"/>
              </a:rPr>
              <a:t> 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сі    </a:t>
            </a:r>
            <a:r>
              <a:rPr lang="uk-UA" sz="5400" dirty="0" err="1" smtClean="0">
                <a:solidFill>
                  <a:srgbClr val="463EDE"/>
                </a:solidFill>
                <a:cs typeface="Times New Roman" pitchFamily="18" charset="0"/>
              </a:rPr>
              <a:t>олен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 і </a:t>
            </a:r>
            <a:endParaRPr lang="ru-RU" sz="5400" dirty="0"/>
          </a:p>
        </p:txBody>
      </p:sp>
      <p:sp>
        <p:nvSpPr>
          <p:cNvPr id="6" name="Дуга 5"/>
          <p:cNvSpPr/>
          <p:nvPr/>
        </p:nvSpPr>
        <p:spPr>
          <a:xfrm rot="7066145">
            <a:off x="2716459" y="2739843"/>
            <a:ext cx="768164" cy="1143945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7336410">
            <a:off x="3461962" y="2739843"/>
            <a:ext cx="768164" cy="1143945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7066145">
            <a:off x="4616510" y="2758950"/>
            <a:ext cx="768164" cy="1143945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7336410">
            <a:off x="5362013" y="2758950"/>
            <a:ext cx="768164" cy="1143945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7336410">
            <a:off x="6500153" y="2924496"/>
            <a:ext cx="559173" cy="857018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512091" y="2474730"/>
            <a:ext cx="90568" cy="15525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890156" y="2802417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670204" y="2965468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670204" y="2849094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09800" y="2954573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509800" y="2826407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72982" y="2826407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828863" y="2930089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806003" y="2802417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068258" y="2847639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120959" y="2757846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381318" y="2750503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55211" y="2736614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970998" y="2750503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761494" y="2750503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5359228" y="2479797"/>
            <a:ext cx="90568" cy="15525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504562" y="2732464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239857" y="2750503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7336410">
            <a:off x="6935568" y="2773244"/>
            <a:ext cx="682362" cy="1073296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6778328">
            <a:off x="7514956" y="2535242"/>
            <a:ext cx="774569" cy="1420739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6910795" y="2456537"/>
            <a:ext cx="90568" cy="15525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8" grpId="0" animBg="1"/>
      <p:bldP spid="39" grpId="0" animBg="1"/>
      <p:bldP spid="40" grpId="0" animBg="1"/>
      <p:bldP spid="41" grpId="0" animBg="1"/>
      <p:bldP spid="37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71546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1672" y="1354238"/>
            <a:ext cx="25154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кран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630" y="485040"/>
            <a:ext cx="10428790" cy="8691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Що об'єднує малюнки?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2" name="Picture 2" descr="D:\Картинки до тестів\Кран\Кран в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9" y="2686050"/>
            <a:ext cx="2605186" cy="260518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Кран\Кран під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30" y="1592122"/>
            <a:ext cx="3187700" cy="38100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Оренда Автомобільного Крана (МАЗ 25 тонн) Київ Ціна Послуги (1000 грн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91" y="2215650"/>
            <a:ext cx="3874084" cy="307467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8199899" y="5495049"/>
            <a:ext cx="3148728" cy="5791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автомобільний</a:t>
            </a: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938602" y="5495050"/>
            <a:ext cx="3016178" cy="579191"/>
          </a:xfrm>
          <a:prstGeom prst="roundRect">
            <a:avLst/>
          </a:prstGeom>
          <a:solidFill>
            <a:srgbClr val="7030A0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підйомний</a:t>
            </a:r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4328142" y="5534766"/>
            <a:ext cx="3148728" cy="5791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водопровідний</a:t>
            </a:r>
          </a:p>
        </p:txBody>
      </p:sp>
    </p:spTree>
    <p:extLst>
      <p:ext uri="{BB962C8B-B14F-4D97-AF65-F5344CB8AC3E}">
        <p14:creationId xmlns:p14="http://schemas.microsoft.com/office/powerpoint/2010/main" val="20277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9239" y="492766"/>
            <a:ext cx="8755124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1719928" y="1695516"/>
            <a:ext cx="6010183" cy="2971203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1365" y="1804397"/>
            <a:ext cx="6013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Скільки голосних звуків в українській мові?</a:t>
            </a:r>
            <a:endParaRPr lang="uk-UA" sz="30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Які букви приголосних звуків вивчили? </a:t>
            </a:r>
            <a:endParaRPr lang="uk-UA" sz="30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Які власні назви залишилися в пам’яті після уроку?</a:t>
            </a:r>
            <a:endParaRPr lang="uk-UA" sz="30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7968343" y="1576339"/>
            <a:ext cx="3784270" cy="45646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9261" y="5028876"/>
            <a:ext cx="962348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>
                <a:ln w="11430"/>
                <a:solidFill>
                  <a:schemeClr val="bg1"/>
                </a:solidFill>
                <a:cs typeface="Arial" pitchFamily="34" charset="0"/>
              </a:rPr>
              <a:t>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2874" y="5057177"/>
            <a:ext cx="8985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9774" y="5048126"/>
            <a:ext cx="830807" cy="646331"/>
          </a:xfrm>
          <a:prstGeom prst="rect">
            <a:avLst/>
          </a:prstGeom>
          <a:solidFill>
            <a:srgbClr val="B17ED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к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8273" y="5028875"/>
            <a:ext cx="949484" cy="646331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7742" y="5028874"/>
            <a:ext cx="8763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Смайли\Смайлик серпа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991" y="1313441"/>
            <a:ext cx="3185856" cy="23863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8" y="1329060"/>
            <a:ext cx="2430662" cy="220218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08" y="3575822"/>
            <a:ext cx="2578853" cy="23879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Смайли\Підморгуван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69" y="3575822"/>
            <a:ext cx="2143125" cy="21336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2486" y="491490"/>
            <a:ext cx="8732066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Рефлексія «</a:t>
            </a:r>
            <a:r>
              <a:rPr lang="uk-UA" sz="3200" b="1" dirty="0">
                <a:solidFill>
                  <a:schemeClr val="bg1"/>
                </a:solidFill>
              </a:rPr>
              <a:t>Мій успіх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r>
              <a:rPr lang="uk-UA" sz="3200" b="1" dirty="0" smtClean="0">
                <a:solidFill>
                  <a:schemeClr val="bg1"/>
                </a:solidFill>
              </a:rPr>
              <a:t>. Оціни свою роботу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531952" y="1750910"/>
            <a:ext cx="2026880" cy="7796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Молодець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497510" y="4252788"/>
            <a:ext cx="1669952" cy="7796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Добре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5891066" y="1736506"/>
            <a:ext cx="2184484" cy="779214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Відмінно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4477562" y="3094848"/>
            <a:ext cx="2441914" cy="661429"/>
          </a:xfrm>
          <a:prstGeom prst="roundRect">
            <a:avLst/>
          </a:prstGeom>
          <a:solidFill>
            <a:srgbClr val="EF71CE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9912922" y="4410171"/>
            <a:ext cx="1256790" cy="6550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Ой 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92" y="3987684"/>
            <a:ext cx="2306253" cy="260521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Смайли\Смайлик серпа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868" y="1527181"/>
            <a:ext cx="3185856" cy="23863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8" y="1619250"/>
            <a:ext cx="2430662" cy="220218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08" y="3800025"/>
            <a:ext cx="2788788" cy="258235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2486" y="491490"/>
            <a:ext cx="8732066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531952" y="1750910"/>
            <a:ext cx="2365928" cy="9694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6126480" y="1736506"/>
            <a:ext cx="1949070" cy="98383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8378049" y="4470617"/>
            <a:ext cx="2441914" cy="9122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Відкрию нові знання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1017428" y="4503956"/>
            <a:ext cx="1851660" cy="1039958"/>
          </a:xfrm>
          <a:prstGeom prst="roundRect">
            <a:avLst/>
          </a:prstGeom>
          <a:solidFill>
            <a:srgbClr val="FF33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Нічого не зрозумію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88" y="3800025"/>
            <a:ext cx="2306253" cy="260521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9022" y="1716092"/>
            <a:ext cx="55059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Покажи артикуляцію звуків</a:t>
            </a:r>
            <a:endParaRPr lang="uk-UA" sz="3200" b="1" dirty="0" smtClean="0">
              <a:cs typeface="Arial" pitchFamily="34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537335" y="494528"/>
            <a:ext cx="8732066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«Мовчанка»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7295" y="3362178"/>
            <a:ext cx="55059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Покажи на пальцях букви</a:t>
            </a:r>
            <a:endParaRPr lang="uk-UA" sz="3200" b="1" dirty="0" smtClean="0">
              <a:cs typeface="Arial" pitchFamily="34" charset="0"/>
            </a:endParaRPr>
          </a:p>
        </p:txBody>
      </p:sp>
      <p:pic>
        <p:nvPicPr>
          <p:cNvPr id="6" name="Picture 2" descr="Произношение звука рта. анимация фонем губ, говорящие красные выражения губ, синхронизация речи речи произносят набор символов. рот речь на английском, говорить звук и говорить иллюстр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2" t="2962" r="23425" b="75537"/>
          <a:stretch/>
        </p:blipFill>
        <p:spPr bwMode="auto">
          <a:xfrm>
            <a:off x="328654" y="2512317"/>
            <a:ext cx="2417362" cy="1537967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28273" y="2525589"/>
            <a:ext cx="1029377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а</a:t>
            </a:r>
            <a:r>
              <a:rPr lang="en-US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5167" y="2536096"/>
            <a:ext cx="9536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м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44199" y="2522365"/>
            <a:ext cx="1007929" cy="646331"/>
          </a:xfrm>
          <a:prstGeom prst="rect">
            <a:avLst/>
          </a:prstGeom>
          <a:solidFill>
            <a:srgbClr val="B17ED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н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87285" y="2522366"/>
            <a:ext cx="1013366" cy="646331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у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22636" y="2539319"/>
            <a:ext cx="9752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о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8273" y="4177511"/>
            <a:ext cx="962348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>
                <a:ln w="11430"/>
                <a:solidFill>
                  <a:srgbClr val="FFFF00"/>
                </a:solidFill>
                <a:cs typeface="Arial" pitchFamily="34" charset="0"/>
              </a:rPr>
              <a:t>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22636" y="4207720"/>
            <a:ext cx="8985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08786" y="4196761"/>
            <a:ext cx="830807" cy="646331"/>
          </a:xfrm>
          <a:prstGeom prst="rect">
            <a:avLst/>
          </a:prstGeom>
          <a:solidFill>
            <a:srgbClr val="B17ED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87285" y="4177510"/>
            <a:ext cx="949484" cy="646331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>
                <a:ln w="11430"/>
                <a:solidFill>
                  <a:schemeClr val="bg1"/>
                </a:solidFill>
                <a:cs typeface="Arial" pitchFamily="34" charset="0"/>
              </a:rPr>
              <a:t>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4034" y="4196760"/>
            <a:ext cx="8763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Учень в окуляра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65" y="1598963"/>
            <a:ext cx="3130653" cy="469598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Прямоугольник 2074"/>
          <p:cNvSpPr/>
          <p:nvPr/>
        </p:nvSpPr>
        <p:spPr>
          <a:xfrm>
            <a:off x="8287473" y="2092854"/>
            <a:ext cx="2592730" cy="14347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85083" y="189312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85083" y="2297160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65274" y="2681880"/>
            <a:ext cx="4523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</a:rPr>
              <a:t>у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17012" y="229715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46953" y="2758118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65838" y="2575478"/>
            <a:ext cx="563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dirty="0">
              <a:solidFill>
                <a:srgbClr val="C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397406" y="2328386"/>
            <a:ext cx="344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659790" y="2758118"/>
            <a:ext cx="4696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397406" y="2739569"/>
            <a:ext cx="344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9659790" y="2327599"/>
            <a:ext cx="468058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 descr="http://st.dating.playfon.ru/img/126/u3169453/3367143_320a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3788" y="3677241"/>
            <a:ext cx="3106447" cy="299591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331090" y="445746"/>
            <a:ext cx="9288072" cy="804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«Продовж речення»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397406" y="3186851"/>
            <a:ext cx="38661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209931" y="186320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4717" y="1414923"/>
            <a:ext cx="59003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/>
              <a:t>Звуки можна поділити на 2 групи </a:t>
            </a:r>
            <a:r>
              <a:rPr lang="uk-UA" sz="2800" b="1" dirty="0" smtClean="0"/>
              <a:t>…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9703" y="2092854"/>
            <a:ext cx="73240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Голосний звук вимовляємо …, приголосний …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5114" y="1414923"/>
            <a:ext cx="4546091" cy="523220"/>
          </a:xfrm>
          <a:prstGeom prst="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Звуки </a:t>
            </a:r>
            <a:r>
              <a:rPr lang="uk-UA" sz="2800" b="1" dirty="0"/>
              <a:t>ми  …, а букви </a:t>
            </a:r>
            <a:r>
              <a:rPr lang="uk-UA" sz="2800" b="1" dirty="0" smtClean="0"/>
              <a:t>…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0889" y="2758118"/>
            <a:ext cx="7299442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Голосних </a:t>
            </a:r>
            <a:r>
              <a:rPr lang="uk-UA" sz="2800" b="1" dirty="0"/>
              <a:t>звуків в </a:t>
            </a:r>
            <a:r>
              <a:rPr lang="uk-UA" sz="2800" b="1" dirty="0" smtClean="0"/>
              <a:t>українській </a:t>
            </a:r>
            <a:r>
              <a:rPr lang="uk-UA" sz="2800" b="1" dirty="0"/>
              <a:t>мові … Назви їх.</a:t>
            </a:r>
            <a:r>
              <a:rPr lang="uk-UA" sz="2800" b="1" i="1" dirty="0"/>
              <a:t> 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09703" y="3527559"/>
            <a:ext cx="72452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Голосні звуки можуть бути наголошеними і …</a:t>
            </a:r>
            <a:endParaRPr lang="ru-RU" sz="28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0889" y="4307342"/>
            <a:ext cx="724521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Скільки в слові голосних, стільки і …</a:t>
            </a:r>
            <a:endParaRPr lang="ru-RU" sz="28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55114" y="5009600"/>
            <a:ext cx="7245217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Приголосні звуки бувають 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353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6" grpId="0"/>
      <p:bldP spid="18" grpId="0"/>
      <p:bldP spid="3" grpId="0" animBg="1"/>
      <p:bldP spid="20" grpId="0" animBg="1"/>
      <p:bldP spid="22" grpId="0" animBg="1"/>
      <p:bldP spid="23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620" y="1500298"/>
            <a:ext cx="4167745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Прочитай слова в колонках повільно, потім швидко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769620" y="494527"/>
            <a:ext cx="7242810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Розчитка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9621" y="2442603"/>
            <a:ext cx="1208232" cy="286232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мак</a:t>
            </a:r>
          </a:p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коні</a:t>
            </a:r>
          </a:p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ліс</a:t>
            </a:r>
            <a:endParaRPr lang="uk-UA" sz="3600" b="1" spc="50" dirty="0">
              <a:ln w="11430"/>
              <a:solidFill>
                <a:srgbClr val="FFFF00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лук</a:t>
            </a:r>
          </a:p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сон</a:t>
            </a:r>
            <a:endParaRPr lang="uk-UA" sz="3600" b="1" spc="50" dirty="0">
              <a:ln w="11430"/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4062" y="2442603"/>
            <a:ext cx="115630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сік</a:t>
            </a:r>
            <a:endParaRPr lang="uk-UA" sz="3600" b="1" spc="50" dirty="0">
              <a:ln w="11430"/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син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лак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лосі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кум</a:t>
            </a:r>
            <a:endParaRPr lang="uk-UA" sz="3600" b="1" spc="50" dirty="0">
              <a:ln w="11430"/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933" y="2655771"/>
            <a:ext cx="2612555" cy="39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421743" y="2442603"/>
            <a:ext cx="1515623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коло</a:t>
            </a:r>
            <a:endParaRPr lang="uk-UA" sz="3600" b="1" spc="50" dirty="0">
              <a:ln w="11430"/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мило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нулі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сало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олені</a:t>
            </a:r>
            <a:endParaRPr lang="uk-UA" sz="3600" b="1" spc="50" dirty="0">
              <a:ln w="1143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9431" y="5566214"/>
            <a:ext cx="4187935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Знайди зайве в кожній колонці. Поясни, чому.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68630" y="2432890"/>
            <a:ext cx="11430" cy="9829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32460" y="2477760"/>
            <a:ext cx="11430" cy="9381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5102" y="3548068"/>
            <a:ext cx="101727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73580" y="4650301"/>
            <a:ext cx="101727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58068" y="5168276"/>
            <a:ext cx="12678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Картинки до тестів\Тварини\Лосі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83" y="4084423"/>
            <a:ext cx="3259708" cy="2167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 Чернігівщині розводитимуть плямистих оленів – ЧЕline |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3"/>
          <a:stretch/>
        </p:blipFill>
        <p:spPr bwMode="auto">
          <a:xfrm>
            <a:off x="8709659" y="286444"/>
            <a:ext cx="3041568" cy="253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83" y="1825994"/>
            <a:ext cx="3275750" cy="2047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2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70813" y="445746"/>
            <a:ext cx="9541118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385" y="1857045"/>
            <a:ext cx="3331427" cy="40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chitalnya.ru/upload2/107/71847275923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157" y="3986726"/>
            <a:ext cx="3731564" cy="24255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3714751" y="1836529"/>
            <a:ext cx="5246370" cy="9866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Карл у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Клари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вкрав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корали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,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а Клара у Карла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в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крала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кларнет.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5898" y="1580316"/>
            <a:ext cx="5355223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Сьогодні на </a:t>
            </a:r>
            <a:r>
              <a:rPr lang="uk-UA" sz="2800" b="1" dirty="0" err="1"/>
              <a:t>уроці</a:t>
            </a:r>
            <a:r>
              <a:rPr lang="uk-UA" sz="2800" b="1" dirty="0"/>
              <a:t> ми </a:t>
            </a:r>
            <a:r>
              <a:rPr lang="uk-UA" sz="2800" b="1" dirty="0" smtClean="0"/>
              <a:t>продовжимо </a:t>
            </a:r>
            <a:r>
              <a:rPr lang="uk-UA" sz="2800" b="1" dirty="0"/>
              <a:t>навчатися </a:t>
            </a:r>
            <a:r>
              <a:rPr lang="uk-UA" sz="2800" b="1" dirty="0" smtClean="0"/>
              <a:t>читати і друкувати слова </a:t>
            </a:r>
            <a:r>
              <a:rPr lang="uk-UA" sz="2800" b="1" dirty="0"/>
              <a:t>і речення з вивченими </a:t>
            </a:r>
            <a:r>
              <a:rPr lang="uk-UA" sz="2800" b="1" dirty="0" smtClean="0"/>
              <a:t>буквами, </a:t>
            </a:r>
          </a:p>
          <a:p>
            <a:pPr algn="ctr"/>
            <a:r>
              <a:rPr lang="uk-UA" sz="2800" b="1" dirty="0" smtClean="0"/>
              <a:t>будувати звукові схеми.</a:t>
            </a:r>
          </a:p>
        </p:txBody>
      </p:sp>
    </p:spTree>
    <p:extLst>
      <p:ext uri="{BB962C8B-B14F-4D97-AF65-F5344CB8AC3E}">
        <p14:creationId xmlns:p14="http://schemas.microsoft.com/office/powerpoint/2010/main" val="2080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73900" y="485040"/>
            <a:ext cx="10554520" cy="869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Читання із завданням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8633886" y="2751106"/>
            <a:ext cx="1297731" cy="6171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ніс</a:t>
            </a: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8358667" y="3366358"/>
            <a:ext cx="1848169" cy="703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не-се</a:t>
            </a: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8082903" y="4052730"/>
            <a:ext cx="2399699" cy="6600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-ла</a:t>
            </a: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8006378" y="4752445"/>
            <a:ext cx="2685803" cy="6638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но-</a:t>
            </a: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-ла</a:t>
            </a: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7774916" y="5415552"/>
            <a:ext cx="3148728" cy="805224"/>
          </a:xfrm>
          <a:prstGeom prst="roundRect">
            <a:avLst/>
          </a:prstGeom>
          <a:solidFill>
            <a:srgbClr val="FF3300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на-но-</a:t>
            </a: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-ла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49934" y="1444572"/>
            <a:ext cx="3850538" cy="122292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Прочитай піраміду слів. Чим вона цікава?</a:t>
            </a: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Яке слово зайве?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3900" y="1475071"/>
            <a:ext cx="4849660" cy="1328023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Додай пропущені букви і прочитай імена. На які дві групи можна поділити ці імена?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3900" y="3030855"/>
            <a:ext cx="3219485" cy="2649855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. -лен-ка</a:t>
            </a:r>
          </a:p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.к-сан-ка</a:t>
            </a:r>
          </a:p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.</a:t>
            </a:r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и-</a:t>
            </a:r>
            <a:r>
              <a:rPr lang="uk-UA" sz="3600" b="1" spc="50" dirty="0" err="1" smtClean="0">
                <a:ln w="11430"/>
                <a:solidFill>
                  <a:srgbClr val="FFFF00"/>
                </a:solidFill>
                <a:cs typeface="Arial" pitchFamily="34" charset="0"/>
              </a:rPr>
              <a:t>кол</a:t>
            </a:r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-ка</a:t>
            </a:r>
            <a:endParaRPr lang="uk-UA" sz="3600" b="1" spc="50" dirty="0" smtClean="0">
              <a:ln w="11430"/>
              <a:solidFill>
                <a:srgbClr val="FFFF00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.</a:t>
            </a:r>
            <a:r>
              <a:rPr lang="uk-UA" sz="3600" b="1" spc="50" dirty="0" err="1" smtClean="0">
                <a:ln w="11430"/>
                <a:solidFill>
                  <a:srgbClr val="FFFF00"/>
                </a:solidFill>
                <a:cs typeface="Arial" pitchFamily="34" charset="0"/>
              </a:rPr>
              <a:t>ак</a:t>
            </a:r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-сим-ко</a:t>
            </a:r>
            <a:endParaRPr lang="uk-UA" sz="3600" b="1" spc="50" dirty="0">
              <a:ln w="11430"/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5122" name="Picture 2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90" y="2396737"/>
            <a:ext cx="2335034" cy="424197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7451" y="3062859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О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96596" y="3614514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О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90288" y="4190266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М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2560" y="4752445"/>
            <a:ext cx="639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810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71496" y="494528"/>
            <a:ext cx="9765677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Знайди і прочитай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1496" y="1397420"/>
            <a:ext cx="8315404" cy="461665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Прочитай слова. Як назвати одним словом ці предмети?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8942" y="3543776"/>
            <a:ext cx="2741770" cy="707886"/>
          </a:xfrm>
          <a:prstGeom prst="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Прочитай назви кущів, хвойного дерева</a:t>
            </a:r>
            <a:endParaRPr lang="uk-UA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83484" y="1996245"/>
            <a:ext cx="217866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клен</a:t>
            </a:r>
            <a:endParaRPr lang="uk-UA" sz="3600" b="1" spc="50" dirty="0">
              <a:ln w="11430"/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о-</a:t>
            </a:r>
            <a:r>
              <a:rPr lang="uk-UA" sz="3600" b="1" spc="50" dirty="0" err="1" smtClean="0">
                <a:ln w="11430"/>
                <a:solidFill>
                  <a:schemeClr val="bg1"/>
                </a:solidFill>
                <a:cs typeface="Arial" pitchFamily="34" charset="0"/>
              </a:rPr>
              <a:t>си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-ка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ка-</a:t>
            </a:r>
            <a:r>
              <a:rPr lang="uk-UA" sz="3600" b="1" spc="50" dirty="0" err="1" smtClean="0">
                <a:ln w="11430"/>
                <a:solidFill>
                  <a:schemeClr val="bg1"/>
                </a:solidFill>
                <a:cs typeface="Arial" pitchFamily="34" charset="0"/>
              </a:rPr>
              <a:t>ли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-на</a:t>
            </a:r>
          </a:p>
          <a:p>
            <a:pPr algn="ctr"/>
            <a:r>
              <a:rPr lang="uk-UA" sz="3600" b="1" spc="50" dirty="0" err="1" smtClean="0">
                <a:ln w="11430"/>
                <a:solidFill>
                  <a:schemeClr val="bg1"/>
                </a:solidFill>
                <a:cs typeface="Arial" pitchFamily="34" charset="0"/>
              </a:rPr>
              <a:t>ма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-</a:t>
            </a:r>
            <a:r>
              <a:rPr lang="uk-UA" sz="3600" b="1" spc="50" dirty="0" err="1" smtClean="0">
                <a:ln w="11430"/>
                <a:solidFill>
                  <a:schemeClr val="bg1"/>
                </a:solidFill>
                <a:cs typeface="Arial" pitchFamily="34" charset="0"/>
              </a:rPr>
              <a:t>ли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-на</a:t>
            </a:r>
          </a:p>
          <a:p>
            <a:pPr algn="ctr"/>
            <a:r>
              <a:rPr lang="uk-UA" sz="3600" b="1" spc="50" dirty="0" err="1" smtClean="0">
                <a:ln w="11430"/>
                <a:solidFill>
                  <a:schemeClr val="bg1"/>
                </a:solidFill>
                <a:cs typeface="Arial" pitchFamily="34" charset="0"/>
              </a:rPr>
              <a:t>сос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-на</a:t>
            </a:r>
            <a:endParaRPr lang="uk-UA" sz="3600" b="1" spc="50" dirty="0">
              <a:ln w="1143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7478" y="1996245"/>
            <a:ext cx="2556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Прочитай односкладове слово</a:t>
            </a:r>
            <a:endParaRPr lang="uk-UA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8917" y="2806101"/>
            <a:ext cx="255612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Прочитай трискладові слова</a:t>
            </a:r>
            <a:endParaRPr lang="uk-UA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D:\Картинки до тестів\Рослини\Мал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31" y="4446270"/>
            <a:ext cx="2784949" cy="208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сади калину біля хати – Колос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" y="4526280"/>
            <a:ext cx="2947581" cy="2207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лен (Acer) (2) - Зелені Янго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1859085"/>
            <a:ext cx="2422468" cy="2760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Дерево осика: де росте, як виглядає і що роблять із деревини? Фото з описом  зовнішніх особливостей дерева та як відрізнити від топол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606" y="1350344"/>
            <a:ext cx="2046439" cy="295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Купити сосну жовту (Pinus ponderosa) в Києві. Саджанці жовтої сосни в  контейнерах в інтернет-магазині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880" y="4308614"/>
            <a:ext cx="1895475" cy="240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4"/>
          <p:cNvSpPr txBox="1">
            <a:spLocks/>
          </p:cNvSpPr>
          <p:nvPr/>
        </p:nvSpPr>
        <p:spPr>
          <a:xfrm>
            <a:off x="2390988" y="4060488"/>
            <a:ext cx="1115904" cy="496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клен</a:t>
            </a:r>
          </a:p>
        </p:txBody>
      </p:sp>
      <p:sp>
        <p:nvSpPr>
          <p:cNvPr id="22" name="Содержимое 4"/>
          <p:cNvSpPr txBox="1">
            <a:spLocks/>
          </p:cNvSpPr>
          <p:nvPr/>
        </p:nvSpPr>
        <p:spPr>
          <a:xfrm>
            <a:off x="2974618" y="6076829"/>
            <a:ext cx="1512143" cy="496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калина</a:t>
            </a:r>
          </a:p>
        </p:txBody>
      </p:sp>
      <p:sp>
        <p:nvSpPr>
          <p:cNvPr id="23" name="Содержимое 4"/>
          <p:cNvSpPr txBox="1">
            <a:spLocks/>
          </p:cNvSpPr>
          <p:nvPr/>
        </p:nvSpPr>
        <p:spPr>
          <a:xfrm>
            <a:off x="4337648" y="5133948"/>
            <a:ext cx="1512143" cy="496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малина</a:t>
            </a:r>
          </a:p>
        </p:txBody>
      </p:sp>
      <p:sp>
        <p:nvSpPr>
          <p:cNvPr id="24" name="Содержимое 4"/>
          <p:cNvSpPr txBox="1">
            <a:spLocks/>
          </p:cNvSpPr>
          <p:nvPr/>
        </p:nvSpPr>
        <p:spPr>
          <a:xfrm>
            <a:off x="10428397" y="6076828"/>
            <a:ext cx="1512143" cy="496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</a:p>
        </p:txBody>
      </p:sp>
      <p:sp>
        <p:nvSpPr>
          <p:cNvPr id="25" name="Содержимое 4"/>
          <p:cNvSpPr txBox="1">
            <a:spLocks/>
          </p:cNvSpPr>
          <p:nvPr/>
        </p:nvSpPr>
        <p:spPr>
          <a:xfrm>
            <a:off x="10603512" y="4198143"/>
            <a:ext cx="1512143" cy="496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осика</a:t>
            </a:r>
          </a:p>
        </p:txBody>
      </p:sp>
    </p:spTree>
    <p:extLst>
      <p:ext uri="{BB962C8B-B14F-4D97-AF65-F5344CB8AC3E}">
        <p14:creationId xmlns:p14="http://schemas.microsoft.com/office/powerpoint/2010/main" val="27871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Картинки до тестів\Казки\vovk-ta-semero-kozenj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3" y="4139045"/>
            <a:ext cx="2803843" cy="244635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90198" y="445745"/>
            <a:ext cx="7736027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Казкові персонажі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смайлик, читающий красную книгу, смайлик, читающий книгу смайлик смайлик,  книга, чтение, книга, улыбка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>
                        <a14:foregroundMark x1="37500" y1="29293" x2="37500" y2="29293"/>
                        <a14:foregroundMark x1="40833" y1="29293" x2="40833" y2="29293"/>
                        <a14:foregroundMark x1="61111" y1="29966" x2="61111" y2="29966"/>
                        <a14:foregroundMark x1="64722" y1="29966" x2="64722" y2="29966"/>
                        <a14:foregroundMark x1="17778" y1="73064" x2="17778" y2="73064"/>
                        <a14:foregroundMark x1="15833" y1="67340" x2="15833" y2="67340"/>
                        <a14:foregroundMark x1="13611" y1="71044" x2="13611" y2="71044"/>
                        <a14:foregroundMark x1="21667" y1="76431" x2="21667" y2="76431"/>
                        <a14:foregroundMark x1="18333" y1="67340" x2="18333" y2="67340"/>
                        <a14:foregroundMark x1="20000" y1="71717" x2="20000" y2="71717"/>
                        <a14:foregroundMark x1="16667" y1="77104" x2="16667" y2="77104"/>
                        <a14:foregroundMark x1="80278" y1="73064" x2="80833" y2="73064"/>
                        <a14:foregroundMark x1="83889" y1="71717" x2="83889" y2="71717"/>
                        <a14:foregroundMark x1="84444" y1="66667" x2="84444" y2="66667"/>
                        <a14:foregroundMark x1="87222" y1="68687" x2="87222" y2="68687"/>
                        <a14:foregroundMark x1="87222" y1="73064" x2="87222" y2="73064"/>
                        <a14:foregroundMark x1="83333" y1="75758" x2="83333" y2="7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120" y="312738"/>
            <a:ext cx="2612909" cy="21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04831" y="5934198"/>
            <a:ext cx="340173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Вовк і семеро козенят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0079" y="2999760"/>
            <a:ext cx="191249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Кривенька качечка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2775" y="1290003"/>
            <a:ext cx="82127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Пригадай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казкових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персонажів</a:t>
            </a:r>
            <a:r>
              <a:rPr lang="ru-RU" sz="2400" b="1" dirty="0" smtClean="0"/>
              <a:t>, в </a:t>
            </a:r>
            <a:r>
              <a:rPr lang="ru-RU" sz="2400" b="1" dirty="0" err="1" smtClean="0"/>
              <a:t>назвах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яких</a:t>
            </a:r>
            <a:r>
              <a:rPr lang="ru-RU" sz="2400" b="1" dirty="0" smtClean="0"/>
              <a:t> є </a:t>
            </a:r>
            <a:r>
              <a:rPr lang="ru-RU" sz="2400" b="1" dirty="0" err="1"/>
              <a:t>літера</a:t>
            </a:r>
            <a:r>
              <a:rPr lang="ru-RU" sz="2400" b="1" dirty="0"/>
              <a:t> «К». </a:t>
            </a:r>
          </a:p>
        </p:txBody>
      </p:sp>
      <p:pic>
        <p:nvPicPr>
          <p:cNvPr id="3074" name="Picture 2" descr="D:\Картинки до тестів\Казки\Карлсо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65591"/>
            <a:ext cx="2273300" cy="1905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Казки\Коза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58" y="1865591"/>
            <a:ext cx="3456432" cy="1749552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Картинки до тестів\Казки\Кривенька качечк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91" y="1865591"/>
            <a:ext cx="2316288" cy="21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96192" y="3594215"/>
            <a:ext cx="173835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/>
              <a:t>Карлсон</a:t>
            </a:r>
            <a:endParaRPr lang="uk-UA" sz="24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237316" y="1865591"/>
            <a:ext cx="143501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Козаки</a:t>
            </a:r>
          </a:p>
        </p:txBody>
      </p:sp>
      <p:pic>
        <p:nvPicPr>
          <p:cNvPr id="3078" name="Picture 6" descr="D:\Картинки до тестів\Казки\Аріель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132" y="4309523"/>
            <a:ext cx="2572512" cy="200558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Урок &quot;Скринька українських народних казок. Визначення героїв казки «Колобок»  (уривки). Інсценізація казки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42" y="3770591"/>
            <a:ext cx="2190750" cy="2085976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4242" y="3770591"/>
            <a:ext cx="164464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Колобок</a:t>
            </a:r>
          </a:p>
        </p:txBody>
      </p:sp>
      <p:sp>
        <p:nvSpPr>
          <p:cNvPr id="4" name="AutoShape 13" descr="Міккі Маус – герой мультфільму | Маленький чит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D:\Картинки до тестів\Казки\Міккі маус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47" y="4281369"/>
            <a:ext cx="2190750" cy="20955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37316" y="3320800"/>
            <a:ext cx="131859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/>
              <a:t>Міккі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Маус</a:t>
            </a:r>
            <a:endParaRPr lang="uk-UA" sz="24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669227" y="4165505"/>
            <a:ext cx="231267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Русалонька</a:t>
            </a:r>
          </a:p>
        </p:txBody>
      </p:sp>
    </p:spTree>
    <p:extLst>
      <p:ext uri="{BB962C8B-B14F-4D97-AF65-F5344CB8AC3E}">
        <p14:creationId xmlns:p14="http://schemas.microsoft.com/office/powerpoint/2010/main" val="3309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9" grpId="0" animBg="1"/>
      <p:bldP spid="8" grpId="0" animBg="1"/>
      <p:bldP spid="11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50603</TotalTime>
  <Words>484</Words>
  <Application>Microsoft Office PowerPoint</Application>
  <PresentationFormat>Произвольный</PresentationFormat>
  <Paragraphs>148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3151</cp:revision>
  <dcterms:created xsi:type="dcterms:W3CDTF">2018-01-05T16:38:53Z</dcterms:created>
  <dcterms:modified xsi:type="dcterms:W3CDTF">2023-11-13T15:59:57Z</dcterms:modified>
</cp:coreProperties>
</file>