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732" r:id="rId3"/>
    <p:sldId id="733" r:id="rId4"/>
    <p:sldId id="738" r:id="rId5"/>
    <p:sldId id="735" r:id="rId6"/>
    <p:sldId id="736" r:id="rId7"/>
    <p:sldId id="643" r:id="rId8"/>
    <p:sldId id="630" r:id="rId9"/>
    <p:sldId id="657" r:id="rId10"/>
    <p:sldId id="687" r:id="rId11"/>
    <p:sldId id="703" r:id="rId12"/>
    <p:sldId id="612" r:id="rId13"/>
    <p:sldId id="737" r:id="rId14"/>
    <p:sldId id="485" r:id="rId15"/>
    <p:sldId id="73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2ADA"/>
    <a:srgbClr val="0099FF"/>
    <a:srgbClr val="BC8FDD"/>
    <a:srgbClr val="F49EDD"/>
    <a:srgbClr val="EF71CE"/>
    <a:srgbClr val="E838BA"/>
    <a:srgbClr val="295FFF"/>
    <a:srgbClr val="463EDE"/>
    <a:srgbClr val="FF33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438" autoAdjust="0"/>
    <p:restoredTop sz="94660"/>
  </p:normalViewPr>
  <p:slideViewPr>
    <p:cSldViewPr snapToGrid="0">
      <p:cViewPr>
        <p:scale>
          <a:sx n="84" d="100"/>
          <a:sy n="84" d="100"/>
        </p:scale>
        <p:origin x="-300" y="-5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300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9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6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8.wdp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6.jpe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54187" y="4281952"/>
            <a:ext cx="9191236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[в]. Мала буква в. Читання слів і речень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Українська Абетка – Вивчаємо Літеру В! Алфавіт На Українській мові для  найменших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87" y="1365954"/>
            <a:ext cx="4037338" cy="2271003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846310" y="1454524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37</a:t>
            </a: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84689" y="434456"/>
            <a:ext cx="9477030" cy="10218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 err="1">
                <a:solidFill>
                  <a:schemeClr val="bg1"/>
                </a:solidFill>
              </a:rPr>
              <a:t>чистомовку</a:t>
            </a:r>
            <a:r>
              <a:rPr lang="uk-UA" sz="2800" b="1" dirty="0">
                <a:solidFill>
                  <a:schemeClr val="bg1"/>
                </a:solidFill>
              </a:rPr>
              <a:t> разом із Щебетунчиком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спочатку повільно, </a:t>
            </a:r>
            <a:r>
              <a:rPr lang="uk-UA" sz="2800" b="1" dirty="0">
                <a:solidFill>
                  <a:schemeClr val="bg1"/>
                </a:solidFill>
              </a:rPr>
              <a:t>а потім </a:t>
            </a:r>
            <a:r>
              <a:rPr lang="uk-UA" sz="2800" b="1" dirty="0" smtClean="0">
                <a:solidFill>
                  <a:schemeClr val="bg1"/>
                </a:solidFill>
              </a:rPr>
              <a:t>прискорюючи </a:t>
            </a:r>
            <a:r>
              <a:rPr lang="uk-UA" sz="2800" b="1" dirty="0">
                <a:solidFill>
                  <a:schemeClr val="bg1"/>
                </a:solidFill>
              </a:rPr>
              <a:t>темп.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60375" y="1678872"/>
            <a:ext cx="3356298" cy="40484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25285" y="1819647"/>
            <a:ext cx="76261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00000"/>
              </a:lnSpc>
            </a:pPr>
            <a:r>
              <a:rPr lang="uk-UA" sz="3200" b="1" dirty="0">
                <a:solidFill>
                  <a:srgbClr val="FF0000"/>
                </a:solidFill>
              </a:rPr>
              <a:t>Ва-ва-ва</a:t>
            </a:r>
            <a:r>
              <a:rPr lang="uk-UA" sz="3200" b="1" dirty="0"/>
              <a:t> — на  сосні со</a:t>
            </a:r>
            <a:r>
              <a:rPr lang="uk-UA" sz="3200" b="1" dirty="0">
                <a:solidFill>
                  <a:srgbClr val="FF0000"/>
                </a:solidFill>
              </a:rPr>
              <a:t>ва</a:t>
            </a:r>
            <a:r>
              <a:rPr lang="uk-UA" sz="3200" b="1" dirty="0"/>
              <a:t>. </a:t>
            </a:r>
          </a:p>
          <a:p>
            <a:pPr fontAlgn="base">
              <a:lnSpc>
                <a:spcPct val="200000"/>
              </a:lnSpc>
            </a:pPr>
            <a:r>
              <a:rPr lang="uk-UA" sz="3200" b="1" dirty="0" err="1">
                <a:solidFill>
                  <a:srgbClr val="FF0000"/>
                </a:solidFill>
              </a:rPr>
              <a:t>Ве-ве-ве</a:t>
            </a:r>
            <a:r>
              <a:rPr lang="uk-UA" sz="3200" b="1" dirty="0">
                <a:solidFill>
                  <a:srgbClr val="FF0000"/>
                </a:solidFill>
              </a:rPr>
              <a:t> </a:t>
            </a:r>
            <a:r>
              <a:rPr lang="uk-UA" sz="3200" b="1" dirty="0"/>
              <a:t>— в  нас вікно но</a:t>
            </a:r>
            <a:r>
              <a:rPr lang="uk-UA" sz="3200" b="1" dirty="0">
                <a:solidFill>
                  <a:srgbClr val="FF0000"/>
                </a:solidFill>
              </a:rPr>
              <a:t>ве</a:t>
            </a:r>
            <a:r>
              <a:rPr lang="uk-UA" sz="3200" b="1" dirty="0"/>
              <a:t>. </a:t>
            </a:r>
          </a:p>
          <a:p>
            <a:pPr fontAlgn="base">
              <a:lnSpc>
                <a:spcPct val="200000"/>
              </a:lnSpc>
            </a:pPr>
            <a:r>
              <a:rPr lang="uk-UA" sz="3200" b="1" dirty="0" err="1">
                <a:solidFill>
                  <a:srgbClr val="FF0000"/>
                </a:solidFill>
              </a:rPr>
              <a:t>Вун-вун-вун</a:t>
            </a:r>
            <a:r>
              <a:rPr lang="uk-UA" sz="3200" b="1" dirty="0"/>
              <a:t> — ми несли ка</a:t>
            </a:r>
            <a:r>
              <a:rPr lang="uk-UA" sz="3200" b="1" dirty="0">
                <a:solidFill>
                  <a:srgbClr val="FF0000"/>
                </a:solidFill>
              </a:rPr>
              <a:t>вун</a:t>
            </a:r>
            <a:r>
              <a:rPr lang="uk-UA" sz="3200" b="1" dirty="0"/>
              <a:t>. </a:t>
            </a:r>
          </a:p>
          <a:p>
            <a:pPr fontAlgn="base">
              <a:lnSpc>
                <a:spcPct val="200000"/>
              </a:lnSpc>
            </a:pPr>
            <a:r>
              <a:rPr lang="uk-UA" sz="3200" b="1" dirty="0" err="1">
                <a:solidFill>
                  <a:srgbClr val="FF0000"/>
                </a:solidFill>
              </a:rPr>
              <a:t>Вки-вки-вки</a:t>
            </a:r>
            <a:r>
              <a:rPr lang="uk-UA" sz="3200" b="1" dirty="0"/>
              <a:t> — і сині сли</a:t>
            </a:r>
            <a:r>
              <a:rPr lang="uk-UA" sz="3200" b="1" dirty="0">
                <a:solidFill>
                  <a:srgbClr val="FF0000"/>
                </a:solidFill>
              </a:rPr>
              <a:t>вки</a:t>
            </a:r>
            <a:r>
              <a:rPr lang="ru-RU" sz="3200" b="1" dirty="0"/>
              <a:t>.</a:t>
            </a:r>
          </a:p>
        </p:txBody>
      </p:sp>
      <p:pic>
        <p:nvPicPr>
          <p:cNvPr id="2052" name="Picture 4" descr="место действия природного лесного газона. иллюстрация акварели. горы  деревья куст поляна травой. дикий ландшафт Иллюстрация штока - иллюстрации  насчитывающей напольно, естественно: 2276857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005" y="1660582"/>
            <a:ext cx="1135691" cy="113569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Клипарт окно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832" y="2849088"/>
            <a:ext cx="1310503" cy="139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1" t="12734" r="1856" b="523"/>
          <a:stretch/>
        </p:blipFill>
        <p:spPr>
          <a:xfrm>
            <a:off x="10080000" y="4140000"/>
            <a:ext cx="1044000" cy="1008000"/>
          </a:xfrm>
          <a:prstGeom prst="ellips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3" b="96875" l="3000" r="94750">
                        <a14:foregroundMark x1="39250" y1="31250" x2="39250" y2="31250"/>
                        <a14:foregroundMark x1="45250" y1="23438" x2="45250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159" y="5154070"/>
            <a:ext cx="492871" cy="55201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3" b="96875" l="3000" r="94750">
                        <a14:foregroundMark x1="39250" y1="31250" x2="39250" y2="31250"/>
                        <a14:foregroundMark x1="45250" y1="23438" x2="45250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562" y="5471322"/>
            <a:ext cx="492871" cy="55201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3" b="96875" l="3000" r="94750">
                        <a14:foregroundMark x1="39250" y1="31250" x2="39250" y2="31250"/>
                        <a14:foregroundMark x1="45250" y1="23438" x2="45250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882" y="5154070"/>
            <a:ext cx="492871" cy="55201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3" b="96875" l="3000" r="94750">
                        <a14:foregroundMark x1="39250" y1="31250" x2="39250" y2="31250"/>
                        <a14:foregroundMark x1="45250" y1="23438" x2="45250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731" y="5471322"/>
            <a:ext cx="492871" cy="5520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93" b="96875" l="3000" r="94750">
                        <a14:foregroundMark x1="39250" y1="31250" x2="39250" y2="31250"/>
                        <a14:foregroundMark x1="45250" y1="23438" x2="45250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086" y="5472404"/>
            <a:ext cx="492871" cy="552016"/>
          </a:xfrm>
          <a:prstGeom prst="rect">
            <a:avLst/>
          </a:prstGeom>
        </p:spPr>
      </p:pic>
      <p:sp>
        <p:nvSpPr>
          <p:cNvPr id="25" name="Прямоугольник 4">
            <a:extLst>
              <a:ext uri="{FF2B5EF4-FFF2-40B4-BE49-F238E27FC236}">
                <a16:creationId xmlns:a16="http://schemas.microsoft.com/office/drawing/2014/main" xmlns="" id="{17BFC1C6-4ECD-41F4-806C-CE5F58751EB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978350" y="458882"/>
            <a:ext cx="8756193" cy="11441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3200" b="1" dirty="0">
                <a:solidFill>
                  <a:schemeClr val="bg1"/>
                </a:solidFill>
              </a:rPr>
              <a:t>з </a:t>
            </a:r>
            <a:r>
              <a:rPr lang="uk-UA" sz="3200" b="1" dirty="0" err="1">
                <a:solidFill>
                  <a:schemeClr val="bg1"/>
                </a:solidFill>
              </a:rPr>
              <a:t>гірки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/>
              <a:t>прочитай </a:t>
            </a:r>
            <a:r>
              <a:rPr lang="uk-UA" sz="3200" b="1" dirty="0"/>
              <a:t>речення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з </a:t>
            </a:r>
            <a:r>
              <a:rPr lang="uk-UA" sz="3200" b="1" dirty="0"/>
              <a:t>верхнього краю до нижнього. 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3849">
            <a:off x="2858943" y="1624025"/>
            <a:ext cx="4322893" cy="470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03804" y="1714571"/>
            <a:ext cx="57194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4000" b="1" dirty="0">
                <a:solidFill>
                  <a:srgbClr val="322ADA"/>
                </a:solidFill>
              </a:rPr>
              <a:t>Ліс. </a:t>
            </a:r>
          </a:p>
          <a:p>
            <a:pPr fontAlgn="base">
              <a:lnSpc>
                <a:spcPct val="150000"/>
              </a:lnSpc>
            </a:pPr>
            <a:r>
              <a:rPr lang="uk-UA" sz="4000" b="1" dirty="0">
                <a:solidFill>
                  <a:srgbClr val="322ADA"/>
                </a:solidFill>
              </a:rPr>
              <a:t>    Вовки. </a:t>
            </a:r>
          </a:p>
          <a:p>
            <a:pPr fontAlgn="base">
              <a:lnSpc>
                <a:spcPct val="150000"/>
              </a:lnSpc>
            </a:pPr>
            <a:r>
              <a:rPr lang="uk-UA" sz="4000" b="1" dirty="0">
                <a:solidFill>
                  <a:srgbClr val="322ADA"/>
                </a:solidFill>
              </a:rPr>
              <a:t>         У лісі вовки. </a:t>
            </a:r>
          </a:p>
          <a:p>
            <a:pPr fontAlgn="base">
              <a:lnSpc>
                <a:spcPct val="150000"/>
              </a:lnSpc>
            </a:pPr>
            <a:r>
              <a:rPr lang="uk-UA" sz="4000" b="1" dirty="0">
                <a:solidFill>
                  <a:srgbClr val="322ADA"/>
                </a:solidFill>
              </a:rPr>
              <a:t>                   </a:t>
            </a:r>
            <a:r>
              <a:rPr lang="uk-UA" sz="4000" b="1" dirty="0" smtClean="0">
                <a:solidFill>
                  <a:srgbClr val="322ADA"/>
                </a:solidFill>
              </a:rPr>
              <a:t> Вовки </a:t>
            </a:r>
            <a:r>
              <a:rPr lang="uk-UA" sz="4000" b="1" dirty="0">
                <a:solidFill>
                  <a:srgbClr val="322ADA"/>
                </a:solidFill>
              </a:rPr>
              <a:t>великі.</a:t>
            </a:r>
          </a:p>
          <a:p>
            <a:pPr fontAlgn="base">
              <a:lnSpc>
                <a:spcPct val="150000"/>
              </a:lnSpc>
            </a:pPr>
            <a:r>
              <a:rPr lang="ru-RU" sz="3200" b="1" dirty="0">
                <a:solidFill>
                  <a:srgbClr val="322ADA"/>
                </a:solidFill>
              </a:rPr>
              <a:t>                     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78633" y="2244331"/>
            <a:ext cx="2523457" cy="3165482"/>
          </a:xfrm>
          <a:prstGeom prst="rect">
            <a:avLst/>
          </a:prstGeom>
        </p:spPr>
      </p:pic>
      <p:pic>
        <p:nvPicPr>
          <p:cNvPr id="3074" name="Picture 2" descr="Pack Of Wolves Transparent Images - Wolf Pack Transparent Background, HD  Png Download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100000" l="1977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624" y="1725378"/>
            <a:ext cx="4018482" cy="23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A006AA34-8231-4774-BD58-D6CF73DF945B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5395" y="3823026"/>
            <a:ext cx="5714276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букву </a:t>
            </a:r>
            <a:r>
              <a:rPr lang="uk-UA" sz="2400" b="1" dirty="0" smtClean="0">
                <a:solidFill>
                  <a:schemeClr val="bg1"/>
                </a:solidFill>
              </a:rPr>
              <a:t>в, склади у  клітинках.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62942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94" t="29684" r="15859" b="65266"/>
          <a:stretch/>
        </p:blipFill>
        <p:spPr>
          <a:xfrm>
            <a:off x="1495395" y="4608000"/>
            <a:ext cx="10133897" cy="9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2418055" y="4881426"/>
            <a:ext cx="476027" cy="48409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3066512" y="4869703"/>
            <a:ext cx="476027" cy="484096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3714969" y="4883628"/>
            <a:ext cx="476027" cy="48409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4351703" y="4881426"/>
            <a:ext cx="476027" cy="48409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000160" y="4883519"/>
            <a:ext cx="476027" cy="48409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" t="18924" r="92136" b="55529"/>
          <a:stretch/>
        </p:blipFill>
        <p:spPr>
          <a:xfrm>
            <a:off x="5636894" y="4895072"/>
            <a:ext cx="476027" cy="48409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1" t="20627" r="44678" b="53826"/>
          <a:stretch/>
        </p:blipFill>
        <p:spPr>
          <a:xfrm>
            <a:off x="7256072" y="4895072"/>
            <a:ext cx="803464" cy="484096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4" t="21479" r="25745" b="52974"/>
          <a:stretch/>
        </p:blipFill>
        <p:spPr>
          <a:xfrm>
            <a:off x="9202687" y="4938289"/>
            <a:ext cx="803464" cy="484096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64" t="21479" r="25745" b="52974"/>
          <a:stretch/>
        </p:blipFill>
        <p:spPr>
          <a:xfrm>
            <a:off x="10187919" y="4938289"/>
            <a:ext cx="803464" cy="484096"/>
          </a:xfrm>
          <a:prstGeom prst="rect">
            <a:avLst/>
          </a:prstGeom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3 Блок л м с н к в п\037 - Звук [в]. Мала буква в\2023-11-14_16423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136" y="1542344"/>
            <a:ext cx="4467085" cy="21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D:\1 клас\1. Навчання грамоти\1 УРОКИ 2023\Читання\3 Блок л м с н к в п\037 - Звук [в]. Мала буква в\2023-11-14_11062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957" y="1681033"/>
            <a:ext cx="134302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418055" y="1542344"/>
            <a:ext cx="3639382" cy="126858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малюнки.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Побудуй звукові схеми  цих слів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160390" y="1514005"/>
            <a:ext cx="5714276" cy="54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світлинами і схемами 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962942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38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3 Блок л м с н к в п\037 - Звук [в]. Мала буква в\2023-11-14_164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943" y="2222790"/>
            <a:ext cx="7017280" cy="2275184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0268" y="3777270"/>
            <a:ext cx="6780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</a:rPr>
              <a:t>ву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67596" y="3790088"/>
            <a:ext cx="6912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ва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793868" y="3777270"/>
            <a:ext cx="6960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err="1" smtClean="0">
                <a:solidFill>
                  <a:srgbClr val="002060"/>
                </a:solidFill>
              </a:rPr>
              <a:t>ве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370380" y="3790088"/>
            <a:ext cx="6799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 smtClean="0">
                <a:solidFill>
                  <a:srgbClr val="002060"/>
                </a:solidFill>
              </a:rPr>
              <a:t>в і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1 клас\1. Навчання грамоти\1 УРОКИ 2023\Читання\3 Блок л м с н к в п\037 - Звук [в]. Мала буква в\2023-11-14_16491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823" y="2222790"/>
            <a:ext cx="7059400" cy="28419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1 клас\1. Навчання грамоти\1 УРОКИ 2023\Читання\3 Блок л м с н к в п\037 - Звук [в]. Мала буква в\2023-11-14_165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55" y="1514005"/>
            <a:ext cx="9123655" cy="3614911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8370380" y="3127022"/>
            <a:ext cx="1010687" cy="2001894"/>
          </a:xfrm>
          <a:prstGeom prst="line">
            <a:avLst/>
          </a:prstGeom>
          <a:ln w="57150">
            <a:solidFill>
              <a:srgbClr val="322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04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06680" y="604698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:a16="http://schemas.microsoft.com/office/drawing/2014/main" xmlns="" id="{95D2D168-3634-4996-8FC4-371AAB04392C}"/>
              </a:ext>
            </a:extLst>
          </p:cNvPr>
          <p:cNvSpPr/>
          <p:nvPr/>
        </p:nvSpPr>
        <p:spPr>
          <a:xfrm>
            <a:off x="3874951" y="1995195"/>
            <a:ext cx="5077326" cy="2816285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2249176"/>
            <a:ext cx="5077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звуки вона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позначає?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 ти знаєш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 ці звуки 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слова з буквою в ти запам’ятав/запам’ятала?</a:t>
            </a:r>
            <a:endParaRPr lang="uk-UA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9096647" y="2253627"/>
            <a:ext cx="2773126" cy="347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991" y="131344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32906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308" y="3575822"/>
            <a:ext cx="2578853" cy="23879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Картинки до тестів\Емоції Смайли\Підморгув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69" y="3575822"/>
            <a:ext cx="2143125" cy="213360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Рефлексія. Вправа «Мій успіх»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026880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Молодець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97510" y="4252788"/>
            <a:ext cx="1669952" cy="7796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Добре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5891066" y="1736506"/>
            <a:ext cx="2184484" cy="779214"/>
          </a:xfrm>
          <a:prstGeom prst="round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Відмінно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4477562" y="3094848"/>
            <a:ext cx="2441914" cy="661429"/>
          </a:xfrm>
          <a:prstGeom prst="roundRect">
            <a:avLst/>
          </a:prstGeom>
          <a:solidFill>
            <a:srgbClr val="EF71CE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Можу краще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9912922" y="4410171"/>
            <a:ext cx="1256790" cy="6550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Ой 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92" y="3987684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26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Картинки до тестів\Емоції Смайли\Смайлик серпантин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68" y="1527181"/>
            <a:ext cx="3185856" cy="23863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Смайли\смайл уваг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" y="1619250"/>
            <a:ext cx="2430662" cy="2202180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Картинки до тестів\Емоції Смайли\Подив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08" y="3800025"/>
            <a:ext cx="2788788" cy="2582351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491490"/>
            <a:ext cx="8732066" cy="7658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531952" y="1750910"/>
            <a:ext cx="2365928" cy="96943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Отримаю задоволення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6126480" y="1736506"/>
            <a:ext cx="1949070" cy="983834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Відчую успіх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8378049" y="4470617"/>
            <a:ext cx="2441914" cy="91224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Відкрию нові знання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1017428" y="4503956"/>
            <a:ext cx="1851660" cy="1039958"/>
          </a:xfrm>
          <a:prstGeom prst="roundRect">
            <a:avLst/>
          </a:prstGeom>
          <a:solidFill>
            <a:srgbClr val="FF330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Нічого не зрозумію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9" name="Picture 5" descr="D:\Картинки до тестів\Емоції Смайли\Задумливий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888" y="3800025"/>
            <a:ext cx="2306253" cy="2605212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2503" y="480174"/>
            <a:ext cx="2861274" cy="349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340025" y="1623637"/>
            <a:ext cx="3975175" cy="10556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/>
              <a:t>Ворона</a:t>
            </a:r>
            <a:r>
              <a:rPr lang="uk-UA" sz="2800" b="1" dirty="0"/>
              <a:t> п</a:t>
            </a:r>
            <a:r>
              <a:rPr lang="ru-RU" sz="2800" b="1" dirty="0" err="1"/>
              <a:t>роворонила</a:t>
            </a:r>
            <a:r>
              <a:rPr lang="ru-RU" sz="2800" b="1" dirty="0"/>
              <a:t> </a:t>
            </a:r>
            <a:r>
              <a:rPr lang="ru-RU" sz="2800" b="1" dirty="0" err="1"/>
              <a:t>вороненя</a:t>
            </a:r>
            <a:r>
              <a:rPr lang="ru-RU" sz="2800" b="1" dirty="0"/>
              <a:t>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752638" y="2905218"/>
            <a:ext cx="5599379" cy="18047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 smtClean="0"/>
              <a:t>Послухай і повтори скоромовку. Який звук повторюється в кожному  її слові? </a:t>
            </a:r>
          </a:p>
          <a:p>
            <a:pPr algn="ctr"/>
            <a:r>
              <a:rPr lang="uk-UA" sz="2000" dirty="0" smtClean="0"/>
              <a:t>До якого слова в скоромовці підходить звукова модель? Чи знаєш, якою буквою позначимо на письмі звуки </a:t>
            </a:r>
            <a:r>
              <a:rPr lang="uk-UA" sz="2000" b="1" dirty="0" smtClean="0">
                <a:solidFill>
                  <a:srgbClr val="FFFF00"/>
                </a:solidFill>
              </a:rPr>
              <a:t>[в], [в’]</a:t>
            </a:r>
            <a:r>
              <a:rPr lang="uk-UA" sz="2000" dirty="0" smtClean="0"/>
              <a:t>?</a:t>
            </a:r>
            <a:endParaRPr lang="ru-RU" sz="20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8771" y="2889573"/>
            <a:ext cx="5633246" cy="255389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</a:t>
            </a:r>
            <a:r>
              <a:rPr lang="uk-UA" sz="2400" b="1" dirty="0" smtClean="0"/>
              <a:t>познайомимось </a:t>
            </a:r>
          </a:p>
          <a:p>
            <a:pPr algn="ctr"/>
            <a:r>
              <a:rPr lang="uk-UA" sz="2400" b="1" dirty="0" smtClean="0"/>
              <a:t>з буквою в, </a:t>
            </a:r>
            <a:r>
              <a:rPr lang="uk-UA" sz="2400" b="1" dirty="0"/>
              <a:t>якою </a:t>
            </a:r>
            <a:r>
              <a:rPr lang="uk-UA" sz="2400" b="1" dirty="0" smtClean="0"/>
              <a:t>позначаються </a:t>
            </a:r>
          </a:p>
          <a:p>
            <a:pPr algn="ctr"/>
            <a:r>
              <a:rPr lang="uk-UA" sz="2400" b="1" dirty="0" smtClean="0"/>
              <a:t>звуки [в], [в’].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</a:t>
            </a:r>
            <a:r>
              <a:rPr lang="uk-UA" sz="2400" b="1" dirty="0" smtClean="0"/>
              <a:t>мо навчатися читати склади, слова з новою буквою</a:t>
            </a:r>
            <a:r>
              <a:rPr lang="uk-UA" sz="2400" b="1" dirty="0" smtClean="0"/>
              <a:t>.</a:t>
            </a:r>
          </a:p>
          <a:p>
            <a:pPr algn="ctr"/>
            <a:r>
              <a:rPr lang="uk-UA" sz="2400" b="1" dirty="0" smtClean="0"/>
              <a:t>Дізнаємося, хто такий ветеринар</a:t>
            </a:r>
            <a:r>
              <a:rPr lang="uk-UA" sz="2400" dirty="0" smtClean="0"/>
              <a:t> </a:t>
            </a:r>
            <a:endParaRPr lang="uk-UA" sz="2400" dirty="0" smtClean="0"/>
          </a:p>
        </p:txBody>
      </p:sp>
      <p:sp>
        <p:nvSpPr>
          <p:cNvPr id="11" name="Прямоугольник 10"/>
          <p:cNvSpPr/>
          <p:nvPr/>
        </p:nvSpPr>
        <p:spPr>
          <a:xfrm>
            <a:off x="8621903" y="5040028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9635628" y="5051565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739077" y="5097236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217940" y="495095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247657" y="4995718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9308655" y="5129849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10317543" y="4674248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8526482" y="4877407"/>
            <a:ext cx="3146229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rot="5400000">
            <a:off x="10386744" y="5102875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11314457" y="503484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13" descr="http://img-fotki.yandex.ru/get/5803/11840811.b/0_6be54_883e5357_M.jpg?share=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988" y="1655053"/>
            <a:ext cx="3125411" cy="2500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73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1" grpId="0" animBg="1"/>
      <p:bldP spid="12" grpId="0" animBg="1"/>
      <p:bldP spid="14" grpId="0" animBg="1"/>
      <p:bldP spid="18" grpId="0" animBg="1"/>
      <p:bldP spid="19" grpId="0" animBg="1"/>
      <p:bldP spid="3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7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93068" y="2328100"/>
            <a:ext cx="42203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  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endParaRPr lang="uk-UA" sz="3200" b="1" dirty="0" smtClean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тв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в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вк  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вц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нь  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л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льг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м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вп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п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нгв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 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дм</a:t>
            </a:r>
            <a:r>
              <a:rPr lang="uk-UA" sz="3200" b="1" dirty="0" smtClean="0">
                <a:solidFill>
                  <a:srgbClr val="FF0000"/>
                </a:solidFill>
              </a:rPr>
              <a:t>і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дь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рбл</a:t>
            </a:r>
            <a:r>
              <a:rPr lang="uk-UA" sz="3200" b="1" dirty="0" smtClean="0">
                <a:solidFill>
                  <a:srgbClr val="FF0000"/>
                </a:solidFill>
              </a:rPr>
              <a:t>ю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д  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в</a:t>
            </a:r>
            <a:r>
              <a:rPr lang="uk-UA" sz="3200" b="1" dirty="0" smtClean="0">
                <a:solidFill>
                  <a:srgbClr val="FF0000"/>
                </a:solidFill>
              </a:rPr>
              <a:t>у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  в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с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9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8"/>
          <p:cNvPicPr>
            <a:picLocks noChangeAspect="1" noChangeArrowheads="1"/>
          </p:cNvPicPr>
          <p:nvPr/>
        </p:nvPicPr>
        <p:blipFill>
          <a:blip r:embed="rId2" cstate="print"/>
          <a:srcRect l="51663" t="7205" r="4404" b="-3035"/>
          <a:stretch>
            <a:fillRect/>
          </a:stretch>
        </p:blipFill>
        <p:spPr bwMode="auto">
          <a:xfrm>
            <a:off x="9144021" y="571480"/>
            <a:ext cx="2794000" cy="3384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10" y="4552245"/>
            <a:ext cx="1963814" cy="194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5" name="Picture 7" descr="2"/>
          <p:cNvPicPr>
            <a:picLocks noChangeAspect="1" noChangeArrowheads="1"/>
          </p:cNvPicPr>
          <p:nvPr/>
        </p:nvPicPr>
        <p:blipFill>
          <a:blip r:embed="rId4" cstate="print"/>
          <a:srcRect l="39371" b="-1657"/>
          <a:stretch>
            <a:fillRect/>
          </a:stretch>
        </p:blipFill>
        <p:spPr bwMode="auto">
          <a:xfrm>
            <a:off x="2535276" y="1180527"/>
            <a:ext cx="1724848" cy="1919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9"/>
          <p:cNvSpPr txBox="1">
            <a:spLocks/>
          </p:cNvSpPr>
          <p:nvPr/>
        </p:nvSpPr>
        <p:spPr>
          <a:xfrm>
            <a:off x="571462" y="436081"/>
            <a:ext cx="7703088" cy="79350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До ветеринара</a:t>
            </a:r>
            <a:r>
              <a:rPr kumimoji="0" lang="uk-UA" sz="40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на прийом</a:t>
            </a:r>
            <a:endParaRPr kumimoji="0" lang="ru-RU" sz="40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5" descr="http://img3.proshkolu.ru/content/media/pic/std/1000000/251000/250108-31030dd02567b2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61" y="1180527"/>
            <a:ext cx="1584717" cy="1962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5" name="Picture 17" descr="http://stat18.privet.ru/ah/0a2fb0fe55252791ed993e81e69dee7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26326" y="3099816"/>
            <a:ext cx="2381267" cy="1571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7" name="Picture 19" descr="http://cs10923.vk.me/v10923176/777/0u4kVZtMXT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9161" y="4702539"/>
            <a:ext cx="2194331" cy="1645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9" name="Picture 21" descr="http://cs625516.vk.me/v625516014/1f39d/SUOpz-HFWHU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51644" y="4004691"/>
            <a:ext cx="1975554" cy="213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91" name="Picture 23" descr="http://fs00.infourok.ru/images/doc/39/49715/hello_html_5503074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48546" y="1180526"/>
            <a:ext cx="3289300" cy="1847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95" name="Picture 27" descr="http://player.myshared.ru/1139794/data/images/img23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6210" y="3236030"/>
            <a:ext cx="2368589" cy="14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97" name="Picture 29" descr="http://www.belediyedeniz.com/_files/haber/galeri/middle/e2fe0a00bd9547748258e7c1b8c11ebe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06263" y="4676030"/>
            <a:ext cx="2573866" cy="18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://gic5.mycdn.me/getImage?photoId=770541521581&amp;photoType=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91434" y="3099816"/>
            <a:ext cx="2492824" cy="1809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1 клас\1. Навчання грамоти\1 УРОКИ 2023\Читання\3 Блок л м с н к в п\037 - Звук [в]. Мала буква в\2023-11-14_110626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508" y="436081"/>
            <a:ext cx="1343025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313739" y="5230491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313739" y="5394856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589861" y="5275252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909776" y="5222543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7165601" y="5204266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5400000">
            <a:off x="6132855" y="5320312"/>
            <a:ext cx="4286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128321" y="5086146"/>
            <a:ext cx="3146229" cy="487107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479685" y="5179998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479685" y="5344363"/>
            <a:ext cx="500066" cy="89523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rot="5400000">
            <a:off x="6016933" y="4873848"/>
            <a:ext cx="214314" cy="7143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919622" y="5647872"/>
            <a:ext cx="422439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57257D"/>
                </a:solidFill>
              </a:rPr>
              <a:t>Дай </a:t>
            </a:r>
            <a:r>
              <a:rPr lang="ru-RU" sz="2000" b="1" dirty="0" err="1" smtClean="0">
                <a:solidFill>
                  <a:srgbClr val="57257D"/>
                </a:solidFill>
              </a:rPr>
              <a:t>спільну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назву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всім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об’єктам</a:t>
            </a:r>
            <a:r>
              <a:rPr lang="ru-RU" sz="2000" b="1" dirty="0" smtClean="0">
                <a:solidFill>
                  <a:srgbClr val="57257D"/>
                </a:solidFill>
              </a:rPr>
              <a:t> на </a:t>
            </a:r>
            <a:r>
              <a:rPr lang="ru-RU" sz="2000" b="1" dirty="0" err="1" smtClean="0">
                <a:solidFill>
                  <a:srgbClr val="57257D"/>
                </a:solidFill>
              </a:rPr>
              <a:t>малюнках</a:t>
            </a:r>
            <a:r>
              <a:rPr lang="ru-RU" sz="2000" b="1" dirty="0" smtClean="0">
                <a:solidFill>
                  <a:srgbClr val="57257D"/>
                </a:solidFill>
              </a:rPr>
              <a:t>. На </a:t>
            </a:r>
            <a:r>
              <a:rPr lang="ru-RU" sz="2000" b="1" dirty="0" err="1" smtClean="0">
                <a:solidFill>
                  <a:srgbClr val="57257D"/>
                </a:solidFill>
              </a:rPr>
              <a:t>які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групи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можна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поділити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цих</a:t>
            </a:r>
            <a:r>
              <a:rPr lang="ru-RU" sz="2000" b="1" dirty="0" smtClean="0">
                <a:solidFill>
                  <a:srgbClr val="57257D"/>
                </a:solidFill>
              </a:rPr>
              <a:t> </a:t>
            </a:r>
            <a:r>
              <a:rPr lang="ru-RU" sz="2000" b="1" dirty="0" err="1" smtClean="0">
                <a:solidFill>
                  <a:srgbClr val="57257D"/>
                </a:solidFill>
              </a:rPr>
              <a:t>тварин</a:t>
            </a:r>
            <a:r>
              <a:rPr lang="ru-RU" sz="2000" b="1" dirty="0" smtClean="0">
                <a:solidFill>
                  <a:srgbClr val="57257D"/>
                </a:solidFill>
              </a:rPr>
              <a:t>?</a:t>
            </a:r>
            <a:endParaRPr lang="ru-RU" sz="2000" b="1" dirty="0">
              <a:solidFill>
                <a:srgbClr val="5725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7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342757" y="4199960"/>
            <a:ext cx="31840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/>
              <a:t> </a:t>
            </a:r>
            <a:r>
              <a:rPr lang="ru-RU" sz="3200" b="1" dirty="0" err="1">
                <a:solidFill>
                  <a:srgbClr val="57257D"/>
                </a:solidFill>
              </a:rPr>
              <a:t>Хто</a:t>
            </a:r>
            <a:r>
              <a:rPr lang="ru-RU" sz="3200" b="1" dirty="0">
                <a:solidFill>
                  <a:srgbClr val="57257D"/>
                </a:solidFill>
              </a:rPr>
              <a:t> в </a:t>
            </a:r>
            <a:r>
              <a:rPr lang="ru-RU" sz="3200" b="1" dirty="0" err="1">
                <a:solidFill>
                  <a:srgbClr val="57257D"/>
                </a:solidFill>
              </a:rPr>
              <a:t>гарячий</a:t>
            </a:r>
            <a:r>
              <a:rPr lang="ru-RU" sz="3200" b="1" dirty="0">
                <a:solidFill>
                  <a:srgbClr val="57257D"/>
                </a:solidFill>
              </a:rPr>
              <a:t> день </a:t>
            </a:r>
            <a:r>
              <a:rPr lang="ru-RU" sz="3200" b="1" dirty="0" smtClean="0">
                <a:solidFill>
                  <a:srgbClr val="57257D"/>
                </a:solidFill>
              </a:rPr>
              <a:t>на </a:t>
            </a:r>
            <a:r>
              <a:rPr lang="ru-RU" sz="3200" b="1" dirty="0" err="1">
                <a:solidFill>
                  <a:srgbClr val="57257D"/>
                </a:solidFill>
              </a:rPr>
              <a:t>лузі</a:t>
            </a:r>
            <a:r>
              <a:rPr lang="ru-RU" sz="3200" b="1" dirty="0">
                <a:solidFill>
                  <a:srgbClr val="57257D"/>
                </a:solidFill>
              </a:rPr>
              <a:t> </a:t>
            </a:r>
            <a:r>
              <a:rPr lang="ru-RU" sz="3200" b="1" dirty="0" err="1" smtClean="0">
                <a:solidFill>
                  <a:srgbClr val="57257D"/>
                </a:solidFill>
              </a:rPr>
              <a:t>випасається</a:t>
            </a:r>
            <a:r>
              <a:rPr lang="ru-RU" sz="3200" b="1" dirty="0" smtClean="0">
                <a:solidFill>
                  <a:srgbClr val="57257D"/>
                </a:solidFill>
              </a:rPr>
              <a:t> в </a:t>
            </a:r>
            <a:r>
              <a:rPr lang="ru-RU" sz="3200" b="1" dirty="0" err="1">
                <a:solidFill>
                  <a:srgbClr val="57257D"/>
                </a:solidFill>
              </a:rPr>
              <a:t>кожусі</a:t>
            </a:r>
            <a:r>
              <a:rPr lang="ru-RU" sz="3200" b="1" dirty="0">
                <a:solidFill>
                  <a:srgbClr val="57257D"/>
                </a:solidFill>
              </a:rPr>
              <a:t>? </a:t>
            </a:r>
          </a:p>
        </p:txBody>
      </p:sp>
      <p:pic>
        <p:nvPicPr>
          <p:cNvPr id="8" name="Picture 2" descr="D:\БУКВИ\В\66188534b319f67d1bbed91c8b7f88f3_250x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377" y="4098360"/>
            <a:ext cx="3710103" cy="244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9"/>
          <p:cNvSpPr txBox="1">
            <a:spLocks/>
          </p:cNvSpPr>
          <p:nvPr/>
        </p:nvSpPr>
        <p:spPr>
          <a:xfrm>
            <a:off x="1232211" y="535774"/>
            <a:ext cx="9297530" cy="71729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Відгадай загадки. Назви звуки в словах-відгадках</a:t>
            </a:r>
            <a:endParaRPr kumimoji="0" lang="ru-RU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42757" y="1846676"/>
            <a:ext cx="29556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57257D"/>
                </a:solidFill>
              </a:rPr>
              <a:t>По полю </a:t>
            </a:r>
            <a:r>
              <a:rPr lang="ru-RU" sz="3200" b="1" dirty="0" err="1">
                <a:solidFill>
                  <a:srgbClr val="57257D"/>
                </a:solidFill>
              </a:rPr>
              <a:t>гасає</a:t>
            </a:r>
            <a:r>
              <a:rPr lang="ru-RU" sz="3200" b="1" dirty="0">
                <a:solidFill>
                  <a:srgbClr val="57257D"/>
                </a:solidFill>
              </a:rPr>
              <a:t>, </a:t>
            </a:r>
            <a:endParaRPr lang="ru-RU" sz="3200" b="1" dirty="0" smtClean="0">
              <a:solidFill>
                <a:srgbClr val="57257D"/>
              </a:solidFill>
            </a:endParaRPr>
          </a:p>
          <a:p>
            <a:r>
              <a:rPr lang="ru-RU" sz="3200" b="1" dirty="0" err="1" smtClean="0">
                <a:solidFill>
                  <a:srgbClr val="57257D"/>
                </a:solidFill>
              </a:rPr>
              <a:t>овечок</a:t>
            </a:r>
            <a:r>
              <a:rPr lang="ru-RU" sz="3200" b="1" dirty="0" smtClean="0">
                <a:solidFill>
                  <a:srgbClr val="57257D"/>
                </a:solidFill>
              </a:rPr>
              <a:t> </a:t>
            </a:r>
            <a:r>
              <a:rPr lang="ru-RU" sz="3200" b="1" dirty="0" err="1">
                <a:solidFill>
                  <a:srgbClr val="57257D"/>
                </a:solidFill>
              </a:rPr>
              <a:t>хапає</a:t>
            </a:r>
            <a:r>
              <a:rPr lang="ru-RU" sz="3200" b="1" dirty="0">
                <a:solidFill>
                  <a:srgbClr val="57257D"/>
                </a:solidFill>
              </a:rPr>
              <a:t> </a:t>
            </a:r>
            <a:endParaRPr lang="ru-RU" sz="3200" b="1" dirty="0" smtClean="0">
              <a:solidFill>
                <a:srgbClr val="57257D"/>
              </a:solidFill>
            </a:endParaRPr>
          </a:p>
          <a:p>
            <a:r>
              <a:rPr lang="ru-RU" sz="3200" b="1" dirty="0" smtClean="0">
                <a:solidFill>
                  <a:srgbClr val="57257D"/>
                </a:solidFill>
              </a:rPr>
              <a:t>та </a:t>
            </a:r>
            <a:r>
              <a:rPr lang="ru-RU" sz="3200" b="1" dirty="0" err="1">
                <a:solidFill>
                  <a:srgbClr val="57257D"/>
                </a:solidFill>
              </a:rPr>
              <a:t>всіх</a:t>
            </a:r>
            <a:r>
              <a:rPr lang="ru-RU" sz="3200" b="1" dirty="0">
                <a:solidFill>
                  <a:srgbClr val="57257D"/>
                </a:solidFill>
              </a:rPr>
              <a:t> </a:t>
            </a:r>
            <a:r>
              <a:rPr lang="ru-RU" sz="3200" b="1" dirty="0" err="1">
                <a:solidFill>
                  <a:srgbClr val="57257D"/>
                </a:solidFill>
              </a:rPr>
              <a:t>лякає</a:t>
            </a:r>
            <a:r>
              <a:rPr lang="ru-RU" sz="3200" b="1" dirty="0">
                <a:solidFill>
                  <a:srgbClr val="57257D"/>
                </a:solidFill>
              </a:rPr>
              <a:t>. </a:t>
            </a:r>
          </a:p>
        </p:txBody>
      </p:sp>
      <p:pic>
        <p:nvPicPr>
          <p:cNvPr id="10" name="Picture 2" descr="D:\БУКВИ\В\w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001" y="1510840"/>
            <a:ext cx="3791479" cy="24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619879" y="1870325"/>
            <a:ext cx="412714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57257D"/>
                </a:solidFill>
              </a:rPr>
              <a:t>Літом наїдається, </a:t>
            </a:r>
            <a:endParaRPr lang="uk-UA" sz="3200" b="1" dirty="0" smtClean="0">
              <a:solidFill>
                <a:srgbClr val="57257D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57257D"/>
                </a:solidFill>
              </a:rPr>
              <a:t>а </a:t>
            </a:r>
            <a:r>
              <a:rPr lang="uk-UA" sz="3200" b="1" dirty="0">
                <a:solidFill>
                  <a:srgbClr val="57257D"/>
                </a:solidFill>
              </a:rPr>
              <a:t>зимою висипається. </a:t>
            </a:r>
            <a:endParaRPr lang="ru-RU" sz="3200" b="1" dirty="0">
              <a:solidFill>
                <a:srgbClr val="57257D"/>
              </a:solidFill>
            </a:endParaRPr>
          </a:p>
        </p:txBody>
      </p:sp>
      <p:pic>
        <p:nvPicPr>
          <p:cNvPr id="20487" name="Picture 7" descr="http://file.mobilmusic.ru/1d/d5/59/1075193-2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0101" y="1545285"/>
            <a:ext cx="3786698" cy="242557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721829" y="4436128"/>
            <a:ext cx="40251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57257D"/>
                </a:solidFill>
              </a:rPr>
              <a:t>Горбатий мішок </a:t>
            </a:r>
            <a:endParaRPr lang="uk-UA" sz="3200" b="1" dirty="0" smtClean="0">
              <a:solidFill>
                <a:srgbClr val="57257D"/>
              </a:solidFill>
            </a:endParaRPr>
          </a:p>
          <a:p>
            <a:pPr algn="ctr"/>
            <a:r>
              <a:rPr lang="uk-UA" sz="3200" b="1" dirty="0" smtClean="0">
                <a:solidFill>
                  <a:srgbClr val="57257D"/>
                </a:solidFill>
              </a:rPr>
              <a:t>на </a:t>
            </a:r>
            <a:r>
              <a:rPr lang="uk-UA" sz="3200" b="1" dirty="0">
                <a:solidFill>
                  <a:srgbClr val="57257D"/>
                </a:solidFill>
              </a:rPr>
              <a:t>чотирьох стовпах стоїть. </a:t>
            </a:r>
            <a:endParaRPr lang="ru-RU" sz="3200" b="1" dirty="0">
              <a:solidFill>
                <a:srgbClr val="57257D"/>
              </a:solidFill>
            </a:endParaRPr>
          </a:p>
        </p:txBody>
      </p:sp>
      <p:pic>
        <p:nvPicPr>
          <p:cNvPr id="20489" name="Picture 9" descr="http://images.chesscomfiles.com/uploads/user/12974228.4f1dc48d.600x450i.798d59a669af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0102" y="4115540"/>
            <a:ext cx="3786698" cy="246447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4328497" y="3347870"/>
            <a:ext cx="147780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57D"/>
                </a:solidFill>
              </a:rPr>
              <a:t>Вовк</a:t>
            </a:r>
            <a:endParaRPr lang="ru-RU" sz="3200" b="1" dirty="0">
              <a:solidFill>
                <a:srgbClr val="57257D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880976" y="1661884"/>
            <a:ext cx="180675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57257D"/>
                </a:solidFill>
              </a:rPr>
              <a:t>Ведмідь</a:t>
            </a:r>
            <a:endParaRPr lang="ru-RU" sz="3200" b="1" dirty="0">
              <a:solidFill>
                <a:srgbClr val="57257D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9035" y="5962781"/>
            <a:ext cx="1477805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57257D"/>
                </a:solidFill>
              </a:rPr>
              <a:t>Вівця</a:t>
            </a:r>
            <a:endParaRPr lang="ru-RU" sz="3200" b="1" dirty="0">
              <a:solidFill>
                <a:srgbClr val="57257D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806302" y="5945848"/>
            <a:ext cx="179112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57257D"/>
                </a:solidFill>
              </a:rPr>
              <a:t>Верблюд</a:t>
            </a:r>
            <a:endParaRPr lang="ru-RU" sz="3200" b="1" dirty="0">
              <a:solidFill>
                <a:srgbClr val="5725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7" grpId="0"/>
      <p:bldP spid="14" grpId="0" animBg="1"/>
      <p:bldP spid="15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3511636" y="1447364"/>
            <a:ext cx="5797671" cy="3878707"/>
          </a:xfrm>
          <a:prstGeom prst="cloudCallout">
            <a:avLst>
              <a:gd name="adj1" fmla="val -63346"/>
              <a:gd name="adj2" fmla="val 21243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3593" y="2202970"/>
            <a:ext cx="48872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звук у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словах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вовк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вівця простеж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 вимовою.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Під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 вимовляння звука [в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зуби та губи створюють перешкоду для видихуваного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повітря. </a:t>
            </a:r>
          </a:p>
          <a:p>
            <a:pPr algn="ctr"/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Отже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цей звук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приголосний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394589" y="3141488"/>
            <a:ext cx="22417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322ADA"/>
                </a:solidFill>
              </a:rPr>
              <a:t>[</a:t>
            </a:r>
            <a:r>
              <a:rPr lang="uk-UA" sz="3200" b="1" dirty="0" smtClean="0">
                <a:solidFill>
                  <a:srgbClr val="322ADA"/>
                </a:solidFill>
              </a:rPr>
              <a:t>в</a:t>
            </a:r>
            <a:r>
              <a:rPr lang="en-US" sz="3200" b="1" dirty="0" smtClean="0">
                <a:solidFill>
                  <a:srgbClr val="322ADA"/>
                </a:solidFill>
              </a:rPr>
              <a:t>]</a:t>
            </a:r>
            <a:r>
              <a:rPr lang="uk-UA" sz="3200" b="1" dirty="0" smtClean="0">
                <a:solidFill>
                  <a:srgbClr val="322ADA"/>
                </a:solidFill>
              </a:rPr>
              <a:t> </a:t>
            </a:r>
            <a:r>
              <a:rPr lang="en-US" sz="3200" b="1" dirty="0">
                <a:solidFill>
                  <a:srgbClr val="322ADA"/>
                </a:solidFill>
              </a:rPr>
              <a:t>[</a:t>
            </a:r>
            <a:r>
              <a:rPr lang="uk-UA" sz="3200" b="1" dirty="0">
                <a:solidFill>
                  <a:srgbClr val="322ADA"/>
                </a:solidFill>
              </a:rPr>
              <a:t>в</a:t>
            </a:r>
            <a:r>
              <a:rPr lang="en-US" sz="3200" b="1" dirty="0">
                <a:solidFill>
                  <a:srgbClr val="322ADA"/>
                </a:solidFill>
              </a:rPr>
              <a:t>’]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2" name="Picture 2" descr="Произношение звука рта. анимация фонем губ, говорящие красные выражения губ, синхронизация речи речи произносят набор символов. рот речь на английском, говорить звук и говорить иллюстраци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25" t="3688" r="2" b="77086"/>
          <a:stretch/>
        </p:blipFill>
        <p:spPr bwMode="auto">
          <a:xfrm>
            <a:off x="9394589" y="1630978"/>
            <a:ext cx="2241756" cy="1275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759274" y="472123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3167" y="513478"/>
            <a:ext cx="9606844" cy="11459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завдання Читалочки – спочатку </a:t>
            </a:r>
            <a:r>
              <a:rPr lang="uk-UA" sz="2800" b="1" dirty="0" smtClean="0">
                <a:solidFill>
                  <a:schemeClr val="bg1"/>
                </a:solidFill>
              </a:rPr>
              <a:t>прочитай </a:t>
            </a:r>
            <a:r>
              <a:rPr lang="uk-UA" sz="2800" b="1" dirty="0">
                <a:solidFill>
                  <a:schemeClr val="bg1"/>
                </a:solidFill>
              </a:rPr>
              <a:t>всі слова зверху вниз і знизу вгору, потім – по рядах.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376482"/>
            <a:ext cx="10044979" cy="3258820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2376482"/>
            <a:ext cx="1714974" cy="1807444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17BFC1C6-4ECD-41F4-806C-CE5F58751EB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98167" y="1738879"/>
            <a:ext cx="8131165" cy="7450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Прочитай слова, які закінчуються на голосний, потім – на приголосний; трискладові слова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6439" y="592501"/>
            <a:ext cx="8845782" cy="740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Гра «Відлуння»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75" t="10416" r="20736" b="65972"/>
          <a:stretch/>
        </p:blipFill>
        <p:spPr>
          <a:xfrm>
            <a:off x="3253989" y="1668106"/>
            <a:ext cx="7378232" cy="4059221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307975" y="2185033"/>
            <a:ext cx="2688356" cy="3372335"/>
          </a:xfrm>
          <a:prstGeom prst="rect">
            <a:avLst/>
          </a:prstGeom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17BFC1C6-4ECD-41F4-806C-CE5F58751EB6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75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51632</TotalTime>
  <Words>437</Words>
  <Application>Microsoft Office PowerPoint</Application>
  <PresentationFormat>Произвольный</PresentationFormat>
  <Paragraphs>97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3170</cp:revision>
  <dcterms:created xsi:type="dcterms:W3CDTF">2018-01-05T16:38:53Z</dcterms:created>
  <dcterms:modified xsi:type="dcterms:W3CDTF">2023-11-14T16:34:23Z</dcterms:modified>
</cp:coreProperties>
</file>