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731" r:id="rId3"/>
    <p:sldId id="692" r:id="rId4"/>
    <p:sldId id="682" r:id="rId5"/>
    <p:sldId id="732" r:id="rId6"/>
    <p:sldId id="733" r:id="rId7"/>
    <p:sldId id="622" r:id="rId8"/>
    <p:sldId id="689" r:id="rId9"/>
    <p:sldId id="713" r:id="rId10"/>
    <p:sldId id="720" r:id="rId11"/>
    <p:sldId id="698" r:id="rId12"/>
    <p:sldId id="707" r:id="rId13"/>
    <p:sldId id="612" r:id="rId14"/>
    <p:sldId id="697" r:id="rId15"/>
    <p:sldId id="735" r:id="rId16"/>
    <p:sldId id="485" r:id="rId17"/>
    <p:sldId id="73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ADA"/>
    <a:srgbClr val="E838BA"/>
    <a:srgbClr val="295FFF"/>
    <a:srgbClr val="EF71CE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64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45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82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200" b="1" dirty="0"/>
              <a:t>Віталій, витирати, відомий, Катруся, мандрувати, Валентина, верба, одиниця, Настуня, Світланка, крокодил, Володя, лагідний, вечір. 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07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9.wdp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51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1588" y="4504222"/>
            <a:ext cx="9132571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Велика буква В. Читання слів, речень і тексту </a:t>
            </a:r>
            <a:r>
              <a:rPr lang="uk-UA" sz="4000" b="1" dirty="0" smtClean="0">
                <a:solidFill>
                  <a:schemeClr val="bg1"/>
                </a:solidFill>
              </a:rPr>
              <a:t>з </a:t>
            </a:r>
            <a:r>
              <a:rPr lang="uk-UA" sz="4000" b="1" dirty="0">
                <a:solidFill>
                  <a:schemeClr val="bg1"/>
                </a:solidFill>
              </a:rPr>
              <a:t>вивченими літерами. 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Буква В. Слова на букву В. Імена на букву В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21" y="1276976"/>
            <a:ext cx="4905047" cy="275908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9190" y="1651989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8720" y="418242"/>
            <a:ext cx="9669780" cy="10333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Заміни </a:t>
            </a:r>
            <a:r>
              <a:rPr lang="uk-UA" sz="2800" b="1" dirty="0">
                <a:solidFill>
                  <a:schemeClr val="bg1"/>
                </a:solidFill>
              </a:rPr>
              <a:t>назви предметів, тварин і людей словами він, вона, воно, вони. З'єднайте стрілочками малюнки зі словами.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15190" y="2156651"/>
            <a:ext cx="2601001" cy="3137398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6735636" y="1805038"/>
            <a:ext cx="1095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22ADA"/>
                </a:solidFill>
              </a:rPr>
              <a:t>він</a:t>
            </a:r>
            <a:endParaRPr lang="ru-RU" sz="4000" b="1" dirty="0">
              <a:solidFill>
                <a:srgbClr val="322ADA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87950" y="2897432"/>
            <a:ext cx="1284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22ADA"/>
                </a:solidFill>
              </a:rPr>
              <a:t>вона</a:t>
            </a:r>
            <a:endParaRPr lang="ru-RU" sz="4000" b="1" dirty="0">
              <a:solidFill>
                <a:srgbClr val="322ADA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578910" y="4095740"/>
            <a:ext cx="1276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22ADA"/>
                </a:solidFill>
              </a:rPr>
              <a:t>воно</a:t>
            </a:r>
            <a:endParaRPr lang="ru-RU" sz="4000" b="1" dirty="0">
              <a:solidFill>
                <a:srgbClr val="322ADA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578910" y="5294048"/>
            <a:ext cx="128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22ADA"/>
                </a:solidFill>
              </a:rPr>
              <a:t>вони</a:t>
            </a:r>
            <a:endParaRPr lang="ru-RU" sz="4000" b="1" dirty="0">
              <a:solidFill>
                <a:srgbClr val="322ADA"/>
              </a:solidFill>
            </a:endParaRPr>
          </a:p>
        </p:txBody>
      </p:sp>
      <p:cxnSp>
        <p:nvCxnSpPr>
          <p:cNvPr id="112" name="Прямая со стрелкой 111"/>
          <p:cNvCxnSpPr/>
          <p:nvPr/>
        </p:nvCxnSpPr>
        <p:spPr>
          <a:xfrm>
            <a:off x="4664425" y="2634521"/>
            <a:ext cx="2071211" cy="2745170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черешни скачать бесплатно - Кислый Вишневый вкус черешни электронная  сигарета аэрозоля и жидкости - красная вишня PNG изображения, скачать 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544103"/>
            <a:ext cx="1332252" cy="102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черешни скачать бесплатно - Кислый Вишневый вкус черешни электронная  сигарета аэрозоля и жидкости - красная вишня PNG изображения, скачать 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9594" y="1739582"/>
            <a:ext cx="1332252" cy="102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есло Стоковые иллюстрации и изображения. 18 260 Весло иллюстрации от тысяч  создателей векторных клипартов и векторной графики в формате EPS на  условиях «роялти-фри»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" b="952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9985">
            <a:off x="3563013" y="2094517"/>
            <a:ext cx="2433372" cy="21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илка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948" flipH="1">
            <a:off x="3852268" y="3415790"/>
            <a:ext cx="1274407" cy="122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Белые медведи, 80 PNG с прозрачным фоном. Мишки в ПНГ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5962" l="1739" r="94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6190" y="4414229"/>
            <a:ext cx="3329383" cy="21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Волк клипарт с прозрачным фоном,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21" b="97736" l="336" r="988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657" y="1965243"/>
            <a:ext cx="1932408" cy="171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Вазы на прозрачном фон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42" y="1588216"/>
            <a:ext cx="1179118" cy="117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Футбольные ворота | Шарарам вики | Fandom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251" y="4351235"/>
            <a:ext cx="3301762" cy="205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Ведро PNG Clipart | PNG M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227" y="2916472"/>
            <a:ext cx="1270649" cy="1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Прямая со стрелкой 73"/>
          <p:cNvCxnSpPr/>
          <p:nvPr/>
        </p:nvCxnSpPr>
        <p:spPr>
          <a:xfrm>
            <a:off x="6210497" y="3617171"/>
            <a:ext cx="893780" cy="599784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V="1">
            <a:off x="5392862" y="3605318"/>
            <a:ext cx="1639760" cy="368825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V="1">
            <a:off x="6133082" y="2377497"/>
            <a:ext cx="971195" cy="2437573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H="1">
            <a:off x="7176872" y="2634521"/>
            <a:ext cx="792880" cy="529287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endCxn id="91" idx="2"/>
          </p:cNvCxnSpPr>
          <p:nvPr/>
        </p:nvCxnSpPr>
        <p:spPr>
          <a:xfrm flipH="1" flipV="1">
            <a:off x="7283139" y="2512924"/>
            <a:ext cx="2947993" cy="772481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endCxn id="93" idx="3"/>
          </p:cNvCxnSpPr>
          <p:nvPr/>
        </p:nvCxnSpPr>
        <p:spPr>
          <a:xfrm flipH="1">
            <a:off x="7855819" y="4066221"/>
            <a:ext cx="615623" cy="383462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endCxn id="94" idx="3"/>
          </p:cNvCxnSpPr>
          <p:nvPr/>
        </p:nvCxnSpPr>
        <p:spPr>
          <a:xfrm flipH="1">
            <a:off x="7864050" y="5363824"/>
            <a:ext cx="969609" cy="284167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06325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bg1"/>
                </a:solidFill>
              </a:rPr>
              <a:t>Підручниксторінка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8680" y="1818984"/>
            <a:ext cx="7009508" cy="341632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5600"/>
            <a:r>
              <a:rPr lang="uk-UA" sz="3600" dirty="0"/>
              <a:t>Мама і Кла</a:t>
            </a:r>
            <a:r>
              <a:rPr lang="uk-UA" sz="3600" dirty="0">
                <a:solidFill>
                  <a:srgbClr val="322ADA"/>
                </a:solidFill>
              </a:rPr>
              <a:t>ва</a:t>
            </a:r>
            <a:r>
              <a:rPr lang="uk-UA" sz="3600" dirty="0"/>
              <a:t> купили ка</a:t>
            </a:r>
            <a:r>
              <a:rPr lang="uk-UA" sz="3600" dirty="0">
                <a:solidFill>
                  <a:srgbClr val="322ADA"/>
                </a:solidFill>
              </a:rPr>
              <a:t>ву</a:t>
            </a:r>
            <a:r>
              <a:rPr lang="uk-UA" sz="3600" dirty="0"/>
              <a:t>ни, сли</a:t>
            </a:r>
            <a:r>
              <a:rPr lang="uk-UA" sz="3600" dirty="0">
                <a:solidFill>
                  <a:srgbClr val="322ADA"/>
                </a:solidFill>
              </a:rPr>
              <a:t>ви</a:t>
            </a:r>
            <a:r>
              <a:rPr lang="uk-UA" sz="3600" dirty="0"/>
              <a:t>. Сині сли</a:t>
            </a:r>
            <a:r>
              <a:rPr lang="uk-UA" sz="3600" dirty="0">
                <a:solidFill>
                  <a:srgbClr val="322ADA"/>
                </a:solidFill>
              </a:rPr>
              <a:t>ви</a:t>
            </a:r>
            <a:r>
              <a:rPr lang="uk-UA" sz="3600" dirty="0"/>
              <a:t> малі. А ка</a:t>
            </a:r>
            <a:r>
              <a:rPr lang="uk-UA" sz="3600" dirty="0">
                <a:solidFill>
                  <a:srgbClr val="322ADA"/>
                </a:solidFill>
              </a:rPr>
              <a:t>ву</a:t>
            </a:r>
            <a:r>
              <a:rPr lang="uk-UA" sz="3600" dirty="0"/>
              <a:t>ни — </a:t>
            </a:r>
            <a:r>
              <a:rPr lang="uk-UA" sz="3600" dirty="0">
                <a:solidFill>
                  <a:srgbClr val="322ADA"/>
                </a:solidFill>
              </a:rPr>
              <a:t>ве</a:t>
            </a:r>
            <a:r>
              <a:rPr lang="uk-UA" sz="3600" dirty="0"/>
              <a:t>ликі. </a:t>
            </a:r>
          </a:p>
          <a:p>
            <a:pPr indent="355600"/>
            <a:r>
              <a:rPr lang="uk-UA" sz="3600" dirty="0"/>
              <a:t>Мама мила </a:t>
            </a:r>
            <a:r>
              <a:rPr lang="uk-UA" sz="3600" dirty="0" smtClean="0"/>
              <a:t>ка</a:t>
            </a:r>
            <a:r>
              <a:rPr lang="uk-UA" sz="3600" dirty="0" smtClean="0">
                <a:solidFill>
                  <a:srgbClr val="322ADA"/>
                </a:solidFill>
              </a:rPr>
              <a:t>ву</a:t>
            </a:r>
            <a:r>
              <a:rPr lang="uk-UA" sz="3600" dirty="0" smtClean="0"/>
              <a:t>н. </a:t>
            </a:r>
            <a:r>
              <a:rPr lang="uk-UA" sz="3600" dirty="0"/>
              <a:t>А Кла</a:t>
            </a:r>
            <a:r>
              <a:rPr lang="uk-UA" sz="3600" dirty="0">
                <a:solidFill>
                  <a:srgbClr val="322ADA"/>
                </a:solidFill>
              </a:rPr>
              <a:t>ва</a:t>
            </a:r>
            <a:r>
              <a:rPr lang="uk-UA" sz="3600" dirty="0"/>
              <a:t> мила сли</a:t>
            </a:r>
            <a:r>
              <a:rPr lang="uk-UA" sz="3600" dirty="0">
                <a:solidFill>
                  <a:srgbClr val="322ADA"/>
                </a:solidFill>
              </a:rPr>
              <a:t>ви</a:t>
            </a:r>
            <a:r>
              <a:rPr lang="uk-UA" sz="3600" dirty="0"/>
              <a:t> і клала в миску. </a:t>
            </a:r>
          </a:p>
          <a:p>
            <a:pPr indent="355600"/>
            <a:r>
              <a:rPr lang="uk-UA" sz="3600" dirty="0"/>
              <a:t>Усі ласу</a:t>
            </a:r>
            <a:r>
              <a:rPr lang="uk-UA" sz="3600" dirty="0">
                <a:solidFill>
                  <a:srgbClr val="322ADA"/>
                </a:solidFill>
              </a:rPr>
              <a:t>ва</a:t>
            </a:r>
            <a:r>
              <a:rPr lang="uk-UA" sz="3600" dirty="0"/>
              <a:t>ли ка</a:t>
            </a:r>
            <a:r>
              <a:rPr lang="uk-UA" sz="3600" dirty="0">
                <a:solidFill>
                  <a:srgbClr val="322ADA"/>
                </a:solidFill>
              </a:rPr>
              <a:t>ву</a:t>
            </a:r>
            <a:r>
              <a:rPr lang="uk-UA" sz="3600" dirty="0"/>
              <a:t>ном і сливами.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148431" y="571475"/>
            <a:ext cx="9660338" cy="8635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Прослухай </a:t>
            </a:r>
            <a:r>
              <a:rPr lang="uk-UA" sz="3200" b="1" dirty="0">
                <a:solidFill>
                  <a:schemeClr val="bg1"/>
                </a:solidFill>
              </a:rPr>
              <a:t>або </a:t>
            </a:r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текст</a:t>
            </a:r>
            <a:r>
              <a:rPr lang="uk-UA" sz="3200" b="1" dirty="0" smtClean="0">
                <a:solidFill>
                  <a:schemeClr val="bg1"/>
                </a:solidFill>
              </a:rPr>
              <a:t>. Придумай </a:t>
            </a:r>
            <a:r>
              <a:rPr lang="uk-UA" sz="3200" b="1" dirty="0">
                <a:solidFill>
                  <a:schemeClr val="bg1"/>
                </a:solidFill>
              </a:rPr>
              <a:t>заголовок.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17" t="40535" r="9278" b="39550"/>
          <a:stretch/>
        </p:blipFill>
        <p:spPr>
          <a:xfrm>
            <a:off x="8069580" y="1818984"/>
            <a:ext cx="3182007" cy="3419742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bg1"/>
                </a:solidFill>
              </a:rPr>
              <a:t>Підручниксторінка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2117" y="5335625"/>
            <a:ext cx="5442633" cy="7834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Що купили мама і Клава? Які сливи, а кавуни? Хто мив кавун? Що мила Клава?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73824" y="476257"/>
            <a:ext cx="10504716" cy="10667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Розгадай </a:t>
            </a:r>
            <a:r>
              <a:rPr lang="uk-UA" sz="2800" b="1" dirty="0">
                <a:solidFill>
                  <a:schemeClr val="bg1"/>
                </a:solidFill>
              </a:rPr>
              <a:t>кросворд,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у клітинках назви малюнків, позначені відповідною цифрою. </a:t>
            </a:r>
            <a:r>
              <a:rPr lang="uk-UA" sz="2800" b="1" dirty="0" smtClean="0">
                <a:solidFill>
                  <a:schemeClr val="bg1"/>
                </a:solidFill>
              </a:rPr>
              <a:t>Яке слово вийшло по вертикалі?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5" y="2103921"/>
            <a:ext cx="8095557" cy="338731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673823" y="2496964"/>
            <a:ext cx="2296279" cy="28805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25571" y="2874812"/>
            <a:ext cx="1473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Л  Е  </a:t>
            </a:r>
            <a:r>
              <a:rPr lang="uk-UA" sz="3200" b="1" dirty="0">
                <a:solidFill>
                  <a:srgbClr val="322ADA"/>
                </a:solidFill>
              </a:rPr>
              <a:t>В</a:t>
            </a:r>
            <a:endParaRPr lang="ru-RU" sz="3200" b="1" dirty="0">
              <a:solidFill>
                <a:srgbClr val="322AD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4164" y="3352441"/>
            <a:ext cx="2196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В  І  Н  </a:t>
            </a:r>
            <a:r>
              <a:rPr lang="uk-UA" sz="3200" b="1" dirty="0">
                <a:solidFill>
                  <a:srgbClr val="322ADA"/>
                </a:solidFill>
              </a:rPr>
              <a:t>О</a:t>
            </a:r>
            <a:r>
              <a:rPr lang="uk-UA" sz="3200" dirty="0"/>
              <a:t>  К</a:t>
            </a:r>
            <a:endParaRPr lang="ru-RU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449657" y="3721378"/>
            <a:ext cx="2196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К  А  </a:t>
            </a:r>
            <a:r>
              <a:rPr lang="uk-UA" sz="3200" b="1" dirty="0">
                <a:solidFill>
                  <a:srgbClr val="322ADA"/>
                </a:solidFill>
              </a:rPr>
              <a:t>В</a:t>
            </a:r>
            <a:r>
              <a:rPr lang="uk-UA" sz="3200" dirty="0"/>
              <a:t>  У  Н</a:t>
            </a:r>
            <a:endParaRPr lang="ru-RU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6449657" y="4136072"/>
            <a:ext cx="2196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В   І  </a:t>
            </a:r>
            <a:r>
              <a:rPr lang="uk-UA" sz="3200" b="1" dirty="0">
                <a:solidFill>
                  <a:srgbClr val="322ADA"/>
                </a:solidFill>
              </a:rPr>
              <a:t>К</a:t>
            </a:r>
            <a:r>
              <a:rPr lang="uk-UA" sz="3200" dirty="0"/>
              <a:t>  Н  О</a:t>
            </a:r>
            <a:endParaRPr lang="ru-RU" sz="3200" dirty="0"/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bg1"/>
                </a:solidFill>
              </a:rPr>
              <a:t>Підручниксторінка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3146" y="3989902"/>
            <a:ext cx="5690794" cy="6054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велику букву «</a:t>
            </a:r>
            <a:r>
              <a:rPr lang="uk-UA" sz="2000" b="1" dirty="0" err="1">
                <a:solidFill>
                  <a:schemeClr val="bg1"/>
                </a:solidFill>
              </a:rPr>
              <a:t>Ве</a:t>
            </a:r>
            <a:r>
              <a:rPr lang="uk-UA" sz="2000" b="1" dirty="0">
                <a:solidFill>
                  <a:schemeClr val="bg1"/>
                </a:solidFill>
              </a:rPr>
              <a:t>» </a:t>
            </a:r>
            <a:r>
              <a:rPr lang="uk-UA" sz="2000" b="1" dirty="0" smtClean="0">
                <a:solidFill>
                  <a:schemeClr val="bg1"/>
                </a:solidFill>
              </a:rPr>
              <a:t>у  клітинках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059592"/>
            <a:ext cx="2817571" cy="344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2" t="35654" r="20621" b="58063"/>
          <a:stretch/>
        </p:blipFill>
        <p:spPr>
          <a:xfrm>
            <a:off x="1054100" y="4595378"/>
            <a:ext cx="95400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1874034" y="4804341"/>
            <a:ext cx="601101" cy="80441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2516228" y="4816064"/>
            <a:ext cx="601101" cy="80441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3158422" y="4804341"/>
            <a:ext cx="601101" cy="80441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3783042" y="4804341"/>
            <a:ext cx="601101" cy="80441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4425971" y="4804341"/>
            <a:ext cx="601101" cy="80441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5068900" y="4804341"/>
            <a:ext cx="601101" cy="80441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8" t="12937" r="45009" b="55399"/>
          <a:stretch/>
        </p:blipFill>
        <p:spPr>
          <a:xfrm>
            <a:off x="6650056" y="4804341"/>
            <a:ext cx="833645" cy="8044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8" t="12937" r="45009" b="55399"/>
          <a:stretch/>
        </p:blipFill>
        <p:spPr>
          <a:xfrm>
            <a:off x="7571121" y="4816065"/>
            <a:ext cx="833645" cy="80441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8" t="12937" r="45009" b="55399"/>
          <a:stretch/>
        </p:blipFill>
        <p:spPr>
          <a:xfrm>
            <a:off x="8551176" y="4816064"/>
            <a:ext cx="833645" cy="80441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8" t="12937" r="45009" b="55399"/>
          <a:stretch/>
        </p:blipFill>
        <p:spPr>
          <a:xfrm>
            <a:off x="9496250" y="4827787"/>
            <a:ext cx="833645" cy="804415"/>
          </a:xfrm>
          <a:prstGeom prst="rect">
            <a:avLst/>
          </a:prstGeom>
        </p:spPr>
      </p:pic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6BF5F62C-1A20-48B5-AEFD-8BE8AF7B108A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86439" y="474001"/>
            <a:ext cx="8845782" cy="74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3 Блок л м с н к в п\038 - Велика буква В\2023-11-14_22055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46" y="1214884"/>
            <a:ext cx="6411675" cy="26688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55604" b="79699"/>
          <a:stretch/>
        </p:blipFill>
        <p:spPr>
          <a:xfrm>
            <a:off x="3026885" y="1772465"/>
            <a:ext cx="5886596" cy="1507145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53949" b="85124"/>
          <a:stretch/>
        </p:blipFill>
        <p:spPr>
          <a:xfrm>
            <a:off x="2932060" y="4431302"/>
            <a:ext cx="6106058" cy="10966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5575" y="485666"/>
            <a:ext cx="8756193" cy="9087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Слуховий диктант. </a:t>
            </a:r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у клітинках тільки перші букви слів.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Після друкування – перевірка.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996420" y="1915476"/>
            <a:ext cx="2720135" cy="2515826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396482" y="1854157"/>
            <a:ext cx="2772908" cy="2577146"/>
          </a:xfrm>
          <a:prstGeom prst="rect">
            <a:avLst/>
          </a:prstGeom>
        </p:spPr>
      </p:pic>
      <p:sp>
        <p:nvSpPr>
          <p:cNvPr id="161" name="Прямоугольник 160"/>
          <p:cNvSpPr/>
          <p:nvPr/>
        </p:nvSpPr>
        <p:spPr>
          <a:xfrm>
            <a:off x="1693201" y="5276444"/>
            <a:ext cx="8596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322ADA"/>
                </a:solidFill>
              </a:rPr>
              <a:t>Віталій, витирати, відомий, Катруся, мандрувати, Валентина, верба, одиниця, Настуня, Світланка, крокодил, Володя, лагідний, вечір. </a:t>
            </a:r>
            <a:endParaRPr lang="ru-RU" sz="2000" b="1" dirty="0">
              <a:solidFill>
                <a:srgbClr val="322ADA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Дуга 42"/>
          <p:cNvSpPr/>
          <p:nvPr/>
        </p:nvSpPr>
        <p:spPr>
          <a:xfrm flipH="1">
            <a:off x="4961446" y="2623380"/>
            <a:ext cx="214147" cy="41964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flipH="1">
            <a:off x="5398850" y="2845806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3223617" y="2633260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557498" y="2208285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7694625" y="2227318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715853" y="1999283"/>
            <a:ext cx="0" cy="423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3739301" y="2208285"/>
            <a:ext cx="153316" cy="205875"/>
            <a:chOff x="3398075" y="6018352"/>
            <a:chExt cx="184699" cy="263541"/>
          </a:xfrm>
        </p:grpSpPr>
        <p:sp>
          <p:nvSpPr>
            <p:cNvPr id="28" name="Полилиния 2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284208" y="1992816"/>
            <a:ext cx="206668" cy="416143"/>
            <a:chOff x="2061433" y="3181953"/>
            <a:chExt cx="361093" cy="708354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>
            <a:off x="4118212" y="1989022"/>
            <a:ext cx="213803" cy="421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4951189" y="1999283"/>
            <a:ext cx="205515" cy="414139"/>
            <a:chOff x="2162175" y="2767013"/>
            <a:chExt cx="323850" cy="660050"/>
          </a:xfrm>
        </p:grpSpPr>
        <p:sp>
          <p:nvSpPr>
            <p:cNvPr id="36" name="Полилиния 35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389836" y="2215567"/>
            <a:ext cx="157736" cy="285553"/>
            <a:chOff x="2165377" y="4123467"/>
            <a:chExt cx="304800" cy="507045"/>
          </a:xfrm>
        </p:grpSpPr>
        <p:cxnSp>
          <p:nvCxnSpPr>
            <p:cNvPr id="39" name="Прямая соединительная линия 38"/>
            <p:cNvCxnSpPr>
              <a:endCxn id="40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238981" y="2010123"/>
            <a:ext cx="208569" cy="415449"/>
            <a:chOff x="1978175" y="3069431"/>
            <a:chExt cx="345925" cy="709196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Полилиния 73"/>
          <p:cNvSpPr/>
          <p:nvPr/>
        </p:nvSpPr>
        <p:spPr>
          <a:xfrm>
            <a:off x="4124939" y="2623380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4561154" y="2845806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5789612" y="1986960"/>
            <a:ext cx="198500" cy="433748"/>
            <a:chOff x="2171214" y="3488924"/>
            <a:chExt cx="250517" cy="354414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6224754" y="2208285"/>
            <a:ext cx="130273" cy="214484"/>
            <a:chOff x="2171214" y="3488924"/>
            <a:chExt cx="250517" cy="35441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6738023" y="1850088"/>
            <a:ext cx="342925" cy="563334"/>
            <a:chOff x="6311317" y="1580377"/>
            <a:chExt cx="342925" cy="563334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6482780" y="1945856"/>
              <a:ext cx="0" cy="197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рямоугольник 91"/>
            <p:cNvSpPr/>
            <p:nvPr/>
          </p:nvSpPr>
          <p:spPr>
            <a:xfrm>
              <a:off x="6311317" y="1580377"/>
              <a:ext cx="3429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/>
                <a:t>.</a:t>
              </a:r>
              <a:endParaRPr lang="ru-RU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Полилиния 92"/>
          <p:cNvSpPr/>
          <p:nvPr/>
        </p:nvSpPr>
        <p:spPr>
          <a:xfrm>
            <a:off x="3756289" y="2823898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>
            <a:off x="5796171" y="2633260"/>
            <a:ext cx="195477" cy="412969"/>
            <a:chOff x="2175029" y="3488924"/>
            <a:chExt cx="246702" cy="354414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Группа 98"/>
          <p:cNvGrpSpPr/>
          <p:nvPr/>
        </p:nvGrpSpPr>
        <p:grpSpPr>
          <a:xfrm>
            <a:off x="6253672" y="2841203"/>
            <a:ext cx="122449" cy="208237"/>
            <a:chOff x="2175029" y="3488924"/>
            <a:chExt cx="246702" cy="354414"/>
          </a:xfrm>
        </p:grpSpPr>
        <p:cxnSp>
          <p:nvCxnSpPr>
            <p:cNvPr id="100" name="Прямая соединительная линия 99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Группа 121"/>
          <p:cNvGrpSpPr/>
          <p:nvPr/>
        </p:nvGrpSpPr>
        <p:grpSpPr>
          <a:xfrm>
            <a:off x="6533892" y="4670820"/>
            <a:ext cx="195477" cy="412969"/>
            <a:chOff x="2175029" y="3488924"/>
            <a:chExt cx="246702" cy="354414"/>
          </a:xfrm>
        </p:grpSpPr>
        <p:cxnSp>
          <p:nvCxnSpPr>
            <p:cNvPr id="123" name="Прямая соединительная линия 122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6349094" y="2318640"/>
            <a:ext cx="896057" cy="837155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6970530" y="2765885"/>
            <a:ext cx="312224" cy="321358"/>
          </a:xfrm>
          <a:prstGeom prst="rect">
            <a:avLst/>
          </a:prstGeom>
        </p:spPr>
      </p:pic>
      <p:sp>
        <p:nvSpPr>
          <p:cNvPr id="147" name="Овал 146"/>
          <p:cNvSpPr/>
          <p:nvPr/>
        </p:nvSpPr>
        <p:spPr>
          <a:xfrm>
            <a:off x="6132896" y="4875417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7250386" y="4801097"/>
            <a:ext cx="312224" cy="321358"/>
          </a:xfrm>
          <a:prstGeom prst="rect">
            <a:avLst/>
          </a:prstGeom>
        </p:spPr>
      </p:pic>
      <p:pic>
        <p:nvPicPr>
          <p:cNvPr id="152" name="Рисунок 1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0782" r="90855" b="45502"/>
          <a:stretch/>
        </p:blipFill>
        <p:spPr>
          <a:xfrm>
            <a:off x="4333875" y="4533900"/>
            <a:ext cx="447675" cy="654171"/>
          </a:xfrm>
          <a:prstGeom prst="rect">
            <a:avLst/>
          </a:prstGeom>
        </p:spPr>
      </p:pic>
      <p:sp>
        <p:nvSpPr>
          <p:cNvPr id="156" name="Полилиния 155"/>
          <p:cNvSpPr/>
          <p:nvPr/>
        </p:nvSpPr>
        <p:spPr>
          <a:xfrm>
            <a:off x="8207679" y="4885372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7367998" y="2593626"/>
            <a:ext cx="376093" cy="503302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7795051" y="2810950"/>
            <a:ext cx="289194" cy="294096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3114783" y="4636646"/>
            <a:ext cx="376093" cy="503302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3541616" y="4836327"/>
            <a:ext cx="289194" cy="294096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3954969" y="4836327"/>
            <a:ext cx="289194" cy="294096"/>
          </a:xfrm>
          <a:prstGeom prst="rect">
            <a:avLst/>
          </a:prstGeom>
        </p:spPr>
      </p:pic>
      <p:sp>
        <p:nvSpPr>
          <p:cNvPr id="140" name="Полилиния 139"/>
          <p:cNvSpPr/>
          <p:nvPr/>
        </p:nvSpPr>
        <p:spPr>
          <a:xfrm>
            <a:off x="4859534" y="4870804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5192264" y="4619153"/>
            <a:ext cx="376093" cy="503302"/>
          </a:xfrm>
          <a:prstGeom prst="rect">
            <a:avLst/>
          </a:prstGeom>
        </p:spPr>
      </p:pic>
      <p:pic>
        <p:nvPicPr>
          <p:cNvPr id="142" name="Рисунок 14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5630270" y="4836327"/>
            <a:ext cx="289194" cy="294096"/>
          </a:xfrm>
          <a:prstGeom prst="rect">
            <a:avLst/>
          </a:prstGeom>
        </p:spPr>
      </p:pic>
      <p:sp>
        <p:nvSpPr>
          <p:cNvPr id="157" name="Дуга 156"/>
          <p:cNvSpPr/>
          <p:nvPr/>
        </p:nvSpPr>
        <p:spPr>
          <a:xfrm flipH="1">
            <a:off x="6942689" y="4671096"/>
            <a:ext cx="214147" cy="41964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8" name="Рисунок 15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7686456" y="4619153"/>
            <a:ext cx="376093" cy="503302"/>
          </a:xfrm>
          <a:prstGeom prst="rect">
            <a:avLst/>
          </a:prstGeom>
        </p:spPr>
      </p:pic>
      <p:pic>
        <p:nvPicPr>
          <p:cNvPr id="159" name="Рисунок 15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8529931" y="4836327"/>
            <a:ext cx="289194" cy="294096"/>
          </a:xfrm>
          <a:prstGeom prst="rect">
            <a:avLst/>
          </a:prstGeom>
        </p:spPr>
      </p:pic>
      <p:sp>
        <p:nvSpPr>
          <p:cNvPr id="79" name="Прямоугольник 4">
            <a:extLst>
              <a:ext uri="{FF2B5EF4-FFF2-40B4-BE49-F238E27FC236}">
                <a16:creationId xmlns="" xmlns:a16="http://schemas.microsoft.com/office/drawing/2014/main" id="{6BF5F62C-1A20-48B5-AEFD-8BE8AF7B108A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47" grpId="0" animBg="1"/>
      <p:bldP spid="156" grpId="0" animBg="1"/>
      <p:bldP spid="140" grpId="0" animBg="1"/>
      <p:bldP spid="1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 клас\1. Навчання грамоти\1 УРОКИ 2023\Читання\3 Блок л м с н к в п\038 - Велика буква В\2023-11-14_221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52" y="2396138"/>
            <a:ext cx="6535698" cy="283903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22652" y="1727433"/>
            <a:ext cx="6497960" cy="542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малюнками і схемами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962942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786439" y="592501"/>
            <a:ext cx="8845782" cy="74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D:\1 клас\1. Навчання грамоти\1 УРОКИ 2023\Читання\3 Блок л м с н к в п\038 - Велика буква В\2023-11-14_2215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70" y="1727431"/>
            <a:ext cx="8655326" cy="350774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878024" y="2558865"/>
            <a:ext cx="6286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в 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24436" y="2558865"/>
            <a:ext cx="6286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в 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14296" y="2576877"/>
            <a:ext cx="6286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в 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6BF5F62C-1A20-48B5-AEFD-8BE8AF7B108A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377690" y="3389862"/>
            <a:ext cx="4036606" cy="38740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549140" y="3389862"/>
            <a:ext cx="2125980" cy="67921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7258050" y="3389862"/>
            <a:ext cx="1470596" cy="56491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96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0416" y="469232"/>
            <a:ext cx="8755124" cy="8566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730581" y="1925049"/>
            <a:ext cx="5221696" cy="3714852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81" y="2219506"/>
            <a:ext cx="5221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91" y="1313441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329060"/>
            <a:ext cx="2430662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08" y="3575822"/>
            <a:ext cx="2578853" cy="238795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 до тестів\Емоції Смайли\Підморгуванн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69" y="3575822"/>
            <a:ext cx="2143125" cy="213360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026880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Молодець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497510" y="4252788"/>
            <a:ext cx="1669952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Добре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5891066" y="1736506"/>
            <a:ext cx="2184484" cy="779214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Відмінно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4477562" y="3094848"/>
            <a:ext cx="2441914" cy="661429"/>
          </a:xfrm>
          <a:prstGeom prst="roundRect">
            <a:avLst/>
          </a:prstGeom>
          <a:solidFill>
            <a:srgbClr val="EF71CE"/>
          </a:solidFill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9912922" y="4410171"/>
            <a:ext cx="1256790" cy="6550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Ой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92" y="3987684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68" y="1527181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619250"/>
            <a:ext cx="2430662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08" y="3800025"/>
            <a:ext cx="2788788" cy="258235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365928" cy="969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6126480" y="1736506"/>
            <a:ext cx="1949070" cy="983834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8378049" y="4470617"/>
            <a:ext cx="2441914" cy="9122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Відкрию нові знання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1017428" y="4503956"/>
            <a:ext cx="1851660" cy="1039958"/>
          </a:xfrm>
          <a:prstGeom prst="round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88" y="3800025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6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3214" y="431097"/>
            <a:ext cx="8756193" cy="9290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Визнач, </a:t>
            </a:r>
            <a:r>
              <a:rPr lang="uk-UA" sz="3600" b="1" dirty="0">
                <a:solidFill>
                  <a:schemeClr val="bg1"/>
                </a:solidFill>
              </a:rPr>
              <a:t>яке слово «заховалось» у схемі.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52324" y="2998587"/>
            <a:ext cx="3468664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028126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590833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188711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624864" y="2805091"/>
            <a:ext cx="5180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р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00416" y="2813223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59264" y="2813222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20894" y="2801684"/>
            <a:ext cx="510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6200000" flipH="1">
            <a:off x="5003282" y="214930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686310" y="2151549"/>
            <a:ext cx="3070770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375960" y="222553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ый треугольник 30"/>
          <p:cNvSpPr/>
          <p:nvPr/>
        </p:nvSpPr>
        <p:spPr>
          <a:xfrm rot="12565604" flipH="1">
            <a:off x="6577583" y="185493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16200000" flipH="1">
            <a:off x="6023991" y="214930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5981764" y="3734640"/>
            <a:ext cx="204893" cy="691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Книга на прозрачном фоне - 52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65" y="4213506"/>
            <a:ext cx="2656950" cy="186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6731541" y="2142839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7423072" y="223373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6780550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366704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6850580" y="2805090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391058" y="2801684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16200000" flipH="1">
            <a:off x="7006147" y="214930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Коров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7766" y="4255726"/>
            <a:ext cx="2601462" cy="20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Цыплёнок - картинка на телефон №1333338 | Easter art, Easter chicks,  Cartoon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63" y="1646647"/>
            <a:ext cx="1495283" cy="19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Идеи на тему «Цирк» (42) | цирк, клоун поделки, клоун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028" y="1473725"/>
            <a:ext cx="1525499" cy="22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Круизный лайнер на белом фоне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795" y="4126416"/>
            <a:ext cx="3026835" cy="187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5747535" y="2163137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Овал 44"/>
          <p:cNvSpPr/>
          <p:nvPr/>
        </p:nvSpPr>
        <p:spPr>
          <a:xfrm>
            <a:off x="6396215" y="222983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000" y="688636"/>
            <a:ext cx="9839953" cy="6985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</a:t>
            </a:r>
            <a:r>
              <a:rPr lang="uk-UA" sz="3600" b="1" dirty="0">
                <a:solidFill>
                  <a:schemeClr val="bg1"/>
                </a:solidFill>
              </a:rPr>
              <a:t>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речення за малюнками і </a:t>
            </a:r>
            <a:r>
              <a:rPr lang="uk-UA" sz="3600" b="1" dirty="0" smtClean="0">
                <a:solidFill>
                  <a:schemeClr val="bg1"/>
                </a:solidFill>
              </a:rPr>
              <a:t>схемами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547536" y="2649113"/>
            <a:ext cx="3489300" cy="420888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86195" y="2037431"/>
            <a:ext cx="4877727" cy="584775"/>
          </a:xfrm>
          <a:prstGeom prst="rect">
            <a:avLst/>
          </a:prstGeom>
          <a:noFill/>
          <a:ln>
            <a:solidFill>
              <a:srgbClr val="E838BA"/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E838BA"/>
                </a:solidFill>
              </a:rPr>
              <a:t>                              на              . </a:t>
            </a:r>
            <a:endParaRPr lang="ru-RU" sz="3200" b="1" dirty="0">
              <a:solidFill>
                <a:srgbClr val="E838BA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757703" y="2467441"/>
            <a:ext cx="1218152" cy="0"/>
          </a:xfrm>
          <a:prstGeom prst="line">
            <a:avLst/>
          </a:prstGeom>
          <a:ln w="57150">
            <a:solidFill>
              <a:srgbClr val="E83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168336" y="2467442"/>
            <a:ext cx="1147948" cy="0"/>
          </a:xfrm>
          <a:prstGeom prst="line">
            <a:avLst/>
          </a:prstGeom>
          <a:ln w="57150">
            <a:solidFill>
              <a:srgbClr val="E83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962009" y="2467442"/>
            <a:ext cx="1171054" cy="1"/>
          </a:xfrm>
          <a:prstGeom prst="line">
            <a:avLst/>
          </a:prstGeom>
          <a:ln w="57150">
            <a:solidFill>
              <a:srgbClr val="E83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4757704" y="2157542"/>
            <a:ext cx="944" cy="344550"/>
          </a:xfrm>
          <a:prstGeom prst="line">
            <a:avLst/>
          </a:prstGeom>
          <a:ln w="57150">
            <a:solidFill>
              <a:srgbClr val="E83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3350" y="5166734"/>
            <a:ext cx="4877727" cy="5847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                              у              . 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94858" y="5709988"/>
            <a:ext cx="121815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105490" y="5709988"/>
            <a:ext cx="1147948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3899163" y="5709988"/>
            <a:ext cx="1171054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694858" y="5400088"/>
            <a:ext cx="944" cy="34455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Картинка Бабочка махаон на цветке » Бабочки » Насекомые » Животные »  Картинки 24 - скачать картинки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50" y="1588979"/>
            <a:ext cx="3873887" cy="2414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Улитка ползает по траве крупным планом. Улитка в траве. Улитка Хеликс  Асперса в траве крупным планом. Красивая улитка в траве крупным планом —  Стоковый видеоролик © igor.bay.stock@gmail.com #47355947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4" r="1534"/>
          <a:stretch/>
        </p:blipFill>
        <p:spPr bwMode="auto">
          <a:xfrm>
            <a:off x="4586195" y="2933319"/>
            <a:ext cx="3863952" cy="2385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2503" y="480174"/>
            <a:ext cx="2861274" cy="34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340025" y="1623637"/>
            <a:ext cx="4512385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Вишиваю</a:t>
            </a:r>
            <a:r>
              <a:rPr lang="ru-RU" sz="2800" b="1" dirty="0"/>
              <a:t> </a:t>
            </a:r>
            <a:r>
              <a:rPr lang="ru-RU" sz="2800" b="1" dirty="0" err="1" smtClean="0"/>
              <a:t>вишиваночку</a:t>
            </a:r>
            <a:r>
              <a:rPr lang="ru-RU" sz="2800" b="1" dirty="0" smtClean="0"/>
              <a:t> братику </a:t>
            </a:r>
            <a:r>
              <a:rPr lang="ru-RU" sz="2800" b="1" dirty="0" err="1" smtClean="0"/>
              <a:t>Василькові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31228" y="2889573"/>
            <a:ext cx="5008332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Послухай і повтори скоромовку. Який звук повторюється </a:t>
            </a:r>
            <a:r>
              <a:rPr lang="uk-UA" sz="2000" dirty="0" smtClean="0"/>
              <a:t>майже в </a:t>
            </a:r>
            <a:r>
              <a:rPr lang="uk-UA" sz="2000" dirty="0" smtClean="0"/>
              <a:t>кожному  її слові? </a:t>
            </a:r>
            <a:endParaRPr lang="uk-UA" sz="2000" dirty="0" smtClean="0"/>
          </a:p>
          <a:p>
            <a:pPr algn="ctr"/>
            <a:r>
              <a:rPr lang="uk-UA" sz="2000" dirty="0" smtClean="0"/>
              <a:t>Яке </a:t>
            </a:r>
            <a:r>
              <a:rPr lang="uk-UA" sz="2000" dirty="0" smtClean="0"/>
              <a:t>ім’я зустрілося?</a:t>
            </a:r>
          </a:p>
          <a:p>
            <a:pPr algn="ctr"/>
            <a:r>
              <a:rPr lang="uk-UA" sz="2000" dirty="0" smtClean="0"/>
              <a:t>Назви звуки в слові Василько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69843" y="5182389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3568" y="5169875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35394" y="5205440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165880" y="5069267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195597" y="5069267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4256595" y="5203398"/>
            <a:ext cx="42862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5265483" y="4747797"/>
            <a:ext cx="214314" cy="714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474422" y="4950956"/>
            <a:ext cx="3749338" cy="4871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5400000">
            <a:off x="5963334" y="5182389"/>
            <a:ext cx="42862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6882473" y="506271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Вишиванка для хлопчика Veronika Василько білий з синім 152 від продавця:  Nikshopik – в інтернет-магазині ROZETKA | Купити в Україні: Києві, Харкові,  Дніпрі, Одесі, Запоріжжі, Львов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71" y="1386528"/>
            <a:ext cx="2004060" cy="300609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535394" y="5027879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78801" y="5158338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79594" y="2884172"/>
            <a:ext cx="5633246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Сьогодні на </a:t>
            </a:r>
            <a:r>
              <a:rPr lang="uk-UA" sz="2400" b="1" dirty="0" err="1"/>
              <a:t>уроці</a:t>
            </a:r>
            <a:r>
              <a:rPr lang="uk-UA" sz="2400" b="1" dirty="0"/>
              <a:t> ми </a:t>
            </a:r>
            <a:r>
              <a:rPr lang="uk-UA" sz="2400" b="1" dirty="0" smtClean="0"/>
              <a:t>познайомимось </a:t>
            </a:r>
          </a:p>
          <a:p>
            <a:pPr algn="ctr"/>
            <a:r>
              <a:rPr lang="uk-UA" sz="2400" b="1" dirty="0" smtClean="0"/>
              <a:t>з великою буквою в. </a:t>
            </a:r>
            <a:r>
              <a:rPr lang="uk-UA" sz="2400" b="1" dirty="0" smtClean="0">
                <a:solidFill>
                  <a:schemeClr val="bg1"/>
                </a:solidFill>
              </a:rPr>
              <a:t>Буде</a:t>
            </a:r>
            <a:r>
              <a:rPr lang="uk-UA" sz="2400" b="1" dirty="0" smtClean="0"/>
              <a:t>мо навчатися читати склади, слова, речення з буквою в.</a:t>
            </a:r>
            <a:r>
              <a:rPr lang="uk-UA" sz="2400" dirty="0" smtClean="0"/>
              <a:t> </a:t>
            </a:r>
            <a:endParaRPr lang="uk-UA" sz="2400" dirty="0" smtClean="0"/>
          </a:p>
          <a:p>
            <a:pPr algn="ctr"/>
            <a:r>
              <a:rPr lang="uk-UA" sz="2400" b="1" dirty="0" smtClean="0"/>
              <a:t>Познайомимось зі значенням слів</a:t>
            </a:r>
            <a:r>
              <a:rPr lang="uk-UA" sz="2400" dirty="0" smtClean="0"/>
              <a:t> </a:t>
            </a:r>
          </a:p>
          <a:p>
            <a:pPr algn="ctr"/>
            <a:r>
              <a:rPr lang="uk-UA" sz="2400" b="1" dirty="0" smtClean="0"/>
              <a:t>ВІН, ВОНА, ВОНО, ВОНИ</a:t>
            </a:r>
            <a:endParaRPr lang="uk-U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55917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8" grpId="0" animBg="1"/>
      <p:bldP spid="19" grpId="0" animBg="1"/>
      <p:bldP spid="3" grpId="0" animBg="1"/>
      <p:bldP spid="27" grpId="0" animBg="1"/>
      <p:bldP spid="23" grpId="0" animBg="1"/>
      <p:bldP spid="2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588071"/>
            <a:ext cx="4220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/>
              <a:t>в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/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с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/>
              <a:t>п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/>
              <a:t>д </a:t>
            </a:r>
          </a:p>
          <a:p>
            <a:pPr indent="241300" algn="ctr"/>
            <a:r>
              <a:rPr lang="uk-UA" sz="3200" b="1" dirty="0"/>
              <a:t>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 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/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 </a:t>
            </a:r>
          </a:p>
          <a:p>
            <a:pPr indent="241300" algn="ctr"/>
            <a:r>
              <a:rPr lang="uk-UA" sz="3200" b="1" dirty="0"/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/>
              <a:t>н 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 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 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/>
              <a:t>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/>
              <a:t>шн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/>
              <a:t> в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/>
              <a:t>сл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 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/>
              <a:t>д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/>
              <a:t>лк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 в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/>
              <a:t>дм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/>
              <a:t>дь </a:t>
            </a:r>
          </a:p>
          <a:p>
            <a:pPr indent="241300" algn="ctr"/>
            <a:r>
              <a:rPr lang="uk-UA" sz="3200" b="1" dirty="0"/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 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4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1988" y="445745"/>
            <a:ext cx="8756193" cy="7086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Бесіда за </a:t>
            </a:r>
            <a:r>
              <a:rPr lang="uk-UA" sz="4000" b="1" dirty="0" smtClean="0">
                <a:solidFill>
                  <a:schemeClr val="bg1"/>
                </a:solidFill>
              </a:rPr>
              <a:t>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bg1"/>
                </a:solidFill>
              </a:rPr>
              <a:t>Підручниксторінка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141167" y="2155301"/>
            <a:ext cx="2422893" cy="29225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1" t="3882" r="14243" b="64440"/>
          <a:stretch/>
        </p:blipFill>
        <p:spPr>
          <a:xfrm>
            <a:off x="1271270" y="2155301"/>
            <a:ext cx="7557534" cy="413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001988" y="1154431"/>
            <a:ext cx="8756193" cy="10008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Чим </a:t>
            </a:r>
            <a:r>
              <a:rPr lang="uk-UA" sz="2000" b="1" dirty="0">
                <a:solidFill>
                  <a:schemeClr val="bg1"/>
                </a:solidFill>
              </a:rPr>
              <a:t>займаються діти? Який у них настрій? </a:t>
            </a:r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/>
              <a:t>на букву </a:t>
            </a:r>
            <a:r>
              <a:rPr lang="uk-UA" sz="2000" b="1" dirty="0" smtClean="0"/>
              <a:t>В імена </a:t>
            </a:r>
            <a:r>
              <a:rPr lang="uk-UA" sz="2000" b="1" dirty="0"/>
              <a:t>дітям. </a:t>
            </a:r>
            <a:r>
              <a:rPr lang="uk-UA" sz="2000" b="1" dirty="0" smtClean="0"/>
              <a:t>Пригадай, </a:t>
            </a:r>
            <a:r>
              <a:rPr lang="uk-UA" sz="2000" b="1" dirty="0"/>
              <a:t>з якої букви вони пишуться. </a:t>
            </a:r>
            <a:r>
              <a:rPr lang="uk-UA" sz="2000" b="1" dirty="0" smtClean="0"/>
              <a:t>Знайди слова з буквою в на малюнку. Розглянь </a:t>
            </a:r>
            <a:r>
              <a:rPr lang="uk-UA" sz="2000" b="1" dirty="0"/>
              <a:t>велику друковану букву В.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43479" y="4743450"/>
            <a:ext cx="3594902" cy="1085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Дівчинка, велосипед, трава, дерева, волосся, взуття, вушка, жовта, фіолетова.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686815" y="460985"/>
            <a:ext cx="8756193" cy="8191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завдання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181065"/>
            <a:ext cx="2065140" cy="2176491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bg1"/>
                </a:solidFill>
              </a:rPr>
              <a:t>Підручниксторінка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86815" y="1297121"/>
            <a:ext cx="8756193" cy="11925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000" b="1" dirty="0">
                <a:solidFill>
                  <a:schemeClr val="bg1"/>
                </a:solidFill>
              </a:rPr>
              <a:t>імена. Вибіркове читання. Прочитайте спочатку жіночі імена, потім чоловічі, далі імена, що складаються з 4-х </a:t>
            </a:r>
            <a:r>
              <a:rPr lang="uk-UA" sz="2000" b="1" dirty="0" smtClean="0">
                <a:solidFill>
                  <a:schemeClr val="bg1"/>
                </a:solidFill>
              </a:rPr>
              <a:t>букв, </a:t>
            </a:r>
            <a:r>
              <a:rPr lang="uk-UA" sz="2000" b="1" dirty="0">
                <a:solidFill>
                  <a:schemeClr val="bg1"/>
                </a:solidFill>
              </a:rPr>
              <a:t>імена, які починаються на букву </a:t>
            </a:r>
            <a:r>
              <a:rPr lang="uk-UA" sz="2000" b="1" dirty="0" smtClean="0">
                <a:solidFill>
                  <a:schemeClr val="bg1"/>
                </a:solidFill>
              </a:rPr>
              <a:t>В, І.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3 Блок л м с н к в п\038 - Велика буква В\2023-11-14_2009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r="1429"/>
          <a:stretch/>
        </p:blipFill>
        <p:spPr bwMode="auto">
          <a:xfrm>
            <a:off x="1306710" y="2615560"/>
            <a:ext cx="5957204" cy="221933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397764" y="2464906"/>
            <a:ext cx="4489436" cy="39109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У Вови               .</a:t>
            </a:r>
          </a:p>
          <a:p>
            <a:endParaRPr lang="uk-UA" sz="36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uk-UA" sz="3600" b="1" dirty="0" smtClean="0">
                <a:solidFill>
                  <a:schemeClr val="bg1"/>
                </a:solidFill>
              </a:rPr>
              <a:t>У Клави           . </a:t>
            </a:r>
          </a:p>
          <a:p>
            <a:endParaRPr lang="uk-UA" sz="2000" b="1" dirty="0" smtClean="0">
              <a:solidFill>
                <a:schemeClr val="bg1"/>
              </a:solidFill>
            </a:endParaRPr>
          </a:p>
          <a:p>
            <a:endParaRPr lang="uk-UA" sz="3600" b="1" dirty="0" smtClean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Вони ловили               .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21281" y="4912983"/>
            <a:ext cx="5442633" cy="596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Прочитай текст. Придумай заголовок.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Тварини\Рибка Нем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00" y="5134791"/>
            <a:ext cx="1519520" cy="85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oastal Turbo Tail Teaser Вудка з пір'ям для котів іграшки для котів купити  в Києві, ціна - 342 грн в Україні | Pethouse.u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 b="15898"/>
          <a:stretch/>
        </p:blipFill>
        <p:spPr bwMode="auto">
          <a:xfrm>
            <a:off x="8967861" y="2489676"/>
            <a:ext cx="1371826" cy="927894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Відерце для піску, 18 см 5471 - купити за найкращою ціною, Іграшки для ігор  у піску з доставкою по Україні в інтернет-магазині товарів для дітей  ipopoKiD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588" r="18256" b="3124"/>
          <a:stretch/>
        </p:blipFill>
        <p:spPr bwMode="auto">
          <a:xfrm>
            <a:off x="9225755" y="3622900"/>
            <a:ext cx="856037" cy="12900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2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54431" y="418383"/>
            <a:ext cx="9717050" cy="978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Спускаючись </a:t>
            </a:r>
            <a:r>
              <a:rPr lang="uk-UA" sz="2800" b="1" dirty="0">
                <a:solidFill>
                  <a:schemeClr val="bg1"/>
                </a:solidFill>
              </a:rPr>
              <a:t>з </a:t>
            </a:r>
            <a:r>
              <a:rPr lang="uk-UA" sz="2800" b="1" dirty="0" err="1">
                <a:solidFill>
                  <a:schemeClr val="bg1"/>
                </a:solidFill>
              </a:rPr>
              <a:t>гірки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smtClean="0"/>
              <a:t>прочитай </a:t>
            </a:r>
            <a:r>
              <a:rPr lang="uk-UA" sz="2800" b="1" dirty="0"/>
              <a:t>речення з верхнього краю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до </a:t>
            </a:r>
            <a:r>
              <a:rPr lang="uk-UA" sz="2800" b="1" dirty="0"/>
              <a:t>нижнього, спочатку </a:t>
            </a:r>
            <a:r>
              <a:rPr lang="uk-UA" sz="2800" b="1" dirty="0" smtClean="0"/>
              <a:t>повільно, потім прискорюючи темп.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245" y="1576134"/>
            <a:ext cx="4019437" cy="44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32963" y="1777677"/>
            <a:ext cx="66827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3200" b="1" dirty="0">
                <a:solidFill>
                  <a:srgbClr val="322ADA"/>
                </a:solidFill>
              </a:rPr>
              <a:t>Віка</a:t>
            </a:r>
            <a:r>
              <a:rPr lang="ru-RU" sz="3200" b="1" dirty="0">
                <a:solidFill>
                  <a:srgbClr val="322ADA"/>
                </a:solidFill>
              </a:rPr>
              <a:t> і </a:t>
            </a:r>
            <a:r>
              <a:rPr lang="uk-UA" sz="3200" b="1" dirty="0">
                <a:solidFill>
                  <a:srgbClr val="322ADA"/>
                </a:solidFill>
              </a:rPr>
              <a:t>Слав-ко</a:t>
            </a:r>
            <a:r>
              <a:rPr lang="ru-RU" sz="3200" b="1" dirty="0">
                <a:solidFill>
                  <a:srgbClr val="322ADA"/>
                </a:solidFill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322ADA"/>
                </a:solidFill>
              </a:rPr>
              <a:t>     </a:t>
            </a:r>
            <a:r>
              <a:rPr lang="uk-UA" sz="3200" b="1" dirty="0">
                <a:solidFill>
                  <a:srgbClr val="322ADA"/>
                </a:solidFill>
              </a:rPr>
              <a:t>Ві-ка на </a:t>
            </a:r>
            <a:r>
              <a:rPr lang="uk-UA" sz="3200" b="1" dirty="0" err="1">
                <a:solidFill>
                  <a:srgbClr val="322ADA"/>
                </a:solidFill>
              </a:rPr>
              <a:t>ма</a:t>
            </a:r>
            <a:r>
              <a:rPr lang="uk-UA" sz="3200" b="1" dirty="0">
                <a:solidFill>
                  <a:srgbClr val="322ADA"/>
                </a:solidFill>
              </a:rPr>
              <a:t>-</a:t>
            </a:r>
            <a:r>
              <a:rPr lang="uk-UA" sz="3200" b="1" dirty="0" err="1">
                <a:solidFill>
                  <a:srgbClr val="322ADA"/>
                </a:solidFill>
              </a:rPr>
              <a:t>ло</a:t>
            </a:r>
            <a:r>
              <a:rPr lang="uk-UA" sz="3200" b="1" dirty="0">
                <a:solidFill>
                  <a:srgbClr val="322ADA"/>
                </a:solidFill>
              </a:rPr>
              <a:t>-му                           </a:t>
            </a:r>
            <a:r>
              <a:rPr lang="ru-RU" sz="3200" b="1" dirty="0">
                <a:solidFill>
                  <a:srgbClr val="322ADA"/>
                </a:solidFill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322ADA"/>
                </a:solidFill>
              </a:rPr>
              <a:t>        </a:t>
            </a:r>
            <a:r>
              <a:rPr lang="uk-UA" sz="3200" b="1" dirty="0">
                <a:solidFill>
                  <a:srgbClr val="322ADA"/>
                </a:solidFill>
              </a:rPr>
              <a:t>А </a:t>
            </a:r>
            <a:r>
              <a:rPr lang="uk-UA" sz="3200" b="1" dirty="0" smtClean="0">
                <a:solidFill>
                  <a:srgbClr val="322ADA"/>
                </a:solidFill>
              </a:rPr>
              <a:t>Слав-ко </a:t>
            </a:r>
            <a:r>
              <a:rPr lang="uk-UA" sz="3200" b="1" dirty="0">
                <a:solidFill>
                  <a:srgbClr val="322ADA"/>
                </a:solidFill>
              </a:rPr>
              <a:t>на </a:t>
            </a:r>
            <a:r>
              <a:rPr lang="uk-UA" sz="3200" b="1" dirty="0" err="1">
                <a:solidFill>
                  <a:srgbClr val="322ADA"/>
                </a:solidFill>
              </a:rPr>
              <a:t>ве</a:t>
            </a:r>
            <a:r>
              <a:rPr lang="uk-UA" sz="3200" b="1" dirty="0">
                <a:solidFill>
                  <a:srgbClr val="322ADA"/>
                </a:solidFill>
              </a:rPr>
              <a:t>-</a:t>
            </a:r>
            <a:r>
              <a:rPr lang="uk-UA" sz="3200" b="1" dirty="0" err="1">
                <a:solidFill>
                  <a:srgbClr val="322ADA"/>
                </a:solidFill>
              </a:rPr>
              <a:t>ли</a:t>
            </a:r>
            <a:r>
              <a:rPr lang="uk-UA" sz="3200" b="1" dirty="0">
                <a:solidFill>
                  <a:srgbClr val="322ADA"/>
                </a:solidFill>
              </a:rPr>
              <a:t>-ко-му</a:t>
            </a:r>
            <a:r>
              <a:rPr lang="ru-RU" sz="3200" b="1" dirty="0">
                <a:solidFill>
                  <a:srgbClr val="322ADA"/>
                </a:solidFill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322ADA"/>
                </a:solidFill>
              </a:rPr>
              <a:t>             </a:t>
            </a:r>
            <a:r>
              <a:rPr lang="uk-UA" sz="3200" b="1" dirty="0" smtClean="0">
                <a:solidFill>
                  <a:srgbClr val="322ADA"/>
                </a:solidFill>
              </a:rPr>
              <a:t>Ві-ка </a:t>
            </a:r>
            <a:r>
              <a:rPr lang="uk-UA" sz="3200" b="1" dirty="0">
                <a:solidFill>
                  <a:srgbClr val="322ADA"/>
                </a:solidFill>
              </a:rPr>
              <a:t>і Слав-ко </a:t>
            </a:r>
            <a:r>
              <a:rPr lang="uk-UA" sz="3200" b="1" dirty="0" err="1">
                <a:solidFill>
                  <a:srgbClr val="322ADA"/>
                </a:solidFill>
              </a:rPr>
              <a:t>ве</a:t>
            </a:r>
            <a:r>
              <a:rPr lang="uk-UA" sz="3200" b="1" dirty="0">
                <a:solidFill>
                  <a:srgbClr val="322ADA"/>
                </a:solidFill>
              </a:rPr>
              <a:t>-се-лі</a:t>
            </a:r>
            <a:r>
              <a:rPr lang="uk-UA" sz="3200" b="1" dirty="0" smtClean="0">
                <a:solidFill>
                  <a:srgbClr val="322ADA"/>
                </a:solidFill>
              </a:rPr>
              <a:t>.</a:t>
            </a:r>
            <a:endParaRPr lang="ru-RU" sz="3200" b="1" dirty="0">
              <a:solidFill>
                <a:srgbClr val="322ADA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96658"/>
            <a:ext cx="2715270" cy="32752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8EB5EE4-BB3B-432A-B946-4DB617D8E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633" y="1968214"/>
            <a:ext cx="2256018" cy="1392206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bg1"/>
                </a:solidFill>
              </a:rPr>
              <a:t>Підручниксторінка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51193</TotalTime>
  <Words>582</Words>
  <Application>Microsoft Office PowerPoint</Application>
  <PresentationFormat>Произвольный</PresentationFormat>
  <Paragraphs>117</Paragraphs>
  <Slides>17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3189</cp:revision>
  <dcterms:created xsi:type="dcterms:W3CDTF">2018-01-05T16:38:53Z</dcterms:created>
  <dcterms:modified xsi:type="dcterms:W3CDTF">2023-11-15T13:31:49Z</dcterms:modified>
</cp:coreProperties>
</file>