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733" r:id="rId3"/>
    <p:sldId id="714" r:id="rId4"/>
    <p:sldId id="736" r:id="rId5"/>
    <p:sldId id="734" r:id="rId6"/>
    <p:sldId id="735" r:id="rId7"/>
    <p:sldId id="643" r:id="rId8"/>
    <p:sldId id="623" r:id="rId9"/>
    <p:sldId id="630" r:id="rId10"/>
    <p:sldId id="657" r:id="rId11"/>
    <p:sldId id="687" r:id="rId12"/>
    <p:sldId id="728" r:id="rId13"/>
    <p:sldId id="612" r:id="rId14"/>
    <p:sldId id="738" r:id="rId15"/>
    <p:sldId id="739" r:id="rId16"/>
    <p:sldId id="74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463EDE"/>
    <a:srgbClr val="322ADA"/>
    <a:srgbClr val="EF71CE"/>
    <a:srgbClr val="E838BA"/>
    <a:srgbClr val="FF3300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27" autoAdjust="0"/>
    <p:restoredTop sz="94660"/>
  </p:normalViewPr>
  <p:slideViewPr>
    <p:cSldViewPr snapToGrid="0">
      <p:cViewPr varScale="1">
        <p:scale>
          <a:sx n="83" d="100"/>
          <a:sy n="83" d="100"/>
        </p:scale>
        <p:origin x="-342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300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7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Lesya\Desktop\&#1103;\rooster.jpg" TargetMode="External"/><Relationship Id="rId7" Type="http://schemas.openxmlformats.org/officeDocument/2006/relationships/image" Target="file:///C:\Users\Lesya\Desktop\&#1103;\image189783147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file:///C:\Users\Lesya\Desktop\&#1103;\parrot17.jpg" TargetMode="Externa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5830" y="4262894"/>
            <a:ext cx="10172700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Звук [п]. Мала буква п. Читання </a:t>
            </a:r>
            <a:r>
              <a:rPr lang="uk-UA" sz="4400" b="1" dirty="0" smtClean="0">
                <a:solidFill>
                  <a:schemeClr val="bg1"/>
                </a:solidFill>
              </a:rPr>
              <a:t>слів, </a:t>
            </a:r>
            <a:r>
              <a:rPr lang="uk-UA" sz="4400" b="1" dirty="0">
                <a:solidFill>
                  <a:schemeClr val="bg1"/>
                </a:solidFill>
              </a:rPr>
              <a:t>речень і тексу з вивченими літерами</a:t>
            </a:r>
            <a:endParaRPr lang="uk-UA" sz="4400" b="1" i="1" dirty="0">
              <a:solidFill>
                <a:schemeClr val="bg1"/>
              </a:solidFill>
            </a:endParaRPr>
          </a:p>
        </p:txBody>
      </p:sp>
      <p:pic>
        <p:nvPicPr>
          <p:cNvPr id="10" name="Picture 6" descr="Буква П. Слова на букву П. Імена на букву П. Українська Абетка. Український  Алфавіт.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50" y="1279127"/>
            <a:ext cx="4880279" cy="274515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46310" y="1279127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39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1580" y="459133"/>
            <a:ext cx="9555480" cy="12197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Утвори слова зі складом ПО.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 </a:t>
            </a:r>
            <a:r>
              <a:rPr lang="uk-UA" sz="3200" b="1" dirty="0">
                <a:solidFill>
                  <a:schemeClr val="bg1"/>
                </a:solidFill>
              </a:rPr>
              <a:t>які питання відповідають </a:t>
            </a:r>
            <a:r>
              <a:rPr lang="uk-UA" sz="3200" b="1" dirty="0" smtClean="0">
                <a:solidFill>
                  <a:schemeClr val="bg1"/>
                </a:solidFill>
              </a:rPr>
              <a:t>ці </a:t>
            </a:r>
            <a:r>
              <a:rPr lang="uk-UA" sz="3200" b="1" dirty="0">
                <a:solidFill>
                  <a:schemeClr val="bg1"/>
                </a:solidFill>
              </a:rPr>
              <a:t>слова? 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2" t="10000" r="14647" b="68194"/>
          <a:stretch/>
        </p:blipFill>
        <p:spPr>
          <a:xfrm>
            <a:off x="3816673" y="2312623"/>
            <a:ext cx="7656008" cy="3179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Прямая со стрелкой 13"/>
          <p:cNvCxnSpPr/>
          <p:nvPr/>
        </p:nvCxnSpPr>
        <p:spPr>
          <a:xfrm flipH="1">
            <a:off x="6216444" y="4020537"/>
            <a:ext cx="769396" cy="1467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34906" y="5046283"/>
            <a:ext cx="1395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П О Л И В </a:t>
            </a:r>
            <a:endParaRPr lang="ru-RU" sz="2400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8143295" y="4060883"/>
            <a:ext cx="243143" cy="1064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43065" y="5030834"/>
            <a:ext cx="1607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П О К Л А В</a:t>
            </a:r>
            <a:endParaRPr lang="ru-RU" sz="2400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8288358" y="3973714"/>
            <a:ext cx="998832" cy="3027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796460" y="5030833"/>
            <a:ext cx="1637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П О С П А В</a:t>
            </a:r>
            <a:endParaRPr lang="ru-RU" sz="24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460375" y="1678872"/>
            <a:ext cx="3356298" cy="40484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8675" y="5059931"/>
            <a:ext cx="1430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П О Н І  С</a:t>
            </a:r>
            <a:endParaRPr lang="ru-RU" sz="2400" dirty="0"/>
          </a:p>
        </p:txBody>
      </p:sp>
      <p:sp>
        <p:nvSpPr>
          <p:cNvPr id="23" name="Прямоугольник 4">
            <a:extLst>
              <a:ext uri="{FF2B5EF4-FFF2-40B4-BE49-F238E27FC236}">
                <a16:creationId xmlns="" xmlns:a16="http://schemas.microsoft.com/office/drawing/2014/main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7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77290" y="484022"/>
            <a:ext cx="9749790" cy="14362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800" b="1" dirty="0">
                <a:solidFill>
                  <a:schemeClr val="bg1"/>
                </a:solidFill>
              </a:rPr>
              <a:t>слова за стрілочками: </a:t>
            </a:r>
            <a:r>
              <a:rPr lang="uk-UA" sz="2800" b="1" dirty="0"/>
              <a:t>спочатку синіми (</a:t>
            </a:r>
            <a:r>
              <a:rPr lang="uk-UA" sz="2800" b="1" i="1" dirty="0"/>
              <a:t>зліва направо</a:t>
            </a:r>
            <a:r>
              <a:rPr lang="uk-UA" sz="2800" b="1" dirty="0"/>
              <a:t>), а потім за червоними (</a:t>
            </a:r>
            <a:r>
              <a:rPr lang="uk-UA" sz="2800" b="1" i="1" dirty="0"/>
              <a:t>зверху вниз</a:t>
            </a:r>
            <a:r>
              <a:rPr lang="uk-UA" sz="2800" b="1" dirty="0"/>
              <a:t>).  </a:t>
            </a:r>
            <a:endParaRPr lang="uk-UA" sz="2800" b="1" dirty="0" smtClean="0"/>
          </a:p>
          <a:p>
            <a:pPr algn="ctr"/>
            <a:r>
              <a:rPr lang="uk-UA" sz="2800" b="1" dirty="0" smtClean="0"/>
              <a:t>Склади </a:t>
            </a:r>
            <a:r>
              <a:rPr lang="uk-UA" sz="2800" b="1" dirty="0"/>
              <a:t>словосполучення або речення.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644667" y="2195166"/>
            <a:ext cx="2296279" cy="28805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119" t="4044" r="7986" b="5639"/>
          <a:stretch/>
        </p:blipFill>
        <p:spPr>
          <a:xfrm>
            <a:off x="3026160" y="2177436"/>
            <a:ext cx="6984000" cy="273600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2050" name="Picture 2" descr="Клипарт подарки на день рождения на прозрачном фоне - фото и картинки  abrakadabra.fu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456" y="4913436"/>
            <a:ext cx="5083127" cy="154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37260" y="406953"/>
            <a:ext cx="10069830" cy="8046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текст. </a:t>
            </a:r>
            <a:r>
              <a:rPr lang="uk-UA" sz="3200" b="1" dirty="0" smtClean="0">
                <a:solidFill>
                  <a:schemeClr val="bg1"/>
                </a:solidFill>
              </a:rPr>
              <a:t>Добери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заголовок до тексту.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7260" y="1278448"/>
            <a:ext cx="8778239" cy="156966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531813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Ми  у  селі. Он поле і луки. У полі Пилип і Павло. Пилип  на  комбайні.  Павло  на  машині. </a:t>
            </a:r>
          </a:p>
          <a:p>
            <a:pPr indent="531813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А  у  Панаса  пасіка.  Він  коло  вуликів.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2" t="71672" r="60882" b="12841"/>
          <a:stretch/>
        </p:blipFill>
        <p:spPr>
          <a:xfrm>
            <a:off x="838200" y="2997775"/>
            <a:ext cx="3411940" cy="2729553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606" y="2997774"/>
            <a:ext cx="3484536" cy="2729553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715499" y="1245102"/>
            <a:ext cx="2191385" cy="26433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50234" y="3654664"/>
            <a:ext cx="336423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Як ти розумієш слова: </a:t>
            </a:r>
            <a:r>
              <a:rPr lang="uk-UA" sz="2000" b="1" dirty="0">
                <a:solidFill>
                  <a:schemeClr val="bg1"/>
                </a:solidFill>
              </a:rPr>
              <a:t>луки, комбайн, пасіка, </a:t>
            </a:r>
            <a:r>
              <a:rPr lang="uk-UA" sz="2000" b="1" dirty="0" smtClean="0">
                <a:solidFill>
                  <a:schemeClr val="bg1"/>
                </a:solidFill>
              </a:rPr>
              <a:t>вулик?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250233" y="4390355"/>
            <a:ext cx="336423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На чому їде Пилип, Павло? </a:t>
            </a:r>
          </a:p>
          <a:p>
            <a:r>
              <a:rPr lang="uk-UA" sz="2000" b="1" dirty="0" smtClean="0">
                <a:solidFill>
                  <a:schemeClr val="bg1"/>
                </a:solidFill>
              </a:rPr>
              <a:t>У кого пасіка?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295951" y="5175597"/>
            <a:ext cx="336423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Що головне в цьому тексті?</a:t>
            </a:r>
            <a:endParaRPr lang="ru-RU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472953" y="5683610"/>
            <a:ext cx="302927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Ми у селі</a:t>
            </a:r>
            <a:endParaRPr lang="ru-RU" sz="2800" dirty="0"/>
          </a:p>
        </p:txBody>
      </p:sp>
      <p:sp>
        <p:nvSpPr>
          <p:cNvPr id="19" name="Прямоугольник 4">
            <a:extLst>
              <a:ext uri="{FF2B5EF4-FFF2-40B4-BE49-F238E27FC236}">
                <a16:creationId xmlns="" xmlns:a16="http://schemas.microsoft.com/office/drawing/2014/main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49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733E-6 1.85185E-6 L -0.46173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28000" y="4217669"/>
            <a:ext cx="5830003" cy="47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000" b="1" dirty="0">
                <a:solidFill>
                  <a:schemeClr val="bg1"/>
                </a:solidFill>
              </a:rPr>
              <a:t>букву «</a:t>
            </a:r>
            <a:r>
              <a:rPr lang="uk-UA" sz="2000" b="1" dirty="0" err="1">
                <a:solidFill>
                  <a:schemeClr val="bg1"/>
                </a:solidFill>
              </a:rPr>
              <a:t>пе</a:t>
            </a:r>
            <a:r>
              <a:rPr lang="uk-UA" sz="2000" b="1" dirty="0" smtClean="0">
                <a:solidFill>
                  <a:schemeClr val="bg1"/>
                </a:solidFill>
              </a:rPr>
              <a:t>» і склади </a:t>
            </a:r>
            <a:r>
              <a:rPr lang="uk-UA" sz="2000" b="1" dirty="0">
                <a:solidFill>
                  <a:schemeClr val="bg1"/>
                </a:solidFill>
              </a:rPr>
              <a:t>у  </a:t>
            </a:r>
            <a:r>
              <a:rPr lang="uk-UA" sz="2000" b="1" dirty="0" smtClean="0">
                <a:solidFill>
                  <a:schemeClr val="bg1"/>
                </a:solidFill>
              </a:rPr>
              <a:t>клітинках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253771"/>
            <a:ext cx="2301495" cy="281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7" t="35845" r="16325" b="59768"/>
          <a:stretch/>
        </p:blipFill>
        <p:spPr>
          <a:xfrm>
            <a:off x="1728000" y="4752000"/>
            <a:ext cx="9720000" cy="8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16373" r="91973" b="56029"/>
          <a:stretch/>
        </p:blipFill>
        <p:spPr>
          <a:xfrm>
            <a:off x="2550474" y="4873518"/>
            <a:ext cx="531680" cy="53167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16373" r="91973" b="56029"/>
          <a:stretch/>
        </p:blipFill>
        <p:spPr>
          <a:xfrm>
            <a:off x="3185193" y="4892517"/>
            <a:ext cx="531680" cy="5316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16373" r="91973" b="56029"/>
          <a:stretch/>
        </p:blipFill>
        <p:spPr>
          <a:xfrm>
            <a:off x="3819203" y="4891734"/>
            <a:ext cx="531680" cy="53167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16373" r="91973" b="56029"/>
          <a:stretch/>
        </p:blipFill>
        <p:spPr>
          <a:xfrm>
            <a:off x="4441686" y="4893836"/>
            <a:ext cx="531680" cy="5316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16373" r="91973" b="56029"/>
          <a:stretch/>
        </p:blipFill>
        <p:spPr>
          <a:xfrm>
            <a:off x="5082654" y="4893836"/>
            <a:ext cx="531680" cy="53167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3" t="17496" r="51685" b="54906"/>
          <a:stretch/>
        </p:blipFill>
        <p:spPr>
          <a:xfrm>
            <a:off x="6629104" y="4902367"/>
            <a:ext cx="821983" cy="53167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7" t="17870" r="32831" b="54532"/>
          <a:stretch/>
        </p:blipFill>
        <p:spPr>
          <a:xfrm>
            <a:off x="8527054" y="4907519"/>
            <a:ext cx="821983" cy="53167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7" t="17870" r="32831" b="54532"/>
          <a:stretch/>
        </p:blipFill>
        <p:spPr>
          <a:xfrm>
            <a:off x="9487904" y="4925899"/>
            <a:ext cx="821983" cy="5316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7" t="17870" r="32831" b="54532"/>
          <a:stretch/>
        </p:blipFill>
        <p:spPr>
          <a:xfrm>
            <a:off x="10448754" y="4925898"/>
            <a:ext cx="821983" cy="531679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Читання\3 Блок л м с н к в п\039 - Звук [п]. Мала буква п\2023-11-15_21594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74" y="1396117"/>
            <a:ext cx="7054532" cy="267198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40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 клас\1. Навчання грамоти\1 УРОКИ 2023\Читання\3 Блок л м с н к в п\039 - Звук [п]. Мала буква п\2023-11-15_2204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82" y="1711566"/>
            <a:ext cx="7731209" cy="274605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4539" y="4586447"/>
            <a:ext cx="5714276" cy="5424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світлинами і схемами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962942"/>
            <a:ext cx="2301495" cy="281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86439" y="592501"/>
            <a:ext cx="8845782" cy="740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02499" y="3774026"/>
            <a:ext cx="7168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err="1" smtClean="0">
                <a:solidFill>
                  <a:srgbClr val="002060"/>
                </a:solidFill>
              </a:rPr>
              <a:t>пе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987586" y="3790088"/>
            <a:ext cx="7120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</a:rPr>
              <a:t>па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76748" y="3777270"/>
            <a:ext cx="7008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</a:rPr>
              <a:t>п і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890880" y="3749738"/>
            <a:ext cx="7441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err="1" smtClean="0">
                <a:solidFill>
                  <a:srgbClr val="002060"/>
                </a:solidFill>
              </a:rPr>
              <a:t>пи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3075" name="Picture 3" descr="D:\1 клас\1. Навчання грамоти\1 УРОКИ 2023\Читання\3 Блок л м с н к в п\039 - Звук [п]. Мала буква п\2023-11-15_2207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82" y="1711566"/>
            <a:ext cx="7731209" cy="274605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1 клас\1. Навчання грамоти\1 УРОКИ 2023\Читання\3 Блок л м с н к в п\039 - Звук [п]. Мала буква п\2023-11-15_2211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120" y="1620126"/>
            <a:ext cx="8517531" cy="350879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3976899" y="3270719"/>
            <a:ext cx="1010687" cy="2001894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12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6680" y="604698"/>
            <a:ext cx="8755124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:a16="http://schemas.microsoft.com/office/drawing/2014/main" xmlns="" id="{95D2D168-3634-4996-8FC4-371AAB04392C}"/>
              </a:ext>
            </a:extLst>
          </p:cNvPr>
          <p:cNvSpPr/>
          <p:nvPr/>
        </p:nvSpPr>
        <p:spPr>
          <a:xfrm>
            <a:off x="3874951" y="1595144"/>
            <a:ext cx="5077326" cy="2816285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4951" y="1849124"/>
            <a:ext cx="5077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звуки вона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ти знаєш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ці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звуки? </a:t>
            </a:r>
            <a:endParaRPr lang="uk-UA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слова з буквою п ти запам’ятав/запам’ятала?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96647" y="2253627"/>
            <a:ext cx="2773126" cy="34786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33363" y="4815399"/>
            <a:ext cx="436050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Папуга, півень, пелікан, павич, мавпа,  павук, пінгвін, пасіка.</a:t>
            </a:r>
          </a:p>
        </p:txBody>
      </p:sp>
    </p:spTree>
    <p:extLst>
      <p:ext uri="{BB962C8B-B14F-4D97-AF65-F5344CB8AC3E}">
        <p14:creationId xmlns:p14="http://schemas.microsoft.com/office/powerpoint/2010/main" val="86397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Картинки до тестів\Емоції Смайли\Смайлик серпанти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991" y="1313441"/>
            <a:ext cx="3185856" cy="238631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Смайли\смайл уваг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" y="1329060"/>
            <a:ext cx="2430662" cy="2202180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Емоції Смайли\Поди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08" y="3575822"/>
            <a:ext cx="2578853" cy="2387956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Картинки до тестів\Емоції Смайли\Підморгуванн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469" y="3575822"/>
            <a:ext cx="2143125" cy="2133600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2486" y="491490"/>
            <a:ext cx="8732066" cy="765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Рефлексія. Вправа «Мій успіх»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3531952" y="1750910"/>
            <a:ext cx="2026880" cy="77966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Молодець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497510" y="4252788"/>
            <a:ext cx="1669952" cy="77966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Добре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5891066" y="1736506"/>
            <a:ext cx="2184484" cy="779214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Відмінно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4477562" y="3094848"/>
            <a:ext cx="2441914" cy="661429"/>
          </a:xfrm>
          <a:prstGeom prst="roundRect">
            <a:avLst/>
          </a:prstGeom>
          <a:solidFill>
            <a:srgbClr val="EF71CE"/>
          </a:solidFill>
          <a:ln w="190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Можу краще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9912922" y="4410171"/>
            <a:ext cx="1256790" cy="6550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Ой …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D:\Картинки до тестів\Емоції Смайли\Задумливий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92" y="3987684"/>
            <a:ext cx="2306253" cy="2605212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89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Картинки до тестів\Емоції Смайли\Смайлик серпанти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868" y="1527181"/>
            <a:ext cx="3185856" cy="238631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Смайли\смайл уваг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" y="1619250"/>
            <a:ext cx="2430662" cy="2202180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Емоції Смайли\Поди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808" y="3800025"/>
            <a:ext cx="2788788" cy="2582351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2486" y="491490"/>
            <a:ext cx="8732066" cy="765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Очікування від уроку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3531952" y="1750910"/>
            <a:ext cx="2365928" cy="96943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Отримаю задоволення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6126480" y="1736506"/>
            <a:ext cx="1949070" cy="983834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Відчую успіх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8378049" y="4470617"/>
            <a:ext cx="2441914" cy="91224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Відкрию нові знання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1017428" y="4503956"/>
            <a:ext cx="1851660" cy="1039958"/>
          </a:xfrm>
          <a:prstGeom prst="roundRect">
            <a:avLst/>
          </a:prstGeom>
          <a:solidFill>
            <a:srgbClr val="FF33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Нічого не зрозумію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D:\Картинки до тестів\Емоції Смайли\Задумливи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88" y="3800025"/>
            <a:ext cx="2306253" cy="2605212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58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09052" y="445746"/>
            <a:ext cx="9749407" cy="10744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Прочитай склади.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З'єднай </a:t>
            </a:r>
            <a:r>
              <a:rPr lang="uk-UA" sz="3200" b="1" dirty="0">
                <a:solidFill>
                  <a:schemeClr val="bg1"/>
                </a:solidFill>
              </a:rPr>
              <a:t>їх з відповідними малюнками.</a:t>
            </a:r>
            <a:endParaRPr lang="uk-UA" sz="32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8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1265497" y="1769426"/>
            <a:ext cx="1008185" cy="785446"/>
            <a:chOff x="2944960" y="1705611"/>
            <a:chExt cx="1008185" cy="785446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err="1"/>
                <a:t>ве</a:t>
              </a:r>
              <a:endParaRPr lang="ru-RU" sz="4000" b="1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008728" y="1769426"/>
            <a:ext cx="1008185" cy="785446"/>
            <a:chOff x="2944960" y="1705611"/>
            <a:chExt cx="1008185" cy="785446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/>
                <a:t>ва</a:t>
              </a:r>
              <a:endParaRPr lang="ru-RU" sz="4000" b="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8268881" y="1772378"/>
            <a:ext cx="1008185" cy="785446"/>
            <a:chOff x="2944960" y="1705611"/>
            <a:chExt cx="1008185" cy="785446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rgbClr val="FFC0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/>
                <a:t>во</a:t>
              </a:r>
              <a:endParaRPr lang="ru-RU" sz="4000" b="1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0012890" y="1772378"/>
            <a:ext cx="1008185" cy="785446"/>
            <a:chOff x="2944960" y="1705611"/>
            <a:chExt cx="1008185" cy="785446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rgbClr val="EF71CE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err="1"/>
                <a:t>ві</a:t>
              </a:r>
              <a:endParaRPr lang="ru-RU" sz="4000" b="1" dirty="0"/>
            </a:p>
          </p:txBody>
        </p:sp>
      </p:grpSp>
      <p:cxnSp>
        <p:nvCxnSpPr>
          <p:cNvPr id="33" name="Прямая со стрелкой 32"/>
          <p:cNvCxnSpPr/>
          <p:nvPr/>
        </p:nvCxnSpPr>
        <p:spPr>
          <a:xfrm flipH="1">
            <a:off x="1765218" y="2646702"/>
            <a:ext cx="1722509" cy="8700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8657881" y="2570589"/>
            <a:ext cx="1355009" cy="18161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8609845" y="2649654"/>
            <a:ext cx="1907139" cy="16023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Группа 29"/>
          <p:cNvGrpSpPr/>
          <p:nvPr/>
        </p:nvGrpSpPr>
        <p:grpSpPr>
          <a:xfrm>
            <a:off x="4751959" y="1742324"/>
            <a:ext cx="1008185" cy="812548"/>
            <a:chOff x="2944960" y="1678509"/>
            <a:chExt cx="1008185" cy="812548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988856" y="1678509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err="1"/>
                <a:t>ву</a:t>
              </a:r>
              <a:endParaRPr lang="ru-RU" sz="4000" b="1" dirty="0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6510420" y="1755041"/>
            <a:ext cx="1021604" cy="799831"/>
            <a:chOff x="2944960" y="1691226"/>
            <a:chExt cx="1021604" cy="799831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012057" y="1691226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/>
                <a:t>ви</a:t>
              </a:r>
              <a:endParaRPr lang="ru-RU" sz="4000" b="1" dirty="0"/>
            </a:p>
          </p:txBody>
        </p:sp>
      </p:grpSp>
      <p:cxnSp>
        <p:nvCxnSpPr>
          <p:cNvPr id="41" name="Прямая со стрелкой 40"/>
          <p:cNvCxnSpPr/>
          <p:nvPr/>
        </p:nvCxnSpPr>
        <p:spPr>
          <a:xfrm>
            <a:off x="5256051" y="2708729"/>
            <a:ext cx="1401486" cy="10270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4903908" y="2723789"/>
            <a:ext cx="2153937" cy="11289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737419" y="2646702"/>
            <a:ext cx="1398165" cy="17400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Велосипед клипарт (64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47" y="4478564"/>
            <a:ext cx="2222416" cy="172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Клипарт виноград (6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703" y="3929908"/>
            <a:ext cx="2028083" cy="217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липарт ухо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99" y="4069356"/>
            <a:ext cx="1782491" cy="213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Волки PNG фото, скачать картинки волков в формате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10746" y="3505361"/>
            <a:ext cx="2095425" cy="195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Клипарт ведро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000" r="95778">
                        <a14:foregroundMark x1="13556" y1="44500" x2="13556" y2="44500"/>
                        <a14:foregroundMark x1="29333" y1="63250" x2="29333" y2="63250"/>
                        <a14:foregroundMark x1="41556" y1="69000" x2="41556" y2="69000"/>
                        <a14:foregroundMark x1="50889" y1="68250" x2="52000" y2="68250"/>
                        <a14:foregroundMark x1="61111" y1="68250" x2="62222" y2="68000"/>
                        <a14:foregroundMark x1="68000" y1="65000" x2="68667" y2="64500"/>
                        <a14:foregroundMark x1="75778" y1="59250" x2="75778" y2="59250"/>
                        <a14:foregroundMark x1="81778" y1="52750" x2="81778" y2="52750"/>
                        <a14:foregroundMark x1="85333" y1="46500" x2="85333" y2="46500"/>
                        <a14:foregroundMark x1="88000" y1="40000" x2="88000" y2="40000"/>
                        <a14:foregroundMark x1="90444" y1="31500" x2="90444" y2="31500"/>
                        <a14:foregroundMark x1="92000" y1="24000" x2="92000" y2="24000"/>
                        <a14:foregroundMark x1="92222" y1="18250" x2="92222" y2="18250"/>
                        <a14:foregroundMark x1="9556" y1="32750" x2="9556" y2="32750"/>
                        <a14:foregroundMark x1="8222" y1="23750" x2="8222" y2="23750"/>
                        <a14:foregroundMark x1="12000" y1="39250" x2="12000" y2="39250"/>
                        <a14:foregroundMark x1="16000" y1="49750" x2="16000" y2="49750"/>
                        <a14:foregroundMark x1="19111" y1="52750" x2="19111" y2="52750"/>
                        <a14:foregroundMark x1="24000" y1="58250" x2="24000" y2="58250"/>
                        <a14:foregroundMark x1="26889" y1="61750" x2="26889" y2="61750"/>
                        <a14:foregroundMark x1="34444" y1="66000" x2="34444" y2="66000"/>
                        <a14:foregroundMark x1="39556" y1="67500" x2="39556" y2="67500"/>
                        <a14:foregroundMark x1="45333" y1="70500" x2="47556" y2="70250"/>
                        <a14:foregroundMark x1="51333" y1="69750" x2="52444" y2="69750"/>
                        <a14:foregroundMark x1="58222" y1="69500" x2="59111" y2="69000"/>
                        <a14:foregroundMark x1="66000" y1="66000" x2="66000" y2="66000"/>
                        <a14:foregroundMark x1="72000" y1="62750" x2="72667" y2="62250"/>
                        <a14:foregroundMark x1="78667" y1="57000" x2="78667" y2="57000"/>
                        <a14:foregroundMark x1="89333" y1="37500" x2="89333" y2="37500"/>
                        <a14:foregroundMark x1="91111" y1="28750" x2="91111" y2="28750"/>
                        <a14:foregroundMark x1="8889" y1="27500" x2="8889" y2="27500"/>
                        <a14:foregroundMark x1="8000" y1="19500" x2="8000" y2="19500"/>
                        <a14:foregroundMark x1="7556" y1="17750" x2="7556" y2="1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970" y="4478564"/>
            <a:ext cx="1551750" cy="137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nstrade.com.ua/img/eshop/products/%D0%A10027036%20_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7273" r="78182">
                        <a14:foregroundMark x1="69697" y1="47727" x2="69697" y2="47727"/>
                        <a14:foregroundMark x1="68788" y1="39848" x2="68788" y2="39848"/>
                        <a14:foregroundMark x1="69394" y1="41970" x2="69394" y2="4197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7" y="4017389"/>
            <a:ext cx="2091790" cy="209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Волки PNG фото, скачать картинки волков в формате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61244" y="4494873"/>
            <a:ext cx="2095425" cy="195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42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32486" y="491490"/>
            <a:ext cx="8732066" cy="765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 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2486" y="1434644"/>
            <a:ext cx="3238501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Будить будильник нас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кожного </a:t>
            </a:r>
            <a:r>
              <a:rPr lang="ru-RU" sz="2400" b="1" dirty="0"/>
              <a:t>ранку,       </a:t>
            </a:r>
            <a:endParaRPr lang="ru-RU" sz="2400" b="1" dirty="0" smtClean="0"/>
          </a:p>
          <a:p>
            <a:pPr algn="ctr"/>
            <a:r>
              <a:rPr lang="ru-RU" sz="2400" b="1" dirty="0" err="1"/>
              <a:t>Він</a:t>
            </a:r>
            <a:r>
              <a:rPr lang="ru-RU" sz="2400" b="1" dirty="0"/>
              <a:t> </a:t>
            </a:r>
            <a:r>
              <a:rPr lang="ru-RU" sz="2400" b="1" dirty="0" err="1"/>
              <a:t>кукурікає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гучно</a:t>
            </a:r>
            <a:r>
              <a:rPr lang="ru-RU" sz="2400" b="1" dirty="0" smtClean="0"/>
              <a:t> </a:t>
            </a:r>
            <a:r>
              <a:rPr lang="ru-RU" sz="2400" b="1" dirty="0"/>
              <a:t>на </a:t>
            </a:r>
            <a:r>
              <a:rPr lang="ru-RU" sz="2400" b="1" dirty="0" err="1"/>
              <a:t>ґанку</a:t>
            </a:r>
            <a:r>
              <a:rPr lang="ru-RU" sz="2400" b="1" dirty="0"/>
              <a:t>.</a:t>
            </a:r>
          </a:p>
          <a:p>
            <a:pPr algn="ctr"/>
            <a:r>
              <a:rPr lang="ru-RU" sz="2400" b="1" dirty="0" err="1" smtClean="0"/>
              <a:t>Всі</a:t>
            </a:r>
            <a:r>
              <a:rPr lang="ru-RU" sz="2400" b="1" dirty="0" smtClean="0"/>
              <a:t> </a:t>
            </a:r>
            <a:r>
              <a:rPr lang="ru-RU" sz="2400" b="1" dirty="0" err="1"/>
              <a:t>прокидаються</a:t>
            </a:r>
            <a:r>
              <a:rPr lang="ru-RU" sz="2400" b="1" dirty="0"/>
              <a:t>,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сонце</a:t>
            </a:r>
            <a:r>
              <a:rPr lang="ru-RU" sz="2400" b="1" dirty="0" smtClean="0"/>
              <a:t> </a:t>
            </a:r>
            <a:r>
              <a:rPr lang="ru-RU" sz="2400" b="1" dirty="0" err="1"/>
              <a:t>встає</a:t>
            </a:r>
            <a:r>
              <a:rPr lang="ru-RU" sz="2400" b="1" dirty="0"/>
              <a:t> –</a:t>
            </a:r>
          </a:p>
          <a:p>
            <a:pPr algn="ctr"/>
            <a:r>
              <a:rPr lang="ru-RU" sz="2400" b="1" dirty="0" smtClean="0"/>
              <a:t>На </a:t>
            </a:r>
            <a:r>
              <a:rPr lang="ru-RU" sz="2400" b="1" dirty="0" err="1"/>
              <a:t>кожнім</a:t>
            </a:r>
            <a:r>
              <a:rPr lang="ru-RU" sz="2400" b="1" dirty="0"/>
              <a:t> </a:t>
            </a:r>
            <a:r>
              <a:rPr lang="ru-RU" sz="2400" b="1" dirty="0" err="1"/>
              <a:t>подвір’ї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будильник </a:t>
            </a:r>
            <a:r>
              <a:rPr lang="ru-RU" sz="2400" b="1" dirty="0" err="1"/>
              <a:t>цей</a:t>
            </a:r>
            <a:r>
              <a:rPr lang="ru-RU" sz="2400" b="1" dirty="0"/>
              <a:t> є. </a:t>
            </a:r>
            <a:r>
              <a:rPr lang="ru-RU" sz="2400" b="1" i="1" dirty="0" smtClean="0"/>
              <a:t>                                                                                                              </a:t>
            </a:r>
            <a:endParaRPr lang="ru-RU" sz="2400" b="1" dirty="0"/>
          </a:p>
        </p:txBody>
      </p:sp>
      <p:pic>
        <p:nvPicPr>
          <p:cNvPr id="5" name="rooster.jpg" descr="C:\Users\Lesya\Desktop\я\rooster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rcRect l="3937" r="37402"/>
          <a:stretch>
            <a:fillRect/>
          </a:stretch>
        </p:blipFill>
        <p:spPr>
          <a:xfrm>
            <a:off x="1358773" y="1401197"/>
            <a:ext cx="3185925" cy="3113881"/>
          </a:xfrm>
        </p:spPr>
      </p:pic>
      <p:sp>
        <p:nvSpPr>
          <p:cNvPr id="3" name="Прямоугольник 2"/>
          <p:cNvSpPr/>
          <p:nvPr/>
        </p:nvSpPr>
        <p:spPr>
          <a:xfrm>
            <a:off x="6086039" y="1524100"/>
            <a:ext cx="387858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Як веселка </a:t>
            </a:r>
            <a:r>
              <a:rPr lang="ru-RU" sz="2400" b="1" dirty="0" err="1"/>
              <a:t>кольоровий</a:t>
            </a:r>
            <a:r>
              <a:rPr lang="ru-RU" sz="2400" b="1" dirty="0"/>
              <a:t>,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має</a:t>
            </a:r>
            <a:r>
              <a:rPr lang="ru-RU" sz="2400" b="1" dirty="0" smtClean="0"/>
              <a:t> </a:t>
            </a:r>
            <a:r>
              <a:rPr lang="ru-RU" sz="2400" b="1" dirty="0" err="1"/>
              <a:t>здібності</a:t>
            </a:r>
            <a:r>
              <a:rPr lang="ru-RU" sz="2400" b="1" dirty="0"/>
              <a:t> до </a:t>
            </a:r>
            <a:r>
              <a:rPr lang="ru-RU" sz="2400" b="1" dirty="0" err="1" smtClean="0"/>
              <a:t>мови</a:t>
            </a:r>
            <a:r>
              <a:rPr lang="ru-RU" sz="2400" b="1" dirty="0" smtClean="0"/>
              <a:t>.</a:t>
            </a:r>
            <a:endParaRPr lang="ru-RU" sz="2400" b="1" dirty="0"/>
          </a:p>
          <a:p>
            <a:pPr algn="ctr"/>
            <a:r>
              <a:rPr lang="ru-RU" sz="2400" b="1" dirty="0" smtClean="0"/>
              <a:t>Слово </a:t>
            </a:r>
            <a:r>
              <a:rPr lang="ru-RU" sz="2400" b="1" dirty="0"/>
              <a:t>птаху </a:t>
            </a:r>
            <a:r>
              <a:rPr lang="ru-RU" sz="2400" b="1" dirty="0" err="1"/>
              <a:t>лиш</a:t>
            </a:r>
            <a:r>
              <a:rPr lang="ru-RU" sz="2400" b="1" dirty="0"/>
              <a:t> </a:t>
            </a:r>
            <a:r>
              <a:rPr lang="ru-RU" sz="2400" b="1" dirty="0" err="1"/>
              <a:t>скажіть</a:t>
            </a:r>
            <a:r>
              <a:rPr lang="ru-RU" sz="2400" b="1" dirty="0"/>
              <a:t>,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він</a:t>
            </a:r>
            <a:r>
              <a:rPr lang="ru-RU" sz="2400" b="1" dirty="0" smtClean="0"/>
              <a:t> </a:t>
            </a:r>
            <a:r>
              <a:rPr lang="ru-RU" sz="2400" b="1" dirty="0" err="1"/>
              <a:t>його</a:t>
            </a:r>
            <a:r>
              <a:rPr lang="ru-RU" sz="2400" b="1" dirty="0"/>
              <a:t> повторить </a:t>
            </a:r>
            <a:r>
              <a:rPr lang="ru-RU" sz="2400" b="1" dirty="0" err="1"/>
              <a:t>вмить</a:t>
            </a:r>
            <a:r>
              <a:rPr lang="ru-RU" sz="2400" b="1" dirty="0"/>
              <a:t>. </a:t>
            </a:r>
          </a:p>
        </p:txBody>
      </p:sp>
      <p:pic>
        <p:nvPicPr>
          <p:cNvPr id="4" name="parrot17.jpg" descr="C:\Users\Lesya\Desktop\я\parrot17.jpg"/>
          <p:cNvPicPr>
            <a:picLocks noChangeAspect="1"/>
          </p:cNvPicPr>
          <p:nvPr/>
        </p:nvPicPr>
        <p:blipFill>
          <a:blip r:embed="rId4" r:link="rId5" cstate="print"/>
          <a:srcRect l="5906" r="4429"/>
          <a:stretch>
            <a:fillRect/>
          </a:stretch>
        </p:blipFill>
        <p:spPr>
          <a:xfrm>
            <a:off x="6039220" y="1434644"/>
            <a:ext cx="4025332" cy="237154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086039" y="4097834"/>
            <a:ext cx="4653620" cy="1569660"/>
          </a:xfrm>
          <a:prstGeom prst="rect">
            <a:avLst/>
          </a:prstGeom>
          <a:solidFill>
            <a:srgbClr val="EF71CE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Весь день </a:t>
            </a:r>
            <a:r>
              <a:rPr lang="ru-RU" sz="2400" b="1" dirty="0" err="1"/>
              <a:t>рибак</a:t>
            </a:r>
            <a:r>
              <a:rPr lang="ru-RU" sz="2400" b="1" dirty="0"/>
              <a:t> в </a:t>
            </a:r>
            <a:r>
              <a:rPr lang="ru-RU" sz="2400" b="1" dirty="0" err="1"/>
              <a:t>воді</a:t>
            </a:r>
            <a:r>
              <a:rPr lang="ru-RU" sz="2400" b="1" dirty="0"/>
              <a:t> стояв,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Мішок</a:t>
            </a:r>
            <a:r>
              <a:rPr lang="ru-RU" sz="2400" b="1" dirty="0" smtClean="0"/>
              <a:t> </a:t>
            </a:r>
            <a:r>
              <a:rPr lang="ru-RU" sz="2400" b="1" dirty="0" err="1"/>
              <a:t>рибкою</a:t>
            </a:r>
            <a:r>
              <a:rPr lang="ru-RU" sz="2400" b="1" dirty="0"/>
              <a:t> набивав.</a:t>
            </a:r>
          </a:p>
          <a:p>
            <a:pPr algn="ctr"/>
            <a:r>
              <a:rPr lang="ru-RU" sz="2400" b="1" dirty="0" err="1" smtClean="0"/>
              <a:t>Закінчивши</a:t>
            </a:r>
            <a:r>
              <a:rPr lang="ru-RU" sz="2400" b="1" dirty="0" smtClean="0"/>
              <a:t> </a:t>
            </a:r>
            <a:r>
              <a:rPr lang="ru-RU" sz="2400" b="1" dirty="0"/>
              <a:t>лов, забрав улов,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Піднявся</a:t>
            </a:r>
            <a:r>
              <a:rPr lang="ru-RU" sz="2400" b="1" dirty="0" smtClean="0"/>
              <a:t> </a:t>
            </a:r>
            <a:r>
              <a:rPr lang="ru-RU" sz="2400" b="1" dirty="0" err="1"/>
              <a:t>вгору</a:t>
            </a:r>
            <a:r>
              <a:rPr lang="ru-RU" sz="2400" b="1" dirty="0"/>
              <a:t> - і </a:t>
            </a:r>
            <a:r>
              <a:rPr lang="ru-RU" sz="2400" b="1" dirty="0" err="1"/>
              <a:t>був</a:t>
            </a:r>
            <a:r>
              <a:rPr lang="ru-RU" sz="2400" b="1" dirty="0"/>
              <a:t> </a:t>
            </a:r>
            <a:r>
              <a:rPr lang="ru-RU" sz="2400" b="1" dirty="0" err="1"/>
              <a:t>такий</a:t>
            </a:r>
            <a:r>
              <a:rPr lang="ru-RU" sz="2400" b="1" dirty="0"/>
              <a:t>. </a:t>
            </a:r>
          </a:p>
        </p:txBody>
      </p:sp>
      <p:pic>
        <p:nvPicPr>
          <p:cNvPr id="6" name="image189783147.jpg" descr="C:\Users\Lesya\Desktop\я\image189783147.jpg"/>
          <p:cNvPicPr>
            <a:picLocks noChangeAspect="1"/>
          </p:cNvPicPr>
          <p:nvPr/>
        </p:nvPicPr>
        <p:blipFill>
          <a:blip r:embed="rId6" r:link="rId7" cstate="print"/>
          <a:srcRect t="9449"/>
          <a:stretch>
            <a:fillRect/>
          </a:stretch>
        </p:blipFill>
        <p:spPr>
          <a:xfrm>
            <a:off x="6086039" y="3921383"/>
            <a:ext cx="4847196" cy="246888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641642" y="2958138"/>
            <a:ext cx="145643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Папуга</a:t>
            </a:r>
            <a:endParaRPr lang="ru-RU" sz="28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064552" y="3928348"/>
            <a:ext cx="1456433" cy="523220"/>
          </a:xfrm>
          <a:prstGeom prst="rect">
            <a:avLst/>
          </a:prstGeom>
          <a:solidFill>
            <a:srgbClr val="EF71CE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Пелікан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90159" y="5253335"/>
            <a:ext cx="5340648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b="1" dirty="0"/>
              <a:t>Як можна цих тварин назвати одним словом</a:t>
            </a:r>
            <a:r>
              <a:rPr lang="uk-UA" sz="2000" b="1" dirty="0" smtClean="0"/>
              <a:t>?</a:t>
            </a:r>
          </a:p>
          <a:p>
            <a:r>
              <a:rPr lang="uk-UA" sz="2000" b="1" dirty="0" smtClean="0"/>
              <a:t>Яким </a:t>
            </a:r>
            <a:r>
              <a:rPr lang="uk-UA" sz="2000" b="1" dirty="0"/>
              <a:t>звуком починаються відгадки? </a:t>
            </a:r>
            <a:endParaRPr lang="uk-UA" sz="2000" b="1" dirty="0" smtClean="0"/>
          </a:p>
          <a:p>
            <a:r>
              <a:rPr lang="uk-UA" sz="2000" b="1" dirty="0" smtClean="0"/>
              <a:t>Яке </a:t>
            </a:r>
            <a:r>
              <a:rPr lang="uk-UA" sz="2000" b="1" dirty="0"/>
              <a:t>слово-відгадка починається звуком</a:t>
            </a:r>
            <a:r>
              <a:rPr lang="ru-RU" sz="2000" b="1" dirty="0"/>
              <a:t> [</a:t>
            </a:r>
            <a:r>
              <a:rPr lang="uk-UA" sz="2000" b="1" dirty="0"/>
              <a:t>п’</a:t>
            </a:r>
            <a:r>
              <a:rPr lang="ru-RU" sz="2000" b="1" dirty="0"/>
              <a:t>]</a:t>
            </a:r>
            <a:r>
              <a:rPr lang="uk-UA" sz="2000" b="1" dirty="0" smtClean="0"/>
              <a:t>?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23050" y="3405128"/>
            <a:ext cx="145643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Півень</a:t>
            </a:r>
            <a:endParaRPr lang="ru-RU" sz="28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11199" y="4736998"/>
            <a:ext cx="500066" cy="895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224924" y="4748535"/>
            <a:ext cx="500066" cy="895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214187" y="4692688"/>
            <a:ext cx="500066" cy="895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807236" y="4702557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836953" y="4692688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rot="5400000">
            <a:off x="3897951" y="4826819"/>
            <a:ext cx="4286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>
            <a:off x="3861147" y="4333617"/>
            <a:ext cx="214314" cy="71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3115779" y="4574377"/>
            <a:ext cx="2823508" cy="4871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230740" y="4842138"/>
            <a:ext cx="500066" cy="895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223458" y="4889398"/>
            <a:ext cx="500066" cy="895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13641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9" grpId="0" animBg="1"/>
      <p:bldP spid="11" grpId="0" animBg="1"/>
      <p:bldP spid="12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74" y="1750360"/>
            <a:ext cx="3041015" cy="371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348989" y="1407459"/>
            <a:ext cx="5633246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Сьогодні на </a:t>
            </a:r>
            <a:r>
              <a:rPr lang="uk-UA" sz="2400" b="1" dirty="0" err="1"/>
              <a:t>уроці</a:t>
            </a:r>
            <a:r>
              <a:rPr lang="uk-UA" sz="2400" b="1" dirty="0"/>
              <a:t> ми </a:t>
            </a:r>
            <a:r>
              <a:rPr lang="uk-UA" sz="2400" b="1" dirty="0" smtClean="0"/>
              <a:t>познайомимось </a:t>
            </a:r>
          </a:p>
          <a:p>
            <a:pPr algn="ctr"/>
            <a:r>
              <a:rPr lang="uk-UA" sz="2400" b="1" dirty="0" smtClean="0"/>
              <a:t>з буквою п, яка позначає </a:t>
            </a:r>
          </a:p>
          <a:p>
            <a:pPr algn="ctr"/>
            <a:r>
              <a:rPr lang="uk-UA" sz="2400" b="1" dirty="0" smtClean="0"/>
              <a:t>звуки [п], [п’].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</a:t>
            </a:r>
            <a:r>
              <a:rPr lang="uk-UA" sz="2400" b="1" dirty="0" smtClean="0"/>
              <a:t>мо навчатися читати </a:t>
            </a:r>
            <a:r>
              <a:rPr lang="uk-UA" sz="2400" b="1" dirty="0" smtClean="0"/>
              <a:t>слова, речення, текст з </a:t>
            </a:r>
            <a:r>
              <a:rPr lang="uk-UA" sz="2400" b="1" dirty="0" smtClean="0"/>
              <a:t>новою </a:t>
            </a:r>
            <a:r>
              <a:rPr lang="uk-UA" sz="2400" b="1" dirty="0" smtClean="0"/>
              <a:t>літерою</a:t>
            </a:r>
            <a:r>
              <a:rPr lang="uk-UA" sz="2400" b="1" dirty="0" smtClean="0"/>
              <a:t>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9" b="12013"/>
          <a:stretch/>
        </p:blipFill>
        <p:spPr>
          <a:xfrm>
            <a:off x="9063610" y="2994430"/>
            <a:ext cx="2531270" cy="2666728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4317486" y="3715784"/>
            <a:ext cx="3306324" cy="2145268"/>
          </a:xfrm>
          <a:prstGeom prst="round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Гарні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хлопці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молодці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Закопали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два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стовпці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pPr algn="ctr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Третій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їм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допомагав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 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Перекладину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поклав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Втіха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нашій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дітворі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 - 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Перекладина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в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дворі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794537" y="5252535"/>
            <a:ext cx="1222157" cy="408623"/>
          </a:xfrm>
          <a:prstGeom prst="round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b="1" dirty="0" err="1">
                <a:solidFill>
                  <a:schemeClr val="accent6">
                    <a:lumMod val="75000"/>
                  </a:schemeClr>
                </a:solidFill>
              </a:rPr>
              <a:t>В.Гринько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6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585995" y="1863158"/>
            <a:ext cx="4634455" cy="449681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7" y="1863159"/>
            <a:ext cx="5756962" cy="43177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93068" y="2588071"/>
            <a:ext cx="42203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нгв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 </a:t>
            </a:r>
            <a:endParaRPr lang="uk-UA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вп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ст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вп 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 п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кл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200" b="1" dirty="0" err="1">
                <a:solidFill>
                  <a:srgbClr val="FF0000"/>
                </a:solidFill>
              </a:rPr>
              <a:t>о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сп</a:t>
            </a:r>
            <a:r>
              <a:rPr lang="uk-UA" sz="3200" b="1" dirty="0" err="1">
                <a:solidFill>
                  <a:srgbClr val="FF0000"/>
                </a:solidFill>
              </a:rPr>
              <a:t>а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в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п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мб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йн в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</a:p>
        </p:txBody>
      </p:sp>
    </p:spTree>
    <p:extLst>
      <p:ext uri="{BB962C8B-B14F-4D97-AF65-F5344CB8AC3E}">
        <p14:creationId xmlns:p14="http://schemas.microsoft.com/office/powerpoint/2010/main" val="37613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-облако 13"/>
          <p:cNvSpPr/>
          <p:nvPr/>
        </p:nvSpPr>
        <p:spPr>
          <a:xfrm rot="272255">
            <a:off x="3550325" y="1738098"/>
            <a:ext cx="5717578" cy="4168747"/>
          </a:xfrm>
          <a:prstGeom prst="cloudCallout">
            <a:avLst>
              <a:gd name="adj1" fmla="val -63346"/>
              <a:gd name="adj2" fmla="val 21243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155575" y="2069183"/>
            <a:ext cx="3667691" cy="4424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26378" y="2184876"/>
            <a:ext cx="45654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Виділи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перший звук у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словах </a:t>
            </a:r>
            <a:r>
              <a:rPr lang="uk-UA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папуга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півень. Простеж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його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вимовою.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 вимовляння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звуків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[п], [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п’] 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стуляються губи, і видихуване повітря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зустрічає 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перешкоду.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Отже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 звуки приголосні.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557887" y="3009816"/>
            <a:ext cx="9714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2F3242"/>
                </a:solidFill>
              </a:rPr>
              <a:t> </a:t>
            </a:r>
            <a:r>
              <a:rPr lang="en-US" sz="4000" b="1" dirty="0">
                <a:solidFill>
                  <a:srgbClr val="295FFF"/>
                </a:solidFill>
              </a:rPr>
              <a:t>[</a:t>
            </a:r>
            <a:r>
              <a:rPr lang="uk-UA" sz="4000" b="1" dirty="0">
                <a:solidFill>
                  <a:srgbClr val="295FFF"/>
                </a:solidFill>
              </a:rPr>
              <a:t>п</a:t>
            </a:r>
            <a:r>
              <a:rPr lang="en-US" sz="4000" b="1" dirty="0" smtClean="0">
                <a:solidFill>
                  <a:srgbClr val="295FFF"/>
                </a:solidFill>
              </a:rPr>
              <a:t>]</a:t>
            </a:r>
            <a:r>
              <a:rPr lang="uk-UA" sz="4000" b="1" dirty="0" smtClean="0">
                <a:solidFill>
                  <a:srgbClr val="2F3242"/>
                </a:solidFill>
              </a:rPr>
              <a:t>   </a:t>
            </a:r>
            <a:endParaRPr lang="ru-RU" sz="4000" b="1" dirty="0">
              <a:solidFill>
                <a:srgbClr val="2F3242"/>
              </a:solidFill>
            </a:endParaRPr>
          </a:p>
        </p:txBody>
      </p:sp>
      <p:pic>
        <p:nvPicPr>
          <p:cNvPr id="15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" t="33434" r="74991" b="47340"/>
          <a:stretch/>
        </p:blipFill>
        <p:spPr bwMode="auto">
          <a:xfrm>
            <a:off x="9283434" y="1547202"/>
            <a:ext cx="2241756" cy="127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59274" y="472123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Проведи дослідження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21207" y="3009816"/>
            <a:ext cx="925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295FFF"/>
                </a:solidFill>
              </a:rPr>
              <a:t>[</a:t>
            </a:r>
            <a:r>
              <a:rPr lang="uk-UA" sz="4000" b="1" dirty="0" smtClean="0">
                <a:solidFill>
                  <a:srgbClr val="295FFF"/>
                </a:solidFill>
              </a:rPr>
              <a:t>п’</a:t>
            </a:r>
            <a:r>
              <a:rPr lang="en-US" sz="4000" b="1" dirty="0" smtClean="0">
                <a:solidFill>
                  <a:srgbClr val="295FFF"/>
                </a:solidFill>
              </a:rPr>
              <a:t>]</a:t>
            </a:r>
            <a:endParaRPr lang="ru-RU" sz="4000" dirty="0">
              <a:solidFill>
                <a:srgbClr val="295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5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017270" y="500356"/>
            <a:ext cx="10218420" cy="10068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</a:t>
            </a:r>
            <a:r>
              <a:rPr lang="uk-UA" sz="2800" b="1" dirty="0">
                <a:solidFill>
                  <a:schemeClr val="bg1"/>
                </a:solidFill>
              </a:rPr>
              <a:t>робить буква «</a:t>
            </a:r>
            <a:r>
              <a:rPr lang="uk-UA" sz="2800" b="1" dirty="0" err="1">
                <a:solidFill>
                  <a:schemeClr val="bg1"/>
                </a:solidFill>
              </a:rPr>
              <a:t>пе</a:t>
            </a:r>
            <a:r>
              <a:rPr lang="uk-UA" sz="2800" b="1" dirty="0" smtClean="0">
                <a:solidFill>
                  <a:schemeClr val="bg1"/>
                </a:solidFill>
              </a:rPr>
              <a:t>» на малюнках? Виконай </a:t>
            </a:r>
            <a:r>
              <a:rPr lang="uk-UA" sz="2800" b="1" dirty="0">
                <a:solidFill>
                  <a:schemeClr val="bg1"/>
                </a:solidFill>
              </a:rPr>
              <a:t>звуковий аналіз </a:t>
            </a:r>
            <a:r>
              <a:rPr lang="uk-UA" sz="2800" b="1" dirty="0" smtClean="0">
                <a:solidFill>
                  <a:schemeClr val="bg1"/>
                </a:solidFill>
              </a:rPr>
              <a:t>слів, визнач </a:t>
            </a:r>
            <a:r>
              <a:rPr lang="uk-UA" sz="2800" b="1" dirty="0">
                <a:solidFill>
                  <a:schemeClr val="bg1"/>
                </a:solidFill>
              </a:rPr>
              <a:t>місце звука </a:t>
            </a:r>
            <a:r>
              <a:rPr lang="en-US" sz="2800" b="1" dirty="0">
                <a:solidFill>
                  <a:schemeClr val="bg1"/>
                </a:solidFill>
              </a:rPr>
              <a:t>[</a:t>
            </a:r>
            <a:r>
              <a:rPr lang="uk-UA" sz="2800" b="1" dirty="0">
                <a:solidFill>
                  <a:schemeClr val="bg1"/>
                </a:solidFill>
              </a:rPr>
              <a:t>п</a:t>
            </a:r>
            <a:r>
              <a:rPr lang="en-US" sz="2800" b="1" dirty="0">
                <a:solidFill>
                  <a:schemeClr val="bg1"/>
                </a:solidFill>
              </a:rPr>
              <a:t>] </a:t>
            </a:r>
            <a:r>
              <a:rPr lang="uk-UA" sz="2800" b="1" dirty="0">
                <a:solidFill>
                  <a:schemeClr val="bg1"/>
                </a:solidFill>
              </a:rPr>
              <a:t>в </a:t>
            </a:r>
            <a:r>
              <a:rPr lang="uk-UA" sz="2800" b="1" dirty="0" smtClean="0">
                <a:solidFill>
                  <a:schemeClr val="bg1"/>
                </a:solidFill>
              </a:rPr>
              <a:t>них, познач </a:t>
            </a:r>
            <a:r>
              <a:rPr lang="uk-UA" sz="2800" b="1" dirty="0">
                <a:solidFill>
                  <a:schemeClr val="bg1"/>
                </a:solidFill>
              </a:rPr>
              <a:t>його буквою «</a:t>
            </a:r>
            <a:r>
              <a:rPr lang="uk-UA" sz="2800" b="1" dirty="0" err="1">
                <a:solidFill>
                  <a:schemeClr val="bg1"/>
                </a:solidFill>
              </a:rPr>
              <a:t>пе</a:t>
            </a:r>
            <a:r>
              <a:rPr lang="uk-UA" sz="2800" b="1" dirty="0">
                <a:solidFill>
                  <a:schemeClr val="bg1"/>
                </a:solidFill>
              </a:rPr>
              <a:t>».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 flipH="1">
            <a:off x="8255614" y="1965901"/>
            <a:ext cx="2762990" cy="33327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43" y="1791051"/>
            <a:ext cx="3443564" cy="3769681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олилиния 15"/>
          <p:cNvSpPr/>
          <p:nvPr/>
        </p:nvSpPr>
        <p:spPr>
          <a:xfrm>
            <a:off x="1723589" y="3585501"/>
            <a:ext cx="1105469" cy="1514903"/>
          </a:xfrm>
          <a:custGeom>
            <a:avLst/>
            <a:gdLst>
              <a:gd name="connsiteX0" fmla="*/ 1143000 w 1143000"/>
              <a:gd name="connsiteY0" fmla="*/ 0 h 1562100"/>
              <a:gd name="connsiteX1" fmla="*/ 819150 w 1143000"/>
              <a:gd name="connsiteY1" fmla="*/ 333375 h 1562100"/>
              <a:gd name="connsiteX2" fmla="*/ 819150 w 1143000"/>
              <a:gd name="connsiteY2" fmla="*/ 828675 h 1562100"/>
              <a:gd name="connsiteX3" fmla="*/ 704850 w 1143000"/>
              <a:gd name="connsiteY3" fmla="*/ 1152525 h 1562100"/>
              <a:gd name="connsiteX4" fmla="*/ 0 w 1143000"/>
              <a:gd name="connsiteY4" fmla="*/ 156210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562100">
                <a:moveTo>
                  <a:pt x="1143000" y="0"/>
                </a:moveTo>
                <a:cubicBezTo>
                  <a:pt x="1008062" y="97631"/>
                  <a:pt x="873125" y="195263"/>
                  <a:pt x="819150" y="333375"/>
                </a:cubicBezTo>
                <a:cubicBezTo>
                  <a:pt x="765175" y="471487"/>
                  <a:pt x="838200" y="692150"/>
                  <a:pt x="819150" y="828675"/>
                </a:cubicBezTo>
                <a:cubicBezTo>
                  <a:pt x="800100" y="965200"/>
                  <a:pt x="841375" y="1030288"/>
                  <a:pt x="704850" y="1152525"/>
                </a:cubicBezTo>
                <a:cubicBezTo>
                  <a:pt x="568325" y="1274762"/>
                  <a:pt x="284162" y="1418431"/>
                  <a:pt x="0" y="156210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16373" r="91973" b="56029"/>
          <a:stretch/>
        </p:blipFill>
        <p:spPr>
          <a:xfrm>
            <a:off x="1448475" y="5045522"/>
            <a:ext cx="561976" cy="5619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39" t="49431" r="43282" b="31369"/>
          <a:stretch/>
        </p:blipFill>
        <p:spPr>
          <a:xfrm>
            <a:off x="4273567" y="1791051"/>
            <a:ext cx="3271486" cy="3766916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Прямая со стрелкой 13"/>
          <p:cNvCxnSpPr/>
          <p:nvPr/>
        </p:nvCxnSpPr>
        <p:spPr>
          <a:xfrm flipH="1">
            <a:off x="6026473" y="4640580"/>
            <a:ext cx="8893" cy="4049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16373" r="91973" b="56029"/>
          <a:stretch/>
        </p:blipFill>
        <p:spPr>
          <a:xfrm>
            <a:off x="5754378" y="5018154"/>
            <a:ext cx="561976" cy="5619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37" t="50003" r="18222" b="30797"/>
          <a:stretch/>
        </p:blipFill>
        <p:spPr>
          <a:xfrm>
            <a:off x="7843790" y="1769795"/>
            <a:ext cx="3586637" cy="3725004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1" name="Прямая со стрелкой 20"/>
          <p:cNvCxnSpPr/>
          <p:nvPr/>
        </p:nvCxnSpPr>
        <p:spPr>
          <a:xfrm>
            <a:off x="9520363" y="4739215"/>
            <a:ext cx="442967" cy="2456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16373" r="91973" b="56029"/>
          <a:stretch/>
        </p:blipFill>
        <p:spPr>
          <a:xfrm>
            <a:off x="9741846" y="4886406"/>
            <a:ext cx="561976" cy="561975"/>
          </a:xfrm>
          <a:prstGeom prst="rect">
            <a:avLst/>
          </a:prstGeom>
        </p:spPr>
      </p:pic>
      <p:sp>
        <p:nvSpPr>
          <p:cNvPr id="23" name="Прямоугольник 4">
            <a:extLst>
              <a:ext uri="{FF2B5EF4-FFF2-40B4-BE49-F238E27FC236}">
                <a16:creationId xmlns="" xmlns:a16="http://schemas.microsoft.com/office/drawing/2014/main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429148" y="5826931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276325" y="5840004"/>
            <a:ext cx="327583" cy="9198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960365" y="5854754"/>
            <a:ext cx="372585" cy="6248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1925441" y="5768646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2694246" y="5786455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H="1">
            <a:off x="2187228" y="5595186"/>
            <a:ext cx="2" cy="53239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>
            <a:off x="2801403" y="5525013"/>
            <a:ext cx="214314" cy="71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1301793" y="5651887"/>
            <a:ext cx="2222431" cy="48710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770518" y="5922275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5581727" y="5911027"/>
            <a:ext cx="327583" cy="9198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6057807" y="5925443"/>
            <a:ext cx="372585" cy="6248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5266811" y="5861385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6566846" y="5861385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H="1">
            <a:off x="6004868" y="5644045"/>
            <a:ext cx="2" cy="53239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rot="5400000">
            <a:off x="5373968" y="5564654"/>
            <a:ext cx="214314" cy="71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4643163" y="5713132"/>
            <a:ext cx="2222431" cy="48710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8111888" y="5949421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8631482" y="5925948"/>
            <a:ext cx="327583" cy="9198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9402746" y="5940697"/>
            <a:ext cx="372585" cy="6248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9095748" y="5885995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7984533" y="5774377"/>
            <a:ext cx="2222431" cy="48710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9834379" y="5958196"/>
            <a:ext cx="372585" cy="6248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0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4" grpId="0" animBg="1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80170" y="472327"/>
            <a:ext cx="8756193" cy="7238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>
                <a:solidFill>
                  <a:schemeClr val="bg1"/>
                </a:solidFill>
              </a:rPr>
              <a:t>завдання </a:t>
            </a:r>
            <a:r>
              <a:rPr lang="uk-UA" sz="3200" b="1" dirty="0" err="1" smtClean="0">
                <a:solidFill>
                  <a:schemeClr val="bg1"/>
                </a:solidFill>
              </a:rPr>
              <a:t>Читалочки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010" t="11974" r="3149" b="8392"/>
          <a:stretch/>
        </p:blipFill>
        <p:spPr>
          <a:xfrm>
            <a:off x="1882266" y="2486492"/>
            <a:ext cx="8352000" cy="334800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63" y="2034544"/>
            <a:ext cx="2017184" cy="212594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478949" y="1304043"/>
            <a:ext cx="6755317" cy="9734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Що спільне в словах кожної колонки? Вибіркове читання:  </a:t>
            </a:r>
          </a:p>
          <a:p>
            <a:pPr marL="342900" indent="-342900">
              <a:buFontTx/>
              <a:buChar char="-"/>
            </a:pPr>
            <a:r>
              <a:rPr lang="uk-UA" sz="2000" b="1" dirty="0" smtClean="0">
                <a:solidFill>
                  <a:schemeClr val="bg1"/>
                </a:solidFill>
              </a:rPr>
              <a:t>слова, які відповідають на питання ХТО?</a:t>
            </a:r>
          </a:p>
          <a:p>
            <a:pPr marL="342900" indent="-342900">
              <a:buFontTx/>
              <a:buChar char="-"/>
            </a:pPr>
            <a:r>
              <a:rPr lang="uk-UA" sz="2000" b="1" dirty="0" smtClean="0">
                <a:solidFill>
                  <a:schemeClr val="bg1"/>
                </a:solidFill>
              </a:rPr>
              <a:t>слова, що закінчуються на голосний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51835</TotalTime>
  <Words>569</Words>
  <Application>Microsoft Office PowerPoint</Application>
  <PresentationFormat>Произвольный</PresentationFormat>
  <Paragraphs>124</Paragraphs>
  <Slides>16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3188</cp:revision>
  <dcterms:created xsi:type="dcterms:W3CDTF">2018-01-05T16:38:53Z</dcterms:created>
  <dcterms:modified xsi:type="dcterms:W3CDTF">2023-11-16T09:11:49Z</dcterms:modified>
</cp:coreProperties>
</file>