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922" r:id="rId3"/>
    <p:sldId id="923" r:id="rId4"/>
    <p:sldId id="924" r:id="rId5"/>
    <p:sldId id="925" r:id="rId6"/>
    <p:sldId id="761" r:id="rId7"/>
    <p:sldId id="510" r:id="rId8"/>
    <p:sldId id="910" r:id="rId9"/>
    <p:sldId id="911" r:id="rId10"/>
    <p:sldId id="912" r:id="rId11"/>
    <p:sldId id="913" r:id="rId12"/>
    <p:sldId id="892" r:id="rId13"/>
    <p:sldId id="926" r:id="rId14"/>
    <p:sldId id="92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file:///C:\Users\Lesya\Desktop\&#1103;\rooster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42566" y="4405993"/>
            <a:ext cx="9862891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Написання малої букви «</a:t>
            </a:r>
            <a:r>
              <a:rPr lang="uk-UA" sz="4400" b="1" dirty="0" err="1">
                <a:solidFill>
                  <a:schemeClr val="bg1"/>
                </a:solidFill>
              </a:rPr>
              <a:t>пе</a:t>
            </a:r>
            <a:r>
              <a:rPr lang="uk-UA" sz="4400" b="1" dirty="0">
                <a:solidFill>
                  <a:schemeClr val="bg1"/>
                </a:solidFill>
              </a:rPr>
              <a:t>», </a:t>
            </a:r>
            <a:endParaRPr lang="uk-UA" sz="4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слів </a:t>
            </a:r>
            <a:r>
              <a:rPr lang="uk-UA" sz="4400" b="1" dirty="0">
                <a:solidFill>
                  <a:schemeClr val="bg1"/>
                </a:solidFill>
              </a:rPr>
              <a:t>і речень з вивченими буквами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/>
          <a:stretch/>
        </p:blipFill>
        <p:spPr>
          <a:xfrm>
            <a:off x="1284515" y="1394357"/>
            <a:ext cx="4049607" cy="228402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59824" y="1531840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7784" r="17439" b="47500"/>
          <a:stretch/>
        </p:blipFill>
        <p:spPr>
          <a:xfrm>
            <a:off x="3782289" y="2245894"/>
            <a:ext cx="7068591" cy="327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5241765" y="2541772"/>
            <a:ext cx="288287" cy="214009"/>
            <a:chOff x="4878560" y="3728480"/>
            <a:chExt cx="1477852" cy="985372"/>
          </a:xfrm>
        </p:grpSpPr>
        <p:sp>
          <p:nvSpPr>
            <p:cNvPr id="25" name="Полилиния 24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64334" y="2555507"/>
            <a:ext cx="288287" cy="214009"/>
            <a:chOff x="4878560" y="3728480"/>
            <a:chExt cx="1477852" cy="985372"/>
          </a:xfrm>
        </p:grpSpPr>
        <p:sp>
          <p:nvSpPr>
            <p:cNvPr id="28" name="Полилиния 27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087445" y="2545421"/>
            <a:ext cx="288287" cy="214009"/>
            <a:chOff x="4878560" y="3728480"/>
            <a:chExt cx="1477852" cy="985372"/>
          </a:xfrm>
        </p:grpSpPr>
        <p:sp>
          <p:nvSpPr>
            <p:cNvPr id="31" name="Полилиния 30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516227" y="2543547"/>
            <a:ext cx="288287" cy="214009"/>
            <a:chOff x="4878560" y="3728480"/>
            <a:chExt cx="1477852" cy="985372"/>
          </a:xfrm>
        </p:grpSpPr>
        <p:sp>
          <p:nvSpPr>
            <p:cNvPr id="34" name="Полилиния 33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936643" y="2543547"/>
            <a:ext cx="288287" cy="214009"/>
            <a:chOff x="4878560" y="3728480"/>
            <a:chExt cx="1477852" cy="985372"/>
          </a:xfrm>
        </p:grpSpPr>
        <p:sp>
          <p:nvSpPr>
            <p:cNvPr id="37" name="Полилиния 36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363106" y="2547958"/>
            <a:ext cx="288287" cy="214009"/>
            <a:chOff x="4878560" y="3728480"/>
            <a:chExt cx="1477852" cy="985372"/>
          </a:xfrm>
        </p:grpSpPr>
        <p:sp>
          <p:nvSpPr>
            <p:cNvPr id="40" name="Полилиния 39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797355" y="2549112"/>
            <a:ext cx="575622" cy="218101"/>
            <a:chOff x="6488517" y="2550994"/>
            <a:chExt cx="810296" cy="315724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46" name="Полилиния 45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олилиния 46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525530" y="2546478"/>
            <a:ext cx="536348" cy="232676"/>
            <a:chOff x="6488517" y="2550994"/>
            <a:chExt cx="810296" cy="315724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2" name="Полилиния 51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олилиния 52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Овал 49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9214918" y="2538624"/>
            <a:ext cx="536348" cy="232676"/>
            <a:chOff x="6488517" y="2550994"/>
            <a:chExt cx="810296" cy="315724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8" name="Полилиния 5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олилиния 58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Овал 55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04140" y="2536685"/>
            <a:ext cx="536348" cy="232676"/>
            <a:chOff x="6488517" y="2550994"/>
            <a:chExt cx="810296" cy="315724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64" name="Полилиния 63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Овал 61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943902" y="3114922"/>
            <a:ext cx="550961" cy="487924"/>
            <a:chOff x="1235675" y="3313597"/>
            <a:chExt cx="782586" cy="691603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77" name="Полилиния 76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4" name="Группа 73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94" name="Группа 93"/>
          <p:cNvGrpSpPr/>
          <p:nvPr/>
        </p:nvGrpSpPr>
        <p:grpSpPr>
          <a:xfrm>
            <a:off x="6098854" y="3399218"/>
            <a:ext cx="438611" cy="204874"/>
            <a:chOff x="4170453" y="3707964"/>
            <a:chExt cx="623003" cy="290396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97" name="Полилиния 96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олилиния 97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6" name="Полилиния 95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8321221" y="3408743"/>
            <a:ext cx="530851" cy="211043"/>
            <a:chOff x="7201734" y="3715647"/>
            <a:chExt cx="754021" cy="299141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12" name="Полилиния 111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олилиния 112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1" name="Полилиния 110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4477513" y="3106569"/>
            <a:ext cx="550961" cy="487924"/>
            <a:chOff x="1235675" y="3313597"/>
            <a:chExt cx="782586" cy="691603"/>
          </a:xfrm>
        </p:grpSpPr>
        <p:grpSp>
          <p:nvGrpSpPr>
            <p:cNvPr id="125" name="Группа 124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29" name="Полилиния 128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Полилиния 129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6" name="Группа 125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27" name="Полилиния 126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31" name="Группа 130"/>
          <p:cNvGrpSpPr/>
          <p:nvPr/>
        </p:nvGrpSpPr>
        <p:grpSpPr>
          <a:xfrm>
            <a:off x="5011350" y="3114922"/>
            <a:ext cx="550961" cy="487924"/>
            <a:chOff x="1235675" y="3313597"/>
            <a:chExt cx="782586" cy="691603"/>
          </a:xfrm>
        </p:grpSpPr>
        <p:grpSp>
          <p:nvGrpSpPr>
            <p:cNvPr id="132" name="Группа 131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36" name="Полилиния 135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Полилиния 136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3" name="Группа 132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34" name="Полилиния 133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5560199" y="3114922"/>
            <a:ext cx="550961" cy="487924"/>
            <a:chOff x="1235675" y="3313597"/>
            <a:chExt cx="782586" cy="691603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43" name="Полилиния 14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Полилиния 143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41" name="Полилиния 140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45" name="Группа 144"/>
          <p:cNvGrpSpPr/>
          <p:nvPr/>
        </p:nvGrpSpPr>
        <p:grpSpPr>
          <a:xfrm>
            <a:off x="6671602" y="3399218"/>
            <a:ext cx="438611" cy="204874"/>
            <a:chOff x="4170453" y="3707964"/>
            <a:chExt cx="623003" cy="290396"/>
          </a:xfrm>
        </p:grpSpPr>
        <p:grpSp>
          <p:nvGrpSpPr>
            <p:cNvPr id="146" name="Группа 145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48" name="Полилиния 14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Полилиния 148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7" name="Полилиния 146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7232814" y="3399218"/>
            <a:ext cx="438611" cy="204874"/>
            <a:chOff x="4170453" y="3707964"/>
            <a:chExt cx="623003" cy="290396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53" name="Полилиния 15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Полилиния 153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2" name="Полилиния 151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5" name="Группа 154"/>
          <p:cNvGrpSpPr/>
          <p:nvPr/>
        </p:nvGrpSpPr>
        <p:grpSpPr>
          <a:xfrm>
            <a:off x="7786569" y="3399218"/>
            <a:ext cx="438611" cy="204874"/>
            <a:chOff x="4170453" y="3707964"/>
            <a:chExt cx="623003" cy="290396"/>
          </a:xfrm>
        </p:grpSpPr>
        <p:grpSp>
          <p:nvGrpSpPr>
            <p:cNvPr id="156" name="Группа 155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58" name="Полилиния 15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Полилиния 158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7" name="Полилиния 156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8977634" y="3399218"/>
            <a:ext cx="530851" cy="211043"/>
            <a:chOff x="7201734" y="3715647"/>
            <a:chExt cx="754021" cy="299141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63" name="Полилиния 16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Полилиния 163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2" name="Полилиния 161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164"/>
          <p:cNvGrpSpPr/>
          <p:nvPr/>
        </p:nvGrpSpPr>
        <p:grpSpPr>
          <a:xfrm>
            <a:off x="9634047" y="3399218"/>
            <a:ext cx="530851" cy="211043"/>
            <a:chOff x="7201734" y="3715647"/>
            <a:chExt cx="754021" cy="299141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68" name="Полилиния 16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Полилиния 168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7" name="Полилиния 166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5" name="Рисунок 1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22" b="54978"/>
          <a:stretch/>
        </p:blipFill>
        <p:spPr>
          <a:xfrm>
            <a:off x="5751528" y="3888958"/>
            <a:ext cx="1578115" cy="644186"/>
          </a:xfrm>
          <a:prstGeom prst="rect">
            <a:avLst/>
          </a:prstGeom>
        </p:spPr>
      </p:pic>
      <p:pic>
        <p:nvPicPr>
          <p:cNvPr id="176" name="Рисунок 17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2" t="1894" r="6004" b="53084"/>
          <a:stretch/>
        </p:blipFill>
        <p:spPr>
          <a:xfrm>
            <a:off x="8765108" y="3918733"/>
            <a:ext cx="1073724" cy="644186"/>
          </a:xfrm>
          <a:prstGeom prst="rect">
            <a:avLst/>
          </a:prstGeom>
        </p:spPr>
      </p:pic>
      <p:pic>
        <p:nvPicPr>
          <p:cNvPr id="178" name="Рисунок 17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58234" r="67270" b="-3256"/>
          <a:stretch/>
        </p:blipFill>
        <p:spPr>
          <a:xfrm>
            <a:off x="5751528" y="4759638"/>
            <a:ext cx="1526862" cy="623264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1" t="59655" r="-1379" b="-4677"/>
          <a:stretch/>
        </p:blipFill>
        <p:spPr>
          <a:xfrm>
            <a:off x="8977634" y="4777440"/>
            <a:ext cx="1526862" cy="623264"/>
          </a:xfrm>
          <a:prstGeom prst="rect">
            <a:avLst/>
          </a:prstGeom>
        </p:spPr>
      </p:pic>
      <p:sp>
        <p:nvSpPr>
          <p:cNvPr id="1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Рисунок 1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  <p:sp>
        <p:nvSpPr>
          <p:cNvPr id="121" name="Прямоугольник 120"/>
          <p:cNvSpPr/>
          <p:nvPr/>
        </p:nvSpPr>
        <p:spPr>
          <a:xfrm>
            <a:off x="1099457" y="562312"/>
            <a:ext cx="8575810" cy="15489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у четвертому рядку. Надпиши звукові схеми. Поділи їх на склади, постав </a:t>
            </a:r>
            <a:r>
              <a:rPr lang="uk-UA" sz="3200" b="1" dirty="0">
                <a:solidFill>
                  <a:schemeClr val="bg1"/>
                </a:solidFill>
              </a:rPr>
              <a:t>наголоси. Напиши за зразком </a:t>
            </a:r>
          </a:p>
        </p:txBody>
      </p:sp>
      <p:sp>
        <p:nvSpPr>
          <p:cNvPr id="122" name="Дуга 121"/>
          <p:cNvSpPr/>
          <p:nvPr/>
        </p:nvSpPr>
        <p:spPr>
          <a:xfrm rot="8399758">
            <a:off x="3762062" y="3893957"/>
            <a:ext cx="787854" cy="6854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Дуга 122"/>
          <p:cNvSpPr/>
          <p:nvPr/>
        </p:nvSpPr>
        <p:spPr>
          <a:xfrm rot="8948689">
            <a:off x="4286364" y="3551374"/>
            <a:ext cx="1711598" cy="98711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0" name="Прямая соединительная линия 169"/>
          <p:cNvCxnSpPr/>
          <p:nvPr/>
        </p:nvCxnSpPr>
        <p:spPr>
          <a:xfrm flipH="1">
            <a:off x="4445240" y="3624424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Блок-схема: узел 170"/>
          <p:cNvSpPr/>
          <p:nvPr/>
        </p:nvSpPr>
        <p:spPr>
          <a:xfrm>
            <a:off x="4288824" y="3852676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Минус 171"/>
          <p:cNvSpPr/>
          <p:nvPr/>
        </p:nvSpPr>
        <p:spPr>
          <a:xfrm>
            <a:off x="4460954" y="381465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Минус 172"/>
          <p:cNvSpPr/>
          <p:nvPr/>
        </p:nvSpPr>
        <p:spPr>
          <a:xfrm>
            <a:off x="5295213" y="381465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Минус 173"/>
          <p:cNvSpPr/>
          <p:nvPr/>
        </p:nvSpPr>
        <p:spPr>
          <a:xfrm>
            <a:off x="3910747" y="3760163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Блок-схема: узел 176"/>
          <p:cNvSpPr/>
          <p:nvPr/>
        </p:nvSpPr>
        <p:spPr>
          <a:xfrm>
            <a:off x="5142164" y="3848123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Минус 180"/>
          <p:cNvSpPr/>
          <p:nvPr/>
        </p:nvSpPr>
        <p:spPr>
          <a:xfrm>
            <a:off x="4789624" y="381465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Минус 181"/>
          <p:cNvSpPr/>
          <p:nvPr/>
        </p:nvSpPr>
        <p:spPr>
          <a:xfrm>
            <a:off x="7577438" y="381465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Блок-схема: узел 182"/>
          <p:cNvSpPr/>
          <p:nvPr/>
        </p:nvSpPr>
        <p:spPr>
          <a:xfrm>
            <a:off x="7949738" y="3859864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Минус 183"/>
          <p:cNvSpPr/>
          <p:nvPr/>
        </p:nvSpPr>
        <p:spPr>
          <a:xfrm>
            <a:off x="8092656" y="384731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Дуга 184"/>
          <p:cNvSpPr/>
          <p:nvPr/>
        </p:nvSpPr>
        <p:spPr>
          <a:xfrm rot="8948689">
            <a:off x="7435477" y="3543744"/>
            <a:ext cx="1648715" cy="95619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Минус 185"/>
          <p:cNvSpPr/>
          <p:nvPr/>
        </p:nvSpPr>
        <p:spPr>
          <a:xfrm>
            <a:off x="3910747" y="384559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Блок-схема: узел 186"/>
          <p:cNvSpPr/>
          <p:nvPr/>
        </p:nvSpPr>
        <p:spPr>
          <a:xfrm>
            <a:off x="4320223" y="4721600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Минус 187"/>
          <p:cNvSpPr/>
          <p:nvPr/>
        </p:nvSpPr>
        <p:spPr>
          <a:xfrm>
            <a:off x="4492353" y="468357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Блок-схема: узел 188"/>
          <p:cNvSpPr/>
          <p:nvPr/>
        </p:nvSpPr>
        <p:spPr>
          <a:xfrm>
            <a:off x="5173563" y="4717047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Минус 189"/>
          <p:cNvSpPr/>
          <p:nvPr/>
        </p:nvSpPr>
        <p:spPr>
          <a:xfrm>
            <a:off x="4821023" y="468357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Минус 190"/>
          <p:cNvSpPr/>
          <p:nvPr/>
        </p:nvSpPr>
        <p:spPr>
          <a:xfrm>
            <a:off x="3942146" y="4714514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Блок-схема: узел 191"/>
          <p:cNvSpPr/>
          <p:nvPr/>
        </p:nvSpPr>
        <p:spPr>
          <a:xfrm>
            <a:off x="7862062" y="4683579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Минус 192"/>
          <p:cNvSpPr/>
          <p:nvPr/>
        </p:nvSpPr>
        <p:spPr>
          <a:xfrm>
            <a:off x="8034192" y="464555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Блок-схема: узел 193"/>
          <p:cNvSpPr/>
          <p:nvPr/>
        </p:nvSpPr>
        <p:spPr>
          <a:xfrm>
            <a:off x="8366630" y="4700828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Минус 194"/>
          <p:cNvSpPr/>
          <p:nvPr/>
        </p:nvSpPr>
        <p:spPr>
          <a:xfrm>
            <a:off x="8542900" y="465208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Минус 195"/>
          <p:cNvSpPr/>
          <p:nvPr/>
        </p:nvSpPr>
        <p:spPr>
          <a:xfrm>
            <a:off x="7483985" y="4676493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Минус 196"/>
          <p:cNvSpPr/>
          <p:nvPr/>
        </p:nvSpPr>
        <p:spPr>
          <a:xfrm>
            <a:off x="7475123" y="458568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8" name="Прямая соединительная линия 197"/>
          <p:cNvCxnSpPr/>
          <p:nvPr/>
        </p:nvCxnSpPr>
        <p:spPr>
          <a:xfrm flipH="1">
            <a:off x="4412967" y="4507167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/>
          <p:cNvCxnSpPr/>
          <p:nvPr/>
        </p:nvCxnSpPr>
        <p:spPr>
          <a:xfrm flipH="1">
            <a:off x="8479422" y="4462435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Дуга 199"/>
          <p:cNvSpPr/>
          <p:nvPr/>
        </p:nvSpPr>
        <p:spPr>
          <a:xfrm rot="8948689">
            <a:off x="3754401" y="4430523"/>
            <a:ext cx="1605265" cy="91287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Дуга 200"/>
          <p:cNvSpPr/>
          <p:nvPr/>
        </p:nvSpPr>
        <p:spPr>
          <a:xfrm rot="8399758">
            <a:off x="4699706" y="4678477"/>
            <a:ext cx="787854" cy="6854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Дуга 201"/>
          <p:cNvSpPr/>
          <p:nvPr/>
        </p:nvSpPr>
        <p:spPr>
          <a:xfrm rot="8399758">
            <a:off x="7392642" y="4724167"/>
            <a:ext cx="787854" cy="6854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Дуга 202"/>
          <p:cNvSpPr/>
          <p:nvPr/>
        </p:nvSpPr>
        <p:spPr>
          <a:xfrm rot="8948689">
            <a:off x="7949210" y="4529458"/>
            <a:ext cx="1362394" cy="85822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200" grpId="0" animBg="1"/>
      <p:bldP spid="201" grpId="0" animBg="1"/>
      <p:bldP spid="202" grpId="0" animBg="1"/>
      <p:bldP spid="2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3 Блок л м с н к в п\039 - Написання малої букви п\2023-11-19_202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0" y="2276977"/>
            <a:ext cx="7190450" cy="268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Рисунок 1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28" b="73004"/>
          <a:stretch/>
        </p:blipFill>
        <p:spPr>
          <a:xfrm>
            <a:off x="7214214" y="2257966"/>
            <a:ext cx="3559825" cy="781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8A0CA87-11E7-4296-888A-8D434D96E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76" y="4872327"/>
            <a:ext cx="1547299" cy="15472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16E8B93-1A53-4EE4-9579-F677B3016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61" y="4962567"/>
            <a:ext cx="1611770" cy="1611770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01486" y="439717"/>
            <a:ext cx="10132844" cy="14870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 на наступних рядках. Пригадай, </a:t>
            </a:r>
            <a:r>
              <a:rPr lang="uk-UA" sz="2800" b="1" dirty="0">
                <a:solidFill>
                  <a:schemeClr val="bg1"/>
                </a:solidFill>
              </a:rPr>
              <a:t>як пишеться перше слово в реченні, що ставиться в кінці речення. </a:t>
            </a:r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553DE4E-FC59-4591-9C43-3737E100C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t="30151" r="55433" b="42853"/>
          <a:stretch/>
        </p:blipFill>
        <p:spPr>
          <a:xfrm>
            <a:off x="7395203" y="3136221"/>
            <a:ext cx="3499471" cy="768455"/>
          </a:xfrm>
          <a:prstGeom prst="rect">
            <a:avLst/>
          </a:prstGeom>
        </p:spPr>
      </p:pic>
      <p:pic>
        <p:nvPicPr>
          <p:cNvPr id="1027" name="Picture 3" descr="D:\1 клас\1. Навчання грамоти\1 УРОКИ 2023\Письмо\3 Блок л м с н к в п\039 - Написання малої букви п\2023-11-19_2132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486" y="4065843"/>
            <a:ext cx="2426570" cy="6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ooster.jpg" descr="C:\Users\Lesya\Desktop\я\rooster.jpg"/>
          <p:cNvPicPr>
            <a:picLocks noChangeAspect="1"/>
          </p:cNvPicPr>
          <p:nvPr/>
        </p:nvPicPr>
        <p:blipFill>
          <a:blip r:embed="rId8" r:link="rId9" cstate="print"/>
          <a:srcRect l="3937" r="37402"/>
          <a:stretch>
            <a:fillRect/>
          </a:stretch>
        </p:blipFill>
        <p:spPr>
          <a:xfrm>
            <a:off x="2833733" y="4790261"/>
            <a:ext cx="1825353" cy="17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09057" y="535331"/>
            <a:ext cx="9053816" cy="956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птахів, зображених на малюнку внизу сторінки. Що </a:t>
            </a:r>
            <a:r>
              <a:rPr lang="uk-UA" sz="2800" b="1" dirty="0" smtClean="0">
                <a:solidFill>
                  <a:schemeClr val="bg1"/>
                </a:solidFill>
              </a:rPr>
              <a:t>ти </a:t>
            </a:r>
            <a:r>
              <a:rPr lang="uk-UA" sz="2800" b="1" dirty="0">
                <a:solidFill>
                  <a:schemeClr val="bg1"/>
                </a:solidFill>
              </a:rPr>
              <a:t>про них </a:t>
            </a:r>
            <a:r>
              <a:rPr lang="uk-UA" sz="2800" b="1" dirty="0" smtClean="0">
                <a:solidFill>
                  <a:schemeClr val="bg1"/>
                </a:solidFill>
              </a:rPr>
              <a:t>знаєш? </a:t>
            </a:r>
            <a:r>
              <a:rPr lang="uk-UA" sz="2800" b="1" dirty="0">
                <a:solidFill>
                  <a:schemeClr val="bg1"/>
                </a:solidFill>
              </a:rPr>
              <a:t>Чи є серед них однакові?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0" y="1932495"/>
            <a:ext cx="3146035" cy="3794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72820" r="22637" b="12409"/>
          <a:stretch/>
        </p:blipFill>
        <p:spPr>
          <a:xfrm>
            <a:off x="3028522" y="2549351"/>
            <a:ext cx="8756688" cy="278464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28522" y="1547018"/>
            <a:ext cx="7734351" cy="770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2400" b="1" dirty="0">
                <a:solidFill>
                  <a:schemeClr val="bg1"/>
                </a:solidFill>
              </a:rPr>
              <a:t>однакових папуг.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Намалюй </a:t>
            </a:r>
            <a:r>
              <a:rPr lang="uk-UA" sz="2400" b="1" dirty="0">
                <a:solidFill>
                  <a:schemeClr val="bg1"/>
                </a:solidFill>
              </a:rPr>
              <a:t>пару до папуги, </a:t>
            </a:r>
            <a:r>
              <a:rPr lang="uk-UA" sz="24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2400" b="1" dirty="0">
                <a:solidFill>
                  <a:schemeClr val="bg1"/>
                </a:solidFill>
              </a:rPr>
              <a:t>їх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" t="2284" r="1216" b="3270"/>
          <a:stretch/>
        </p:blipFill>
        <p:spPr>
          <a:xfrm>
            <a:off x="3028522" y="2546242"/>
            <a:ext cx="8755788" cy="278775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99114" y="1601754"/>
            <a:ext cx="4731052" cy="1794589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99114" y="1701096"/>
            <a:ext cx="464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 твердий звук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потім слова зі звуком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п′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96267" y="3528071"/>
            <a:ext cx="4451351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Пил, пилосос, п’ять, писати, прибирання, папуга, папка, пенал, посмішка, павук 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96265" y="4959411"/>
            <a:ext cx="4451351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Півник</a:t>
            </a:r>
            <a:r>
              <a:rPr lang="uk-UA" sz="2400" b="1" dirty="0">
                <a:solidFill>
                  <a:schemeClr val="bg1"/>
                </a:solidFill>
              </a:rPr>
              <a:t>, </a:t>
            </a:r>
            <a:r>
              <a:rPr lang="uk-UA" sz="2400" b="1" dirty="0" smtClean="0">
                <a:solidFill>
                  <a:schemeClr val="bg1"/>
                </a:solidFill>
              </a:rPr>
              <a:t>пісок, піаніно, південь, півколо, пінгвін, сопілка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532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16946" y="1328181"/>
            <a:ext cx="5890519" cy="576821"/>
          </a:xfrm>
          <a:prstGeom prst="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Проаналізуй свою роботу 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9" y="463851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5228" y="4889595"/>
            <a:ext cx="2448360" cy="945148"/>
          </a:xfrm>
          <a:prstGeom prst="roundRect">
            <a:avLst>
              <a:gd name="adj" fmla="val 1288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Мені все вдалося!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14057" y="4889595"/>
            <a:ext cx="2448360" cy="945148"/>
          </a:xfrm>
          <a:prstGeom prst="roundRect">
            <a:avLst>
              <a:gd name="adj" fmla="val 12887"/>
            </a:avLst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цікаво!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3056" y="4889866"/>
            <a:ext cx="2448360" cy="945148"/>
          </a:xfrm>
          <a:prstGeom prst="roundRect">
            <a:avLst>
              <a:gd name="adj" fmla="val 12887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Треба ще подумати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32055" y="4890137"/>
            <a:ext cx="2448360" cy="945148"/>
          </a:xfrm>
          <a:prstGeom prst="roundRect">
            <a:avLst>
              <a:gd name="adj" fmla="val 1288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важко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423057" y="2021305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3" y="2081324"/>
            <a:ext cx="2786771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72" y="2081324"/>
            <a:ext cx="2666731" cy="266673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229" y="1996147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5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8203" y="4584998"/>
            <a:ext cx="1736997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</a:t>
            </a:r>
            <a:r>
              <a:rPr lang="uk-UA" sz="2400" b="1" dirty="0" smtClean="0">
                <a:solidFill>
                  <a:schemeClr val="bg1"/>
                </a:solidFill>
              </a:rPr>
              <a:t>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2219" y="4612472"/>
            <a:ext cx="1783584" cy="91940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6535" y="4605872"/>
            <a:ext cx="1684751" cy="919401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</a:t>
            </a:r>
            <a:r>
              <a:rPr lang="uk-UA" sz="2400" b="1" dirty="0" smtClean="0">
                <a:solidFill>
                  <a:schemeClr val="bg1"/>
                </a:solidFill>
              </a:rPr>
              <a:t>важко</a:t>
            </a:r>
            <a:r>
              <a:rPr lang="uk-UA" sz="2400" b="1" dirty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591968" y="1685051"/>
            <a:ext cx="2164086" cy="2726749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5" y="1745070"/>
            <a:ext cx="2666733" cy="266673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r="6481"/>
          <a:stretch/>
        </p:blipFill>
        <p:spPr bwMode="auto">
          <a:xfrm>
            <a:off x="3780000" y="1745070"/>
            <a:ext cx="2340000" cy="266673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535" y="1659893"/>
            <a:ext cx="1771776" cy="275190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61034"/>
            <a:ext cx="2989282" cy="3083965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677891" y="1670809"/>
            <a:ext cx="4309171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/>
              <a:t>Півдня</a:t>
            </a:r>
            <a:r>
              <a:rPr lang="ru-RU" sz="2400" b="1" dirty="0"/>
              <a:t> </a:t>
            </a:r>
            <a:r>
              <a:rPr lang="ru-RU" sz="2400" b="1" dirty="0" err="1"/>
              <a:t>працював</a:t>
            </a:r>
            <a:r>
              <a:rPr lang="ru-RU" sz="2400" b="1" dirty="0"/>
              <a:t> </a:t>
            </a:r>
            <a:r>
              <a:rPr lang="ru-RU" sz="2400" b="1" dirty="0" err="1"/>
              <a:t>павучок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наткав </a:t>
            </a:r>
            <a:r>
              <a:rPr lang="ru-RU" sz="2400" b="1" dirty="0" err="1"/>
              <a:t>павутинок</a:t>
            </a:r>
            <a:r>
              <a:rPr lang="ru-RU" sz="2400" b="1" dirty="0"/>
              <a:t> пучок.</a:t>
            </a:r>
            <a:br>
              <a:rPr lang="ru-RU" sz="2400" b="1" dirty="0"/>
            </a:br>
            <a:r>
              <a:rPr lang="ru-RU" sz="2400" b="1" dirty="0"/>
              <a:t>Почав помаленьку </a:t>
            </a:r>
            <a:r>
              <a:rPr lang="ru-RU" sz="2400" b="1" dirty="0" err="1"/>
              <a:t>привчати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r>
              <a:rPr lang="ru-RU" sz="2400" b="1" dirty="0" err="1" smtClean="0"/>
              <a:t>панчішки</a:t>
            </a:r>
            <a:r>
              <a:rPr lang="ru-RU" sz="2400" b="1" dirty="0" smtClean="0"/>
              <a:t> </a:t>
            </a:r>
            <a:r>
              <a:rPr lang="ru-RU" sz="2400" b="1" dirty="0"/>
              <a:t>плести </a:t>
            </a:r>
            <a:r>
              <a:rPr lang="ru-RU" sz="2400" b="1" dirty="0" err="1"/>
              <a:t>павучаток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20994" y="3521962"/>
            <a:ext cx="4622964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малу рукописну букву </a:t>
            </a:r>
            <a:r>
              <a:rPr lang="uk-UA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Павутина з павуком, декор на Хеллоуїн - купити в Прикол-Шоп, Україна, Киї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13" y="1676029"/>
            <a:ext cx="3462852" cy="3462852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635878"/>
            <a:ext cx="4527932" cy="255454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бл</a:t>
            </a:r>
            <a:r>
              <a:rPr lang="uk-UA" sz="3200" b="1" dirty="0">
                <a:solidFill>
                  <a:srgbClr val="FF0000"/>
                </a:solidFill>
              </a:rPr>
              <a:t>і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 п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вн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п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3369534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1301" y="435429"/>
            <a:ext cx="10874828" cy="1468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Чим займаються діти? Де вони прибирають? Які меблі знаходяться в кімнаті? Чому дівчинка у фартушку? З яким настроєм діти виконують свою роботу?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69575" y="5609960"/>
            <a:ext cx="7802326" cy="930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на малюнку слова на букву «</a:t>
            </a:r>
            <a:r>
              <a:rPr lang="uk-UA" sz="2000" b="1" dirty="0" err="1">
                <a:solidFill>
                  <a:schemeClr val="bg1"/>
                </a:solidFill>
              </a:rPr>
              <a:t>пе</a:t>
            </a:r>
            <a:r>
              <a:rPr lang="uk-UA" sz="2000" b="1" dirty="0" smtClean="0">
                <a:solidFill>
                  <a:schemeClr val="bg1"/>
                </a:solidFill>
              </a:rPr>
              <a:t>». Розглянь </a:t>
            </a:r>
            <a:r>
              <a:rPr lang="uk-UA" sz="2000" b="1" dirty="0">
                <a:solidFill>
                  <a:schemeClr val="bg1"/>
                </a:solidFill>
              </a:rPr>
              <a:t>елементи букви «</a:t>
            </a:r>
            <a:r>
              <a:rPr lang="uk-UA" sz="2000" b="1" dirty="0" err="1">
                <a:solidFill>
                  <a:schemeClr val="bg1"/>
                </a:solidFill>
              </a:rPr>
              <a:t>пе</a:t>
            </a:r>
            <a:r>
              <a:rPr lang="uk-UA" sz="2000" b="1" dirty="0">
                <a:solidFill>
                  <a:schemeClr val="bg1"/>
                </a:solidFill>
              </a:rPr>
              <a:t>».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ці елементи на малюнку.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1300" y="2017086"/>
            <a:ext cx="2575557" cy="12159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пилосос, </a:t>
            </a:r>
            <a:r>
              <a:rPr lang="uk-UA" sz="2000" b="1" dirty="0" smtClean="0">
                <a:solidFill>
                  <a:schemeClr val="bg1"/>
                </a:solidFill>
              </a:rPr>
              <a:t>пил, </a:t>
            </a:r>
            <a:r>
              <a:rPr lang="uk-UA" sz="2000" b="1" dirty="0" smtClean="0">
                <a:solidFill>
                  <a:schemeClr val="bg1"/>
                </a:solidFill>
              </a:rPr>
              <a:t>посмішка, </a:t>
            </a:r>
            <a:r>
              <a:rPr lang="uk-UA" sz="2000" b="1" dirty="0" smtClean="0">
                <a:solidFill>
                  <a:schemeClr val="bg1"/>
                </a:solidFill>
              </a:rPr>
              <a:t>протирає, прибирають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" t="2200" r="17389" b="73592"/>
          <a:stretch/>
        </p:blipFill>
        <p:spPr>
          <a:xfrm>
            <a:off x="3469575" y="2017086"/>
            <a:ext cx="7742930" cy="359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17FD66C-B347-492F-8BCB-887FF3EA0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678" b="69097"/>
          <a:stretch/>
        </p:blipFill>
        <p:spPr>
          <a:xfrm>
            <a:off x="3655101" y="2145341"/>
            <a:ext cx="1186865" cy="169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861" r="12988" b="11130"/>
          <a:stretch/>
        </p:blipFill>
        <p:spPr bwMode="auto">
          <a:xfrm>
            <a:off x="5238577" y="3664668"/>
            <a:ext cx="338437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5584073" y="5776913"/>
            <a:ext cx="914400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CC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6016365" y="4089174"/>
            <a:ext cx="914400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CC00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391102" y="4137962"/>
            <a:ext cx="914400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CC00"/>
              </a:solidFill>
            </a:endParaRPr>
          </a:p>
        </p:txBody>
      </p:sp>
      <p:pic>
        <p:nvPicPr>
          <p:cNvPr id="29" name="Picture 10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40" y="4157012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5" y="4174398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2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65" y="3437874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233890" y="433771"/>
            <a:ext cx="9642680" cy="10289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малої </a:t>
            </a:r>
            <a:r>
              <a:rPr lang="uk-UA" sz="3200" b="1" dirty="0" smtClean="0"/>
              <a:t>рукописної букви п. </a:t>
            </a:r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3562627"/>
            <a:ext cx="2890798" cy="298236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 L -0.03073 0.0956 C -0.03906 0.11435 -0.05521 0.16296 -0.05521 0.19213 C -0.05521 0.22523 -0.01784 0.03356 -0.0095 0.05231 L 0.03711 0.01042 L 0.06732 -0.00231 L 0.08398 0.00903 L 0.07839 0.05556 L 0.04284 0.17269 L 0.04831 0.19838 L 0.08281 0.18727 L 0.12396 0.14074 " pathEditMode="relative" rAng="0" ptsTypes="AAAAAAAAAAAA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7784" r="17506" b="47500"/>
          <a:stretch/>
        </p:blipFill>
        <p:spPr>
          <a:xfrm>
            <a:off x="3782289" y="2245894"/>
            <a:ext cx="7062437" cy="327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5241765" y="2541772"/>
            <a:ext cx="288287" cy="214009"/>
            <a:chOff x="4878560" y="3728480"/>
            <a:chExt cx="1477852" cy="985372"/>
          </a:xfrm>
        </p:grpSpPr>
        <p:sp>
          <p:nvSpPr>
            <p:cNvPr id="25" name="Полилиния 24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64334" y="2555507"/>
            <a:ext cx="288287" cy="214009"/>
            <a:chOff x="4878560" y="3728480"/>
            <a:chExt cx="1477852" cy="985372"/>
          </a:xfrm>
        </p:grpSpPr>
        <p:sp>
          <p:nvSpPr>
            <p:cNvPr id="28" name="Полилиния 27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087445" y="2545421"/>
            <a:ext cx="288287" cy="214009"/>
            <a:chOff x="4878560" y="3728480"/>
            <a:chExt cx="1477852" cy="985372"/>
          </a:xfrm>
        </p:grpSpPr>
        <p:sp>
          <p:nvSpPr>
            <p:cNvPr id="31" name="Полилиния 30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516227" y="2543547"/>
            <a:ext cx="288287" cy="214009"/>
            <a:chOff x="4878560" y="3728480"/>
            <a:chExt cx="1477852" cy="985372"/>
          </a:xfrm>
        </p:grpSpPr>
        <p:sp>
          <p:nvSpPr>
            <p:cNvPr id="34" name="Полилиния 33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936643" y="2543547"/>
            <a:ext cx="288287" cy="214009"/>
            <a:chOff x="4878560" y="3728480"/>
            <a:chExt cx="1477852" cy="985372"/>
          </a:xfrm>
        </p:grpSpPr>
        <p:sp>
          <p:nvSpPr>
            <p:cNvPr id="37" name="Полилиния 36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363106" y="2547958"/>
            <a:ext cx="288287" cy="214009"/>
            <a:chOff x="4878560" y="3728480"/>
            <a:chExt cx="1477852" cy="985372"/>
          </a:xfrm>
        </p:grpSpPr>
        <p:sp>
          <p:nvSpPr>
            <p:cNvPr id="40" name="Полилиния 39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797355" y="2549112"/>
            <a:ext cx="575622" cy="218101"/>
            <a:chOff x="6488517" y="2550994"/>
            <a:chExt cx="810296" cy="315724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46" name="Полилиния 45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олилиния 46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525530" y="2546478"/>
            <a:ext cx="536348" cy="232676"/>
            <a:chOff x="6488517" y="2550994"/>
            <a:chExt cx="810296" cy="315724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2" name="Полилиния 51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олилиния 52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Овал 49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9214918" y="2538624"/>
            <a:ext cx="536348" cy="232676"/>
            <a:chOff x="6488517" y="2550994"/>
            <a:chExt cx="810296" cy="315724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8" name="Полилиния 5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олилиния 58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Овал 55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04140" y="2536685"/>
            <a:ext cx="536348" cy="232676"/>
            <a:chOff x="6488517" y="2550994"/>
            <a:chExt cx="810296" cy="315724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64" name="Полилиния 63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Овал 61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054761" y="409730"/>
            <a:ext cx="7620506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п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088" y="193939"/>
            <a:ext cx="2046939" cy="190242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7784" r="17876" b="47500"/>
          <a:stretch/>
        </p:blipFill>
        <p:spPr>
          <a:xfrm>
            <a:off x="3782289" y="2245894"/>
            <a:ext cx="7027951" cy="327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5241765" y="2541772"/>
            <a:ext cx="288287" cy="214009"/>
            <a:chOff x="4878560" y="3728480"/>
            <a:chExt cx="1477852" cy="985372"/>
          </a:xfrm>
        </p:grpSpPr>
        <p:sp>
          <p:nvSpPr>
            <p:cNvPr id="25" name="Полилиния 24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64334" y="2555507"/>
            <a:ext cx="288287" cy="214009"/>
            <a:chOff x="4878560" y="3728480"/>
            <a:chExt cx="1477852" cy="985372"/>
          </a:xfrm>
        </p:grpSpPr>
        <p:sp>
          <p:nvSpPr>
            <p:cNvPr id="28" name="Полилиния 27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087445" y="2545421"/>
            <a:ext cx="288287" cy="214009"/>
            <a:chOff x="4878560" y="3728480"/>
            <a:chExt cx="1477852" cy="985372"/>
          </a:xfrm>
        </p:grpSpPr>
        <p:sp>
          <p:nvSpPr>
            <p:cNvPr id="31" name="Полилиния 30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516227" y="2543547"/>
            <a:ext cx="288287" cy="214009"/>
            <a:chOff x="4878560" y="3728480"/>
            <a:chExt cx="1477852" cy="985372"/>
          </a:xfrm>
        </p:grpSpPr>
        <p:sp>
          <p:nvSpPr>
            <p:cNvPr id="34" name="Полилиния 33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936643" y="2543547"/>
            <a:ext cx="288287" cy="214009"/>
            <a:chOff x="4878560" y="3728480"/>
            <a:chExt cx="1477852" cy="985372"/>
          </a:xfrm>
        </p:grpSpPr>
        <p:sp>
          <p:nvSpPr>
            <p:cNvPr id="37" name="Полилиния 36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363106" y="2547958"/>
            <a:ext cx="288287" cy="214009"/>
            <a:chOff x="4878560" y="3728480"/>
            <a:chExt cx="1477852" cy="985372"/>
          </a:xfrm>
        </p:grpSpPr>
        <p:sp>
          <p:nvSpPr>
            <p:cNvPr id="40" name="Полилиния 39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797355" y="2549112"/>
            <a:ext cx="575622" cy="218101"/>
            <a:chOff x="6488517" y="2550994"/>
            <a:chExt cx="810296" cy="315724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46" name="Полилиния 45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олилиния 46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525530" y="2546478"/>
            <a:ext cx="536348" cy="232676"/>
            <a:chOff x="6488517" y="2550994"/>
            <a:chExt cx="810296" cy="315724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2" name="Полилиния 51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олилиния 52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Овал 49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9214918" y="2538624"/>
            <a:ext cx="536348" cy="232676"/>
            <a:chOff x="6488517" y="2550994"/>
            <a:chExt cx="810296" cy="315724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8" name="Полилиния 5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олилиния 58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Овал 55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04140" y="2536685"/>
            <a:ext cx="536348" cy="232676"/>
            <a:chOff x="6488517" y="2550994"/>
            <a:chExt cx="810296" cy="315724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64" name="Полилиния 63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Овал 61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943902" y="3114922"/>
            <a:ext cx="550961" cy="487924"/>
            <a:chOff x="1235675" y="3313597"/>
            <a:chExt cx="782586" cy="691603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77" name="Полилиния 76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4" name="Группа 73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94" name="Группа 93"/>
          <p:cNvGrpSpPr/>
          <p:nvPr/>
        </p:nvGrpSpPr>
        <p:grpSpPr>
          <a:xfrm>
            <a:off x="6098854" y="3399218"/>
            <a:ext cx="438611" cy="204874"/>
            <a:chOff x="4170453" y="3707964"/>
            <a:chExt cx="623003" cy="290396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97" name="Полилиния 96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олилиния 97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6" name="Полилиния 95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8321221" y="3408743"/>
            <a:ext cx="530851" cy="211043"/>
            <a:chOff x="7201734" y="3715647"/>
            <a:chExt cx="754021" cy="299141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12" name="Полилиния 111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олилиния 112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1" name="Полилиния 110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4477513" y="3106569"/>
            <a:ext cx="550961" cy="487924"/>
            <a:chOff x="1235675" y="3313597"/>
            <a:chExt cx="782586" cy="691603"/>
          </a:xfrm>
        </p:grpSpPr>
        <p:grpSp>
          <p:nvGrpSpPr>
            <p:cNvPr id="125" name="Группа 124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29" name="Полилиния 128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Полилиния 129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6" name="Группа 125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27" name="Полилиния 126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31" name="Группа 130"/>
          <p:cNvGrpSpPr/>
          <p:nvPr/>
        </p:nvGrpSpPr>
        <p:grpSpPr>
          <a:xfrm>
            <a:off x="5011350" y="3114922"/>
            <a:ext cx="550961" cy="487924"/>
            <a:chOff x="1235675" y="3313597"/>
            <a:chExt cx="782586" cy="691603"/>
          </a:xfrm>
        </p:grpSpPr>
        <p:grpSp>
          <p:nvGrpSpPr>
            <p:cNvPr id="132" name="Группа 131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36" name="Полилиния 135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Полилиния 136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3" name="Группа 132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34" name="Полилиния 133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5560199" y="3114922"/>
            <a:ext cx="550961" cy="487924"/>
            <a:chOff x="1235675" y="3313597"/>
            <a:chExt cx="782586" cy="691603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43" name="Полилиния 14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Полилиния 143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41" name="Полилиния 140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45" name="Группа 144"/>
          <p:cNvGrpSpPr/>
          <p:nvPr/>
        </p:nvGrpSpPr>
        <p:grpSpPr>
          <a:xfrm>
            <a:off x="6671602" y="3399218"/>
            <a:ext cx="438611" cy="204874"/>
            <a:chOff x="4170453" y="3707964"/>
            <a:chExt cx="623003" cy="290396"/>
          </a:xfrm>
        </p:grpSpPr>
        <p:grpSp>
          <p:nvGrpSpPr>
            <p:cNvPr id="146" name="Группа 145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48" name="Полилиния 14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Полилиния 148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7" name="Полилиния 146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7232814" y="3399218"/>
            <a:ext cx="438611" cy="204874"/>
            <a:chOff x="4170453" y="3707964"/>
            <a:chExt cx="623003" cy="290396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53" name="Полилиния 15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Полилиния 153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2" name="Полилиния 151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5" name="Группа 154"/>
          <p:cNvGrpSpPr/>
          <p:nvPr/>
        </p:nvGrpSpPr>
        <p:grpSpPr>
          <a:xfrm>
            <a:off x="7786569" y="3399218"/>
            <a:ext cx="438611" cy="204874"/>
            <a:chOff x="4170453" y="3707964"/>
            <a:chExt cx="623003" cy="290396"/>
          </a:xfrm>
        </p:grpSpPr>
        <p:grpSp>
          <p:nvGrpSpPr>
            <p:cNvPr id="156" name="Группа 155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58" name="Полилиния 15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Полилиния 158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7" name="Полилиния 156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8977634" y="3399218"/>
            <a:ext cx="530851" cy="211043"/>
            <a:chOff x="7201734" y="3715647"/>
            <a:chExt cx="754021" cy="299141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63" name="Полилиния 16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Полилиния 163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2" name="Полилиния 161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164"/>
          <p:cNvGrpSpPr/>
          <p:nvPr/>
        </p:nvGrpSpPr>
        <p:grpSpPr>
          <a:xfrm>
            <a:off x="9634047" y="3399218"/>
            <a:ext cx="530851" cy="211043"/>
            <a:chOff x="7201734" y="3715647"/>
            <a:chExt cx="754021" cy="299141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68" name="Полилиния 16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Полилиния 168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7" name="Полилиния 166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2054761" y="562312"/>
            <a:ext cx="7620506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 у другому рядку. Напиши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Рисунок 1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088" y="193939"/>
            <a:ext cx="2046939" cy="19024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7784" r="17657" b="47500"/>
          <a:stretch/>
        </p:blipFill>
        <p:spPr>
          <a:xfrm>
            <a:off x="3782289" y="2245894"/>
            <a:ext cx="7048271" cy="327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5241765" y="2541772"/>
            <a:ext cx="288287" cy="214009"/>
            <a:chOff x="4878560" y="3728480"/>
            <a:chExt cx="1477852" cy="985372"/>
          </a:xfrm>
        </p:grpSpPr>
        <p:sp>
          <p:nvSpPr>
            <p:cNvPr id="25" name="Полилиния 24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64334" y="2555507"/>
            <a:ext cx="288287" cy="214009"/>
            <a:chOff x="4878560" y="3728480"/>
            <a:chExt cx="1477852" cy="985372"/>
          </a:xfrm>
        </p:grpSpPr>
        <p:sp>
          <p:nvSpPr>
            <p:cNvPr id="28" name="Полилиния 27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087445" y="2545421"/>
            <a:ext cx="288287" cy="214009"/>
            <a:chOff x="4878560" y="3728480"/>
            <a:chExt cx="1477852" cy="985372"/>
          </a:xfrm>
        </p:grpSpPr>
        <p:sp>
          <p:nvSpPr>
            <p:cNvPr id="31" name="Полилиния 30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516227" y="2543547"/>
            <a:ext cx="288287" cy="214009"/>
            <a:chOff x="4878560" y="3728480"/>
            <a:chExt cx="1477852" cy="985372"/>
          </a:xfrm>
        </p:grpSpPr>
        <p:sp>
          <p:nvSpPr>
            <p:cNvPr id="34" name="Полилиния 33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936643" y="2543547"/>
            <a:ext cx="288287" cy="214009"/>
            <a:chOff x="4878560" y="3728480"/>
            <a:chExt cx="1477852" cy="985372"/>
          </a:xfrm>
        </p:grpSpPr>
        <p:sp>
          <p:nvSpPr>
            <p:cNvPr id="37" name="Полилиния 36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363106" y="2547958"/>
            <a:ext cx="288287" cy="214009"/>
            <a:chOff x="4878560" y="3728480"/>
            <a:chExt cx="1477852" cy="985372"/>
          </a:xfrm>
        </p:grpSpPr>
        <p:sp>
          <p:nvSpPr>
            <p:cNvPr id="40" name="Полилиния 39"/>
            <p:cNvSpPr/>
            <p:nvPr/>
          </p:nvSpPr>
          <p:spPr>
            <a:xfrm>
              <a:off x="4878560" y="3733800"/>
              <a:ext cx="466690" cy="971550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9394" h="1047565">
                  <a:moveTo>
                    <a:pt x="479394" y="0"/>
                  </a:moveTo>
                  <a:lnTo>
                    <a:pt x="0" y="104756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4878560" y="3728480"/>
              <a:ext cx="1477852" cy="985372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8082" h="1012196">
                  <a:moveTo>
                    <a:pt x="0" y="1012196"/>
                  </a:moveTo>
                  <a:cubicBezTo>
                    <a:pt x="68062" y="845739"/>
                    <a:pt x="136125" y="679283"/>
                    <a:pt x="221942" y="541679"/>
                  </a:cubicBezTo>
                  <a:cubicBezTo>
                    <a:pt x="307759" y="404075"/>
                    <a:pt x="400975" y="276828"/>
                    <a:pt x="514905" y="186572"/>
                  </a:cubicBezTo>
                  <a:cubicBezTo>
                    <a:pt x="628835" y="96316"/>
                    <a:pt x="819704" y="-4298"/>
                    <a:pt x="905522" y="141"/>
                  </a:cubicBezTo>
                  <a:cubicBezTo>
                    <a:pt x="991340" y="4580"/>
                    <a:pt x="1052004" y="87438"/>
                    <a:pt x="1029810" y="213205"/>
                  </a:cubicBezTo>
                  <a:cubicBezTo>
                    <a:pt x="1007616" y="338972"/>
                    <a:pt x="785674" y="623057"/>
                    <a:pt x="772357" y="754743"/>
                  </a:cubicBezTo>
                  <a:cubicBezTo>
                    <a:pt x="759041" y="886428"/>
                    <a:pt x="825624" y="1041788"/>
                    <a:pt x="949911" y="1003318"/>
                  </a:cubicBezTo>
                  <a:cubicBezTo>
                    <a:pt x="1074198" y="964848"/>
                    <a:pt x="1296140" y="744386"/>
                    <a:pt x="1518082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797355" y="2549112"/>
            <a:ext cx="575622" cy="218101"/>
            <a:chOff x="6488517" y="2550994"/>
            <a:chExt cx="810296" cy="315724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46" name="Полилиния 45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олилиния 46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525530" y="2546478"/>
            <a:ext cx="536348" cy="232676"/>
            <a:chOff x="6488517" y="2550994"/>
            <a:chExt cx="810296" cy="315724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2" name="Полилиния 51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олилиния 52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Овал 49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9214918" y="2538624"/>
            <a:ext cx="536348" cy="232676"/>
            <a:chOff x="6488517" y="2550994"/>
            <a:chExt cx="810296" cy="315724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58" name="Полилиния 5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олилиния 58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Овал 55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04140" y="2536685"/>
            <a:ext cx="536348" cy="232676"/>
            <a:chOff x="6488517" y="2550994"/>
            <a:chExt cx="810296" cy="315724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6488517" y="2576197"/>
              <a:ext cx="435534" cy="290396"/>
              <a:chOff x="4878560" y="3728480"/>
              <a:chExt cx="1477852" cy="985372"/>
            </a:xfrm>
          </p:grpSpPr>
          <p:sp>
            <p:nvSpPr>
              <p:cNvPr id="64" name="Полилиния 63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4878560" y="3728480"/>
                <a:ext cx="1477852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8082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825624" y="1041788"/>
                      <a:pt x="949911" y="1003318"/>
                    </a:cubicBezTo>
                    <a:cubicBezTo>
                      <a:pt x="1074198" y="964848"/>
                      <a:pt x="1296140" y="744386"/>
                      <a:pt x="1518082" y="5239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Овал 61"/>
            <p:cNvSpPr/>
            <p:nvPr/>
          </p:nvSpPr>
          <p:spPr>
            <a:xfrm rot="1464054">
              <a:off x="6926839" y="2550994"/>
              <a:ext cx="197050" cy="31572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7110638" y="2575728"/>
              <a:ext cx="188175" cy="272339"/>
            </a:xfrm>
            <a:custGeom>
              <a:avLst/>
              <a:gdLst>
                <a:gd name="connsiteX0" fmla="*/ 95252 w 195265"/>
                <a:gd name="connsiteY0" fmla="*/ 0 h 273380"/>
                <a:gd name="connsiteX1" fmla="*/ 2 w 195265"/>
                <a:gd name="connsiteY1" fmla="*/ 238125 h 273380"/>
                <a:gd name="connsiteX2" fmla="*/ 97633 w 195265"/>
                <a:gd name="connsiteY2" fmla="*/ 269082 h 273380"/>
                <a:gd name="connsiteX3" fmla="*/ 195265 w 195265"/>
                <a:gd name="connsiteY3" fmla="*/ 207169 h 273380"/>
                <a:gd name="connsiteX0" fmla="*/ 95252 w 188121"/>
                <a:gd name="connsiteY0" fmla="*/ 0 h 273380"/>
                <a:gd name="connsiteX1" fmla="*/ 2 w 188121"/>
                <a:gd name="connsiteY1" fmla="*/ 238125 h 273380"/>
                <a:gd name="connsiteX2" fmla="*/ 97633 w 188121"/>
                <a:gd name="connsiteY2" fmla="*/ 269082 h 273380"/>
                <a:gd name="connsiteX3" fmla="*/ 188121 w 188121"/>
                <a:gd name="connsiteY3" fmla="*/ 171450 h 273380"/>
                <a:gd name="connsiteX0" fmla="*/ 95304 w 188173"/>
                <a:gd name="connsiteY0" fmla="*/ 0 h 265659"/>
                <a:gd name="connsiteX1" fmla="*/ 54 w 188173"/>
                <a:gd name="connsiteY1" fmla="*/ 238125 h 265659"/>
                <a:gd name="connsiteX2" fmla="*/ 83398 w 188173"/>
                <a:gd name="connsiteY2" fmla="*/ 257176 h 265659"/>
                <a:gd name="connsiteX3" fmla="*/ 188173 w 188173"/>
                <a:gd name="connsiteY3" fmla="*/ 171450 h 26565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  <a:gd name="connsiteX0" fmla="*/ 95306 w 188175"/>
                <a:gd name="connsiteY0" fmla="*/ 0 h 272339"/>
                <a:gd name="connsiteX1" fmla="*/ 56 w 188175"/>
                <a:gd name="connsiteY1" fmla="*/ 238125 h 272339"/>
                <a:gd name="connsiteX2" fmla="*/ 83400 w 188175"/>
                <a:gd name="connsiteY2" fmla="*/ 257176 h 272339"/>
                <a:gd name="connsiteX3" fmla="*/ 188175 w 188175"/>
                <a:gd name="connsiteY3" fmla="*/ 171450 h 2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75" h="272339">
                  <a:moveTo>
                    <a:pt x="95306" y="0"/>
                  </a:moveTo>
                  <a:cubicBezTo>
                    <a:pt x="47482" y="96639"/>
                    <a:pt x="2040" y="195262"/>
                    <a:pt x="56" y="238125"/>
                  </a:cubicBezTo>
                  <a:cubicBezTo>
                    <a:pt x="-1928" y="280988"/>
                    <a:pt x="48475" y="279004"/>
                    <a:pt x="83400" y="257176"/>
                  </a:cubicBezTo>
                  <a:cubicBezTo>
                    <a:pt x="108800" y="247255"/>
                    <a:pt x="155631" y="199827"/>
                    <a:pt x="188175" y="1714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943902" y="3114922"/>
            <a:ext cx="550961" cy="487924"/>
            <a:chOff x="1235675" y="3313597"/>
            <a:chExt cx="782586" cy="691603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77" name="Полилиния 76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4" name="Группа 73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94" name="Группа 93"/>
          <p:cNvGrpSpPr/>
          <p:nvPr/>
        </p:nvGrpSpPr>
        <p:grpSpPr>
          <a:xfrm>
            <a:off x="6098854" y="3399218"/>
            <a:ext cx="438611" cy="204874"/>
            <a:chOff x="4170453" y="3707964"/>
            <a:chExt cx="623003" cy="290396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97" name="Полилиния 96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олилиния 97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6" name="Полилиния 95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8321221" y="3408743"/>
            <a:ext cx="530851" cy="211043"/>
            <a:chOff x="7201734" y="3715647"/>
            <a:chExt cx="754021" cy="299141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12" name="Полилиния 111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олилиния 112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1" name="Полилиния 110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4477513" y="3106569"/>
            <a:ext cx="550961" cy="487924"/>
            <a:chOff x="1235675" y="3313597"/>
            <a:chExt cx="782586" cy="691603"/>
          </a:xfrm>
        </p:grpSpPr>
        <p:grpSp>
          <p:nvGrpSpPr>
            <p:cNvPr id="125" name="Группа 124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29" name="Полилиния 128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Полилиния 129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6" name="Группа 125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27" name="Полилиния 126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31" name="Группа 130"/>
          <p:cNvGrpSpPr/>
          <p:nvPr/>
        </p:nvGrpSpPr>
        <p:grpSpPr>
          <a:xfrm>
            <a:off x="5011350" y="3114922"/>
            <a:ext cx="550961" cy="487924"/>
            <a:chOff x="1235675" y="3313597"/>
            <a:chExt cx="782586" cy="691603"/>
          </a:xfrm>
        </p:grpSpPr>
        <p:grpSp>
          <p:nvGrpSpPr>
            <p:cNvPr id="132" name="Группа 131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36" name="Полилиния 135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Полилиния 136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3" name="Группа 132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34" name="Полилиния 133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5560199" y="3114922"/>
            <a:ext cx="550961" cy="487924"/>
            <a:chOff x="1235675" y="3313597"/>
            <a:chExt cx="782586" cy="691603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1235675" y="3711217"/>
              <a:ext cx="487922" cy="293983"/>
              <a:chOff x="4878560" y="3728480"/>
              <a:chExt cx="1655615" cy="997543"/>
            </a:xfrm>
          </p:grpSpPr>
          <p:sp>
            <p:nvSpPr>
              <p:cNvPr id="143" name="Полилиния 14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Полилиния 143"/>
              <p:cNvSpPr/>
              <p:nvPr/>
            </p:nvSpPr>
            <p:spPr>
              <a:xfrm>
                <a:off x="4878560" y="3728480"/>
                <a:ext cx="1655615" cy="997543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  <a:gd name="connsiteX0" fmla="*/ 0 w 1700684"/>
                  <a:gd name="connsiteY0" fmla="*/ 1012196 h 1024699"/>
                  <a:gd name="connsiteX1" fmla="*/ 221942 w 1700684"/>
                  <a:gd name="connsiteY1" fmla="*/ 541679 h 1024699"/>
                  <a:gd name="connsiteX2" fmla="*/ 514905 w 1700684"/>
                  <a:gd name="connsiteY2" fmla="*/ 186572 h 1024699"/>
                  <a:gd name="connsiteX3" fmla="*/ 905522 w 1700684"/>
                  <a:gd name="connsiteY3" fmla="*/ 141 h 1024699"/>
                  <a:gd name="connsiteX4" fmla="*/ 1029810 w 1700684"/>
                  <a:gd name="connsiteY4" fmla="*/ 213205 h 1024699"/>
                  <a:gd name="connsiteX5" fmla="*/ 772357 w 1700684"/>
                  <a:gd name="connsiteY5" fmla="*/ 754743 h 1024699"/>
                  <a:gd name="connsiteX6" fmla="*/ 949911 w 1700684"/>
                  <a:gd name="connsiteY6" fmla="*/ 1003318 h 1024699"/>
                  <a:gd name="connsiteX7" fmla="*/ 1700684 w 1700684"/>
                  <a:gd name="connsiteY7" fmla="*/ 225123 h 10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0684" h="1024699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85674" y="623057"/>
                      <a:pt x="772357" y="754743"/>
                    </a:cubicBezTo>
                    <a:cubicBezTo>
                      <a:pt x="759041" y="886428"/>
                      <a:pt x="795190" y="1091588"/>
                      <a:pt x="949911" y="1003318"/>
                    </a:cubicBezTo>
                    <a:cubicBezTo>
                      <a:pt x="1104632" y="915048"/>
                      <a:pt x="1520243" y="487084"/>
                      <a:pt x="1700684" y="22512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638875" y="3313597"/>
              <a:ext cx="379386" cy="679763"/>
              <a:chOff x="4282820" y="3693353"/>
              <a:chExt cx="379386" cy="679763"/>
            </a:xfrm>
          </p:grpSpPr>
          <p:sp>
            <p:nvSpPr>
              <p:cNvPr id="141" name="Полилиния 140"/>
              <p:cNvSpPr/>
              <p:nvPr/>
            </p:nvSpPr>
            <p:spPr>
              <a:xfrm>
                <a:off x="4295775" y="4096325"/>
                <a:ext cx="176737" cy="276791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77579 w 205316"/>
                  <a:gd name="connsiteY0" fmla="*/ 0 h 215738"/>
                  <a:gd name="connsiteX1" fmla="*/ 1379 w 205316"/>
                  <a:gd name="connsiteY1" fmla="*/ 166396 h 215738"/>
                  <a:gd name="connsiteX2" fmla="*/ 38403 w 205316"/>
                  <a:gd name="connsiteY2" fmla="*/ 213151 h 215738"/>
                  <a:gd name="connsiteX3" fmla="*/ 205316 w 205316"/>
                  <a:gd name="connsiteY3" fmla="*/ 69122 h 215738"/>
                  <a:gd name="connsiteX0" fmla="*/ 85966 w 205747"/>
                  <a:gd name="connsiteY0" fmla="*/ 0 h 230904"/>
                  <a:gd name="connsiteX1" fmla="*/ 1810 w 205747"/>
                  <a:gd name="connsiteY1" fmla="*/ 181371 h 230904"/>
                  <a:gd name="connsiteX2" fmla="*/ 38834 w 205747"/>
                  <a:gd name="connsiteY2" fmla="*/ 228126 h 230904"/>
                  <a:gd name="connsiteX3" fmla="*/ 205747 w 205747"/>
                  <a:gd name="connsiteY3" fmla="*/ 84097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966 w 183867"/>
                  <a:gd name="connsiteY0" fmla="*/ 0 h 230904"/>
                  <a:gd name="connsiteX1" fmla="*/ 1810 w 183867"/>
                  <a:gd name="connsiteY1" fmla="*/ 181371 h 230904"/>
                  <a:gd name="connsiteX2" fmla="*/ 38834 w 183867"/>
                  <a:gd name="connsiteY2" fmla="*/ 228126 h 230904"/>
                  <a:gd name="connsiteX3" fmla="*/ 183867 w 183867"/>
                  <a:gd name="connsiteY3" fmla="*/ 143996 h 230904"/>
                  <a:gd name="connsiteX0" fmla="*/ 85537 w 183438"/>
                  <a:gd name="connsiteY0" fmla="*/ 0 h 217581"/>
                  <a:gd name="connsiteX1" fmla="*/ 1381 w 183438"/>
                  <a:gd name="connsiteY1" fmla="*/ 181371 h 217581"/>
                  <a:gd name="connsiteX2" fmla="*/ 42382 w 183438"/>
                  <a:gd name="connsiteY2" fmla="*/ 213151 h 217581"/>
                  <a:gd name="connsiteX3" fmla="*/ 183438 w 183438"/>
                  <a:gd name="connsiteY3" fmla="*/ 143996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  <a:gd name="connsiteX0" fmla="*/ 85537 w 147634"/>
                  <a:gd name="connsiteY0" fmla="*/ 0 h 217581"/>
                  <a:gd name="connsiteX1" fmla="*/ 1381 w 147634"/>
                  <a:gd name="connsiteY1" fmla="*/ 181371 h 217581"/>
                  <a:gd name="connsiteX2" fmla="*/ 42382 w 147634"/>
                  <a:gd name="connsiteY2" fmla="*/ 213151 h 217581"/>
                  <a:gd name="connsiteX3" fmla="*/ 147634 w 147634"/>
                  <a:gd name="connsiteY3" fmla="*/ 134637 h 21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34" h="217581">
                    <a:moveTo>
                      <a:pt x="85537" y="0"/>
                    </a:moveTo>
                    <a:cubicBezTo>
                      <a:pt x="49024" y="64690"/>
                      <a:pt x="8574" y="145846"/>
                      <a:pt x="1381" y="181371"/>
                    </a:cubicBezTo>
                    <a:cubicBezTo>
                      <a:pt x="-5812" y="216896"/>
                      <a:pt x="16188" y="223470"/>
                      <a:pt x="42382" y="213151"/>
                    </a:cubicBezTo>
                    <a:cubicBezTo>
                      <a:pt x="68576" y="202832"/>
                      <a:pt x="88795" y="184771"/>
                      <a:pt x="147634" y="134637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282820" y="3693353"/>
                <a:ext cx="379386" cy="391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</p:grpSp>
      <p:grpSp>
        <p:nvGrpSpPr>
          <p:cNvPr id="145" name="Группа 144"/>
          <p:cNvGrpSpPr/>
          <p:nvPr/>
        </p:nvGrpSpPr>
        <p:grpSpPr>
          <a:xfrm>
            <a:off x="6671602" y="3399218"/>
            <a:ext cx="438611" cy="204874"/>
            <a:chOff x="4170453" y="3707964"/>
            <a:chExt cx="623003" cy="290396"/>
          </a:xfrm>
        </p:grpSpPr>
        <p:grpSp>
          <p:nvGrpSpPr>
            <p:cNvPr id="146" name="Группа 145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48" name="Полилиния 14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Полилиния 148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7" name="Полилиния 146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7232814" y="3399218"/>
            <a:ext cx="438611" cy="204874"/>
            <a:chOff x="4170453" y="3707964"/>
            <a:chExt cx="623003" cy="290396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53" name="Полилиния 15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Полилиния 153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2" name="Полилиния 151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5" name="Группа 154"/>
          <p:cNvGrpSpPr/>
          <p:nvPr/>
        </p:nvGrpSpPr>
        <p:grpSpPr>
          <a:xfrm>
            <a:off x="7786569" y="3399218"/>
            <a:ext cx="438611" cy="204874"/>
            <a:chOff x="4170453" y="3707964"/>
            <a:chExt cx="623003" cy="290396"/>
          </a:xfrm>
        </p:grpSpPr>
        <p:grpSp>
          <p:nvGrpSpPr>
            <p:cNvPr id="156" name="Группа 155"/>
            <p:cNvGrpSpPr/>
            <p:nvPr/>
          </p:nvGrpSpPr>
          <p:grpSpPr>
            <a:xfrm>
              <a:off x="4170453" y="3707964"/>
              <a:ext cx="356952" cy="290396"/>
              <a:chOff x="4878560" y="3728480"/>
              <a:chExt cx="1211208" cy="985372"/>
            </a:xfrm>
          </p:grpSpPr>
          <p:sp>
            <p:nvSpPr>
              <p:cNvPr id="158" name="Полилиния 15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Полилиния 158"/>
              <p:cNvSpPr/>
              <p:nvPr/>
            </p:nvSpPr>
            <p:spPr>
              <a:xfrm>
                <a:off x="4878560" y="3728480"/>
                <a:ext cx="1211208" cy="985372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949911 w 1244179"/>
                  <a:gd name="connsiteY6" fmla="*/ 1003318 h 1012196"/>
                  <a:gd name="connsiteX7" fmla="*/ 1244179 w 1244179"/>
                  <a:gd name="connsiteY7" fmla="*/ 764626 h 1012196"/>
                  <a:gd name="connsiteX0" fmla="*/ 0 w 1244179"/>
                  <a:gd name="connsiteY0" fmla="*/ 1012196 h 1012196"/>
                  <a:gd name="connsiteX1" fmla="*/ 221942 w 1244179"/>
                  <a:gd name="connsiteY1" fmla="*/ 541679 h 1012196"/>
                  <a:gd name="connsiteX2" fmla="*/ 514905 w 1244179"/>
                  <a:gd name="connsiteY2" fmla="*/ 186572 h 1012196"/>
                  <a:gd name="connsiteX3" fmla="*/ 905522 w 1244179"/>
                  <a:gd name="connsiteY3" fmla="*/ 141 h 1012196"/>
                  <a:gd name="connsiteX4" fmla="*/ 1029810 w 1244179"/>
                  <a:gd name="connsiteY4" fmla="*/ 213205 h 1012196"/>
                  <a:gd name="connsiteX5" fmla="*/ 772357 w 1244179"/>
                  <a:gd name="connsiteY5" fmla="*/ 754743 h 1012196"/>
                  <a:gd name="connsiteX6" fmla="*/ 875211 w 1244179"/>
                  <a:gd name="connsiteY6" fmla="*/ 995016 h 1012196"/>
                  <a:gd name="connsiteX7" fmla="*/ 1244179 w 1244179"/>
                  <a:gd name="connsiteY7" fmla="*/ 764626 h 101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4179" h="1012196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8123" y="624441"/>
                      <a:pt x="772357" y="754743"/>
                    </a:cubicBezTo>
                    <a:cubicBezTo>
                      <a:pt x="746591" y="885045"/>
                      <a:pt x="796574" y="993369"/>
                      <a:pt x="875211" y="995016"/>
                    </a:cubicBezTo>
                    <a:cubicBezTo>
                      <a:pt x="953848" y="996663"/>
                      <a:pt x="1155036" y="835687"/>
                      <a:pt x="1244179" y="76462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7" name="Полилиния 156"/>
            <p:cNvSpPr/>
            <p:nvPr/>
          </p:nvSpPr>
          <p:spPr>
            <a:xfrm>
              <a:off x="4526458" y="3711027"/>
              <a:ext cx="266998" cy="278178"/>
            </a:xfrm>
            <a:custGeom>
              <a:avLst/>
              <a:gdLst>
                <a:gd name="connsiteX0" fmla="*/ 9823 w 266998"/>
                <a:gd name="connsiteY0" fmla="*/ 208511 h 278178"/>
                <a:gd name="connsiteX1" fmla="*/ 190798 w 266998"/>
                <a:gd name="connsiteY1" fmla="*/ 108498 h 278178"/>
                <a:gd name="connsiteX2" fmla="*/ 209848 w 266998"/>
                <a:gd name="connsiteY2" fmla="*/ 22773 h 278178"/>
                <a:gd name="connsiteX3" fmla="*/ 126505 w 266998"/>
                <a:gd name="connsiteY3" fmla="*/ 8486 h 278178"/>
                <a:gd name="connsiteX4" fmla="*/ 14586 w 266998"/>
                <a:gd name="connsiteY4" fmla="*/ 137073 h 278178"/>
                <a:gd name="connsiteX5" fmla="*/ 16967 w 266998"/>
                <a:gd name="connsiteY5" fmla="*/ 260898 h 278178"/>
                <a:gd name="connsiteX6" fmla="*/ 157461 w 266998"/>
                <a:gd name="connsiteY6" fmla="*/ 270423 h 278178"/>
                <a:gd name="connsiteX7" fmla="*/ 266998 w 266998"/>
                <a:gd name="connsiteY7" fmla="*/ 196604 h 2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998" h="278178">
                  <a:moveTo>
                    <a:pt x="9823" y="208511"/>
                  </a:moveTo>
                  <a:cubicBezTo>
                    <a:pt x="83642" y="173982"/>
                    <a:pt x="157461" y="139454"/>
                    <a:pt x="190798" y="108498"/>
                  </a:cubicBezTo>
                  <a:cubicBezTo>
                    <a:pt x="224135" y="77542"/>
                    <a:pt x="220563" y="39442"/>
                    <a:pt x="209848" y="22773"/>
                  </a:cubicBezTo>
                  <a:cubicBezTo>
                    <a:pt x="199133" y="6104"/>
                    <a:pt x="159049" y="-10564"/>
                    <a:pt x="126505" y="8486"/>
                  </a:cubicBezTo>
                  <a:cubicBezTo>
                    <a:pt x="93961" y="27536"/>
                    <a:pt x="32842" y="95004"/>
                    <a:pt x="14586" y="137073"/>
                  </a:cubicBezTo>
                  <a:cubicBezTo>
                    <a:pt x="-3670" y="179142"/>
                    <a:pt x="-6845" y="238673"/>
                    <a:pt x="16967" y="260898"/>
                  </a:cubicBezTo>
                  <a:cubicBezTo>
                    <a:pt x="40779" y="283123"/>
                    <a:pt x="115789" y="281139"/>
                    <a:pt x="157461" y="270423"/>
                  </a:cubicBezTo>
                  <a:cubicBezTo>
                    <a:pt x="199133" y="259707"/>
                    <a:pt x="233065" y="228155"/>
                    <a:pt x="266998" y="1966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8977634" y="3399218"/>
            <a:ext cx="530851" cy="211043"/>
            <a:chOff x="7201734" y="3715647"/>
            <a:chExt cx="754021" cy="299141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63" name="Полилиния 162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Полилиния 163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2" name="Полилиния 161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164"/>
          <p:cNvGrpSpPr/>
          <p:nvPr/>
        </p:nvGrpSpPr>
        <p:grpSpPr>
          <a:xfrm>
            <a:off x="9634047" y="3399218"/>
            <a:ext cx="530851" cy="211043"/>
            <a:chOff x="7201734" y="3715647"/>
            <a:chExt cx="754021" cy="299141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7201734" y="3715647"/>
              <a:ext cx="352190" cy="292724"/>
              <a:chOff x="4878560" y="3728480"/>
              <a:chExt cx="1195050" cy="993271"/>
            </a:xfrm>
          </p:grpSpPr>
          <p:sp>
            <p:nvSpPr>
              <p:cNvPr id="168" name="Полилиния 167"/>
              <p:cNvSpPr/>
              <p:nvPr/>
            </p:nvSpPr>
            <p:spPr>
              <a:xfrm>
                <a:off x="4878560" y="3733800"/>
                <a:ext cx="466690" cy="971550"/>
              </a:xfrm>
              <a:custGeom>
                <a:avLst/>
                <a:gdLst>
                  <a:gd name="connsiteX0" fmla="*/ 479394 w 479394"/>
                  <a:gd name="connsiteY0" fmla="*/ 0 h 1047565"/>
                  <a:gd name="connsiteX1" fmla="*/ 0 w 479394"/>
                  <a:gd name="connsiteY1" fmla="*/ 1047565 h 104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394" h="1047565">
                    <a:moveTo>
                      <a:pt x="479394" y="0"/>
                    </a:moveTo>
                    <a:lnTo>
                      <a:pt x="0" y="104756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Полилиния 168"/>
              <p:cNvSpPr/>
              <p:nvPr/>
            </p:nvSpPr>
            <p:spPr>
              <a:xfrm>
                <a:off x="4878560" y="3728480"/>
                <a:ext cx="1195050" cy="993271"/>
              </a:xfrm>
              <a:custGeom>
                <a:avLst/>
                <a:gdLst>
                  <a:gd name="connsiteX0" fmla="*/ 0 w 1518082"/>
                  <a:gd name="connsiteY0" fmla="*/ 1012196 h 1012196"/>
                  <a:gd name="connsiteX1" fmla="*/ 221942 w 1518082"/>
                  <a:gd name="connsiteY1" fmla="*/ 541679 h 1012196"/>
                  <a:gd name="connsiteX2" fmla="*/ 514905 w 1518082"/>
                  <a:gd name="connsiteY2" fmla="*/ 186572 h 1012196"/>
                  <a:gd name="connsiteX3" fmla="*/ 905522 w 1518082"/>
                  <a:gd name="connsiteY3" fmla="*/ 141 h 1012196"/>
                  <a:gd name="connsiteX4" fmla="*/ 1029810 w 1518082"/>
                  <a:gd name="connsiteY4" fmla="*/ 213205 h 1012196"/>
                  <a:gd name="connsiteX5" fmla="*/ 772357 w 1518082"/>
                  <a:gd name="connsiteY5" fmla="*/ 754743 h 1012196"/>
                  <a:gd name="connsiteX6" fmla="*/ 949911 w 1518082"/>
                  <a:gd name="connsiteY6" fmla="*/ 1003318 h 1012196"/>
                  <a:gd name="connsiteX7" fmla="*/ 1518082 w 1518082"/>
                  <a:gd name="connsiteY7" fmla="*/ 523924 h 1012196"/>
                  <a:gd name="connsiteX0" fmla="*/ 0 w 1227581"/>
                  <a:gd name="connsiteY0" fmla="*/ 1012196 h 1013395"/>
                  <a:gd name="connsiteX1" fmla="*/ 221942 w 1227581"/>
                  <a:gd name="connsiteY1" fmla="*/ 541679 h 1013395"/>
                  <a:gd name="connsiteX2" fmla="*/ 514905 w 1227581"/>
                  <a:gd name="connsiteY2" fmla="*/ 186572 h 1013395"/>
                  <a:gd name="connsiteX3" fmla="*/ 905522 w 1227581"/>
                  <a:gd name="connsiteY3" fmla="*/ 141 h 1013395"/>
                  <a:gd name="connsiteX4" fmla="*/ 1029810 w 1227581"/>
                  <a:gd name="connsiteY4" fmla="*/ 213205 h 1013395"/>
                  <a:gd name="connsiteX5" fmla="*/ 772357 w 1227581"/>
                  <a:gd name="connsiteY5" fmla="*/ 754743 h 1013395"/>
                  <a:gd name="connsiteX6" fmla="*/ 949911 w 1227581"/>
                  <a:gd name="connsiteY6" fmla="*/ 1003318 h 1013395"/>
                  <a:gd name="connsiteX7" fmla="*/ 1227581 w 1227581"/>
                  <a:gd name="connsiteY7" fmla="*/ 831026 h 1013395"/>
                  <a:gd name="connsiteX0" fmla="*/ 0 w 1227581"/>
                  <a:gd name="connsiteY0" fmla="*/ 1012196 h 1012196"/>
                  <a:gd name="connsiteX1" fmla="*/ 221942 w 1227581"/>
                  <a:gd name="connsiteY1" fmla="*/ 541679 h 1012196"/>
                  <a:gd name="connsiteX2" fmla="*/ 514905 w 1227581"/>
                  <a:gd name="connsiteY2" fmla="*/ 186572 h 1012196"/>
                  <a:gd name="connsiteX3" fmla="*/ 905522 w 1227581"/>
                  <a:gd name="connsiteY3" fmla="*/ 141 h 1012196"/>
                  <a:gd name="connsiteX4" fmla="*/ 1029810 w 1227581"/>
                  <a:gd name="connsiteY4" fmla="*/ 213205 h 1012196"/>
                  <a:gd name="connsiteX5" fmla="*/ 772357 w 1227581"/>
                  <a:gd name="connsiteY5" fmla="*/ 754743 h 1012196"/>
                  <a:gd name="connsiteX6" fmla="*/ 949911 w 1227581"/>
                  <a:gd name="connsiteY6" fmla="*/ 1003318 h 1012196"/>
                  <a:gd name="connsiteX7" fmla="*/ 1227581 w 1227581"/>
                  <a:gd name="connsiteY7" fmla="*/ 831026 h 1012196"/>
                  <a:gd name="connsiteX0" fmla="*/ 0 w 1227581"/>
                  <a:gd name="connsiteY0" fmla="*/ 1012196 h 1021670"/>
                  <a:gd name="connsiteX1" fmla="*/ 221942 w 1227581"/>
                  <a:gd name="connsiteY1" fmla="*/ 541679 h 1021670"/>
                  <a:gd name="connsiteX2" fmla="*/ 514905 w 1227581"/>
                  <a:gd name="connsiteY2" fmla="*/ 186572 h 1021670"/>
                  <a:gd name="connsiteX3" fmla="*/ 905522 w 1227581"/>
                  <a:gd name="connsiteY3" fmla="*/ 141 h 1021670"/>
                  <a:gd name="connsiteX4" fmla="*/ 1029810 w 1227581"/>
                  <a:gd name="connsiteY4" fmla="*/ 213205 h 1021670"/>
                  <a:gd name="connsiteX5" fmla="*/ 772357 w 1227581"/>
                  <a:gd name="connsiteY5" fmla="*/ 754743 h 1021670"/>
                  <a:gd name="connsiteX6" fmla="*/ 900109 w 1227581"/>
                  <a:gd name="connsiteY6" fmla="*/ 1019920 h 1021670"/>
                  <a:gd name="connsiteX7" fmla="*/ 1227581 w 1227581"/>
                  <a:gd name="connsiteY7" fmla="*/ 831026 h 1021670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3322"/>
                  <a:gd name="connsiteX1" fmla="*/ 221942 w 1227581"/>
                  <a:gd name="connsiteY1" fmla="*/ 541679 h 1023322"/>
                  <a:gd name="connsiteX2" fmla="*/ 514905 w 1227581"/>
                  <a:gd name="connsiteY2" fmla="*/ 186572 h 1023322"/>
                  <a:gd name="connsiteX3" fmla="*/ 905522 w 1227581"/>
                  <a:gd name="connsiteY3" fmla="*/ 141 h 1023322"/>
                  <a:gd name="connsiteX4" fmla="*/ 1029810 w 1227581"/>
                  <a:gd name="connsiteY4" fmla="*/ 213205 h 1023322"/>
                  <a:gd name="connsiteX5" fmla="*/ 772357 w 1227581"/>
                  <a:gd name="connsiteY5" fmla="*/ 754743 h 1023322"/>
                  <a:gd name="connsiteX6" fmla="*/ 900109 w 1227581"/>
                  <a:gd name="connsiteY6" fmla="*/ 1019920 h 1023322"/>
                  <a:gd name="connsiteX7" fmla="*/ 1227581 w 1227581"/>
                  <a:gd name="connsiteY7" fmla="*/ 831026 h 1023322"/>
                  <a:gd name="connsiteX0" fmla="*/ 0 w 1227581"/>
                  <a:gd name="connsiteY0" fmla="*/ 1012196 h 1020310"/>
                  <a:gd name="connsiteX1" fmla="*/ 221942 w 1227581"/>
                  <a:gd name="connsiteY1" fmla="*/ 541679 h 1020310"/>
                  <a:gd name="connsiteX2" fmla="*/ 514905 w 1227581"/>
                  <a:gd name="connsiteY2" fmla="*/ 186572 h 1020310"/>
                  <a:gd name="connsiteX3" fmla="*/ 905522 w 1227581"/>
                  <a:gd name="connsiteY3" fmla="*/ 141 h 1020310"/>
                  <a:gd name="connsiteX4" fmla="*/ 1029810 w 1227581"/>
                  <a:gd name="connsiteY4" fmla="*/ 213205 h 1020310"/>
                  <a:gd name="connsiteX5" fmla="*/ 772357 w 1227581"/>
                  <a:gd name="connsiteY5" fmla="*/ 754743 h 1020310"/>
                  <a:gd name="connsiteX6" fmla="*/ 900109 w 1227581"/>
                  <a:gd name="connsiteY6" fmla="*/ 1019920 h 1020310"/>
                  <a:gd name="connsiteX7" fmla="*/ 1227581 w 1227581"/>
                  <a:gd name="connsiteY7" fmla="*/ 806129 h 10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581" h="1020310">
                    <a:moveTo>
                      <a:pt x="0" y="1012196"/>
                    </a:moveTo>
                    <a:cubicBezTo>
                      <a:pt x="68062" y="845739"/>
                      <a:pt x="136125" y="679283"/>
                      <a:pt x="221942" y="541679"/>
                    </a:cubicBezTo>
                    <a:cubicBezTo>
                      <a:pt x="307759" y="404075"/>
                      <a:pt x="400975" y="276828"/>
                      <a:pt x="514905" y="186572"/>
                    </a:cubicBezTo>
                    <a:cubicBezTo>
                      <a:pt x="628835" y="96316"/>
                      <a:pt x="819704" y="-4298"/>
                      <a:pt x="905522" y="141"/>
                    </a:cubicBezTo>
                    <a:cubicBezTo>
                      <a:pt x="991340" y="4580"/>
                      <a:pt x="1052004" y="87438"/>
                      <a:pt x="1029810" y="213205"/>
                    </a:cubicBezTo>
                    <a:cubicBezTo>
                      <a:pt x="1007616" y="338972"/>
                      <a:pt x="793974" y="620291"/>
                      <a:pt x="772357" y="754743"/>
                    </a:cubicBezTo>
                    <a:cubicBezTo>
                      <a:pt x="750740" y="889195"/>
                      <a:pt x="824238" y="1011356"/>
                      <a:pt x="900109" y="1019920"/>
                    </a:cubicBezTo>
                    <a:cubicBezTo>
                      <a:pt x="975980" y="1028484"/>
                      <a:pt x="1171638" y="893795"/>
                      <a:pt x="1227581" y="8061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7" name="Полилиния 166"/>
            <p:cNvSpPr/>
            <p:nvPr/>
          </p:nvSpPr>
          <p:spPr>
            <a:xfrm>
              <a:off x="7550944" y="3735286"/>
              <a:ext cx="404811" cy="279502"/>
            </a:xfrm>
            <a:custGeom>
              <a:avLst/>
              <a:gdLst>
                <a:gd name="connsiteX0" fmla="*/ 0 w 397668"/>
                <a:gd name="connsiteY0" fmla="*/ 212827 h 279515"/>
                <a:gd name="connsiteX1" fmla="*/ 52387 w 397668"/>
                <a:gd name="connsiteY1" fmla="*/ 279502 h 279515"/>
                <a:gd name="connsiteX2" fmla="*/ 147637 w 397668"/>
                <a:gd name="connsiteY2" fmla="*/ 208064 h 279515"/>
                <a:gd name="connsiteX3" fmla="*/ 319087 w 397668"/>
                <a:gd name="connsiteY3" fmla="*/ 5658 h 279515"/>
                <a:gd name="connsiteX4" fmla="*/ 278606 w 397668"/>
                <a:gd name="connsiteY4" fmla="*/ 69952 h 279515"/>
                <a:gd name="connsiteX5" fmla="*/ 211931 w 397668"/>
                <a:gd name="connsiteY5" fmla="*/ 215208 h 279515"/>
                <a:gd name="connsiteX6" fmla="*/ 269081 w 397668"/>
                <a:gd name="connsiteY6" fmla="*/ 272358 h 279515"/>
                <a:gd name="connsiteX7" fmla="*/ 397668 w 397668"/>
                <a:gd name="connsiteY7" fmla="*/ 174727 h 279515"/>
                <a:gd name="connsiteX0" fmla="*/ 0 w 404811"/>
                <a:gd name="connsiteY0" fmla="*/ 208065 h 279502"/>
                <a:gd name="connsiteX1" fmla="*/ 59530 w 404811"/>
                <a:gd name="connsiteY1" fmla="*/ 279502 h 279502"/>
                <a:gd name="connsiteX2" fmla="*/ 154780 w 404811"/>
                <a:gd name="connsiteY2" fmla="*/ 208064 h 279502"/>
                <a:gd name="connsiteX3" fmla="*/ 326230 w 404811"/>
                <a:gd name="connsiteY3" fmla="*/ 5658 h 279502"/>
                <a:gd name="connsiteX4" fmla="*/ 285749 w 404811"/>
                <a:gd name="connsiteY4" fmla="*/ 69952 h 279502"/>
                <a:gd name="connsiteX5" fmla="*/ 219074 w 404811"/>
                <a:gd name="connsiteY5" fmla="*/ 215208 h 279502"/>
                <a:gd name="connsiteX6" fmla="*/ 276224 w 404811"/>
                <a:gd name="connsiteY6" fmla="*/ 272358 h 279502"/>
                <a:gd name="connsiteX7" fmla="*/ 404811 w 404811"/>
                <a:gd name="connsiteY7" fmla="*/ 174727 h 2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811" h="279502">
                  <a:moveTo>
                    <a:pt x="0" y="208065"/>
                  </a:moveTo>
                  <a:cubicBezTo>
                    <a:pt x="13890" y="241799"/>
                    <a:pt x="33733" y="279502"/>
                    <a:pt x="59530" y="279502"/>
                  </a:cubicBezTo>
                  <a:cubicBezTo>
                    <a:pt x="85327" y="279502"/>
                    <a:pt x="110330" y="253705"/>
                    <a:pt x="154780" y="208064"/>
                  </a:cubicBezTo>
                  <a:cubicBezTo>
                    <a:pt x="199230" y="162423"/>
                    <a:pt x="304402" y="28677"/>
                    <a:pt x="326230" y="5658"/>
                  </a:cubicBezTo>
                  <a:cubicBezTo>
                    <a:pt x="348058" y="-17361"/>
                    <a:pt x="303608" y="35027"/>
                    <a:pt x="285749" y="69952"/>
                  </a:cubicBezTo>
                  <a:cubicBezTo>
                    <a:pt x="267890" y="104877"/>
                    <a:pt x="220662" y="181474"/>
                    <a:pt x="219074" y="215208"/>
                  </a:cubicBezTo>
                  <a:cubicBezTo>
                    <a:pt x="217486" y="248942"/>
                    <a:pt x="245268" y="279105"/>
                    <a:pt x="276224" y="272358"/>
                  </a:cubicBezTo>
                  <a:cubicBezTo>
                    <a:pt x="307180" y="265611"/>
                    <a:pt x="355995" y="220169"/>
                    <a:pt x="404811" y="17472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5" name="Рисунок 1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22" b="54978"/>
          <a:stretch/>
        </p:blipFill>
        <p:spPr>
          <a:xfrm>
            <a:off x="5751528" y="3888958"/>
            <a:ext cx="1578115" cy="644186"/>
          </a:xfrm>
          <a:prstGeom prst="rect">
            <a:avLst/>
          </a:prstGeom>
        </p:spPr>
      </p:pic>
      <p:pic>
        <p:nvPicPr>
          <p:cNvPr id="176" name="Рисунок 17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2" t="1894" r="6004" b="53084"/>
          <a:stretch/>
        </p:blipFill>
        <p:spPr>
          <a:xfrm>
            <a:off x="8552784" y="3918733"/>
            <a:ext cx="1073724" cy="644186"/>
          </a:xfrm>
          <a:prstGeom prst="rect">
            <a:avLst/>
          </a:prstGeom>
        </p:spPr>
      </p:pic>
      <p:pic>
        <p:nvPicPr>
          <p:cNvPr id="177" name="Рисунок 17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2" t="1894" r="6004" b="53084"/>
          <a:stretch/>
        </p:blipFill>
        <p:spPr>
          <a:xfrm>
            <a:off x="9570265" y="3913735"/>
            <a:ext cx="1073724" cy="644186"/>
          </a:xfrm>
          <a:prstGeom prst="rect">
            <a:avLst/>
          </a:prstGeom>
        </p:spPr>
      </p:pic>
      <p:sp>
        <p:nvSpPr>
          <p:cNvPr id="1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Рисунок 1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  <p:sp>
        <p:nvSpPr>
          <p:cNvPr id="120" name="Прямоугольник 119"/>
          <p:cNvSpPr/>
          <p:nvPr/>
        </p:nvSpPr>
        <p:spPr>
          <a:xfrm>
            <a:off x="1099457" y="562312"/>
            <a:ext cx="8575810" cy="15489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у третьому рядку. Надпиши звукові схеми. Поділи їх на склади, постав </a:t>
            </a:r>
            <a:r>
              <a:rPr lang="uk-UA" sz="3200" b="1" dirty="0">
                <a:solidFill>
                  <a:schemeClr val="bg1"/>
                </a:solidFill>
              </a:rPr>
              <a:t>наголоси. Напиши за зразком </a:t>
            </a:r>
          </a:p>
        </p:txBody>
      </p:sp>
      <p:sp>
        <p:nvSpPr>
          <p:cNvPr id="121" name="Дуга 120"/>
          <p:cNvSpPr/>
          <p:nvPr/>
        </p:nvSpPr>
        <p:spPr>
          <a:xfrm rot="8399758">
            <a:off x="3773165" y="3889913"/>
            <a:ext cx="787854" cy="7200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Дуга 121"/>
          <p:cNvSpPr/>
          <p:nvPr/>
        </p:nvSpPr>
        <p:spPr>
          <a:xfrm rot="8948689">
            <a:off x="4299121" y="3547852"/>
            <a:ext cx="1711598" cy="103686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H="1">
            <a:off x="4445240" y="3624424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Блок-схема: узел 169"/>
          <p:cNvSpPr/>
          <p:nvPr/>
        </p:nvSpPr>
        <p:spPr>
          <a:xfrm>
            <a:off x="4288824" y="3852676"/>
            <a:ext cx="176270" cy="16200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Минус 170"/>
          <p:cNvSpPr/>
          <p:nvPr/>
        </p:nvSpPr>
        <p:spPr>
          <a:xfrm>
            <a:off x="3884346" y="3847317"/>
            <a:ext cx="352540" cy="241883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Минус 171"/>
          <p:cNvSpPr/>
          <p:nvPr/>
        </p:nvSpPr>
        <p:spPr>
          <a:xfrm>
            <a:off x="4460954" y="3814654"/>
            <a:ext cx="352540" cy="241883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Минус 172"/>
          <p:cNvSpPr/>
          <p:nvPr/>
        </p:nvSpPr>
        <p:spPr>
          <a:xfrm>
            <a:off x="5295213" y="3814654"/>
            <a:ext cx="352540" cy="241883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Минус 173"/>
          <p:cNvSpPr/>
          <p:nvPr/>
        </p:nvSpPr>
        <p:spPr>
          <a:xfrm>
            <a:off x="3884346" y="374472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Блок-схема: узел 178"/>
          <p:cNvSpPr/>
          <p:nvPr/>
        </p:nvSpPr>
        <p:spPr>
          <a:xfrm>
            <a:off x="5142164" y="3848123"/>
            <a:ext cx="176270" cy="16200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Минус 179"/>
          <p:cNvSpPr/>
          <p:nvPr/>
        </p:nvSpPr>
        <p:spPr>
          <a:xfrm>
            <a:off x="4789624" y="3814654"/>
            <a:ext cx="352540" cy="241883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Минус 180"/>
          <p:cNvSpPr/>
          <p:nvPr/>
        </p:nvSpPr>
        <p:spPr>
          <a:xfrm>
            <a:off x="7577438" y="381465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Блок-схема: узел 181"/>
          <p:cNvSpPr/>
          <p:nvPr/>
        </p:nvSpPr>
        <p:spPr>
          <a:xfrm>
            <a:off x="7949738" y="3859864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Минус 182"/>
          <p:cNvSpPr/>
          <p:nvPr/>
        </p:nvSpPr>
        <p:spPr>
          <a:xfrm>
            <a:off x="8092656" y="384731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Дуга 183"/>
          <p:cNvSpPr/>
          <p:nvPr/>
        </p:nvSpPr>
        <p:spPr>
          <a:xfrm rot="8948689">
            <a:off x="7384973" y="3557682"/>
            <a:ext cx="1711598" cy="98711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44321</TotalTime>
  <Words>378</Words>
  <Application>Microsoft Office PowerPoint</Application>
  <PresentationFormat>Произвольный</PresentationFormat>
  <Paragraphs>77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2825</cp:revision>
  <dcterms:created xsi:type="dcterms:W3CDTF">2018-01-05T16:38:53Z</dcterms:created>
  <dcterms:modified xsi:type="dcterms:W3CDTF">2023-11-20T08:06:01Z</dcterms:modified>
</cp:coreProperties>
</file>