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723" r:id="rId4"/>
    <p:sldId id="692" r:id="rId5"/>
    <p:sldId id="724" r:id="rId6"/>
    <p:sldId id="725" r:id="rId7"/>
    <p:sldId id="622" r:id="rId8"/>
    <p:sldId id="689" r:id="rId9"/>
    <p:sldId id="698" r:id="rId10"/>
    <p:sldId id="707" r:id="rId11"/>
    <p:sldId id="612" r:id="rId12"/>
    <p:sldId id="726" r:id="rId13"/>
    <p:sldId id="697" r:id="rId14"/>
    <p:sldId id="727" r:id="rId15"/>
    <p:sldId id="72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5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sz="1200" b="1" dirty="0"/>
              <a:t>парасолька, Павлик, приїхав, Поліна, вареники, Клава, сонце, лійка, </a:t>
            </a:r>
          </a:p>
          <a:p>
            <a:pPr algn="ctr"/>
            <a:r>
              <a:rPr lang="uk-UA" sz="1200" b="1" dirty="0"/>
              <a:t>Надійка, верблюд, модний, Максимко, Василько, квітка</a:t>
            </a:r>
            <a:endParaRPr lang="ru-RU" sz="12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microsoft.com/office/2007/relationships/hdphoto" Target="../media/hdphoto2.wdp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file:///C:\Users\Lesya\Desktop\&#1103;\testo-dlya-pirozhkov-video.jp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file:///C:\Users\Lesya\Desktop\&#1103;\article321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7290" y="4444801"/>
            <a:ext cx="963549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П. Читання слів, речень і тексту з вивченими літерами. 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Вивчаємо літеру П | Абетка для малюків | Розвиткові відео для дітей - 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" y="1211001"/>
            <a:ext cx="4427148" cy="24902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80600" y="1248279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40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0162" y="4028875"/>
            <a:ext cx="7049538" cy="5899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Надрукуйте велику букву «</a:t>
            </a:r>
            <a:r>
              <a:rPr lang="uk-UA" sz="2000" b="1" dirty="0" err="1">
                <a:solidFill>
                  <a:schemeClr val="bg1"/>
                </a:solidFill>
              </a:rPr>
              <a:t>Пе</a:t>
            </a:r>
            <a:r>
              <a:rPr lang="uk-UA" sz="2000" b="1" dirty="0">
                <a:solidFill>
                  <a:schemeClr val="bg1"/>
                </a:solidFill>
              </a:rPr>
              <a:t>» та </a:t>
            </a:r>
            <a:r>
              <a:rPr lang="uk-UA" sz="2000" b="1" dirty="0" smtClean="0">
                <a:solidFill>
                  <a:schemeClr val="bg1"/>
                </a:solidFill>
              </a:rPr>
              <a:t>слово у  </a:t>
            </a:r>
            <a:r>
              <a:rPr lang="uk-UA" sz="2000" b="1" dirty="0">
                <a:solidFill>
                  <a:schemeClr val="bg1"/>
                </a:solidFill>
              </a:rPr>
              <a:t>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8" t="32268" r="15406" b="61117"/>
          <a:stretch/>
        </p:blipFill>
        <p:spPr>
          <a:xfrm>
            <a:off x="1892241" y="4734589"/>
            <a:ext cx="9194223" cy="115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35" b="54265"/>
          <a:stretch/>
        </p:blipFill>
        <p:spPr>
          <a:xfrm>
            <a:off x="2430486" y="4628627"/>
            <a:ext cx="922333" cy="10589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35" b="54265"/>
          <a:stretch/>
        </p:blipFill>
        <p:spPr>
          <a:xfrm>
            <a:off x="3025294" y="4618790"/>
            <a:ext cx="922333" cy="10589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35" b="54265"/>
          <a:stretch/>
        </p:blipFill>
        <p:spPr>
          <a:xfrm>
            <a:off x="3584924" y="4618790"/>
            <a:ext cx="922333" cy="10589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35" b="54265"/>
          <a:stretch/>
        </p:blipFill>
        <p:spPr>
          <a:xfrm>
            <a:off x="4187795" y="4606121"/>
            <a:ext cx="922333" cy="10589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1600" r="37403" b="52665"/>
          <a:stretch/>
        </p:blipFill>
        <p:spPr>
          <a:xfrm>
            <a:off x="6512798" y="4651376"/>
            <a:ext cx="2925593" cy="10589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1600" r="37403" b="52665"/>
          <a:stretch/>
        </p:blipFill>
        <p:spPr>
          <a:xfrm>
            <a:off x="8294512" y="4664688"/>
            <a:ext cx="2925593" cy="1058900"/>
          </a:xfrm>
          <a:prstGeom prst="rect">
            <a:avLst/>
          </a:prstGeom>
        </p:spPr>
      </p:pic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16692"/>
            <a:ext cx="2817571" cy="34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6BF5F62C-1A20-48B5-AEFD-8BE8AF7B108A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6439" y="4740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3 Блок л м с н к в п\040 - Велика буква П\2023-11-20_1935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05" y="1214884"/>
            <a:ext cx="6176116" cy="27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338" y="450462"/>
            <a:ext cx="8789035" cy="10955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prstClr val="white"/>
                </a:solidFill>
              </a:rPr>
              <a:t>Склади </a:t>
            </a:r>
            <a:r>
              <a:rPr lang="uk-UA" sz="3200" b="1" dirty="0">
                <a:solidFill>
                  <a:prstClr val="white"/>
                </a:solidFill>
              </a:rPr>
              <a:t>речення за малюнками і схемами. </a:t>
            </a:r>
            <a:endParaRPr lang="uk-UA" sz="3200" b="1" dirty="0" smtClean="0">
              <a:solidFill>
                <a:prstClr val="white"/>
              </a:solidFill>
            </a:endParaRPr>
          </a:p>
          <a:p>
            <a:pPr algn="ctr"/>
            <a:r>
              <a:rPr lang="uk-UA" sz="3200" b="1" dirty="0" smtClean="0">
                <a:solidFill>
                  <a:prstClr val="white"/>
                </a:solidFill>
              </a:rPr>
              <a:t>Дай </a:t>
            </a:r>
            <a:r>
              <a:rPr lang="uk-UA" sz="3200" b="1" dirty="0">
                <a:solidFill>
                  <a:prstClr val="white"/>
                </a:solidFill>
              </a:rPr>
              <a:t>дітям імена на букву </a:t>
            </a:r>
            <a:r>
              <a:rPr lang="uk-UA" sz="3200" b="1" dirty="0" err="1">
                <a:solidFill>
                  <a:prstClr val="white"/>
                </a:solidFill>
              </a:rPr>
              <a:t>Пе</a:t>
            </a:r>
            <a:r>
              <a:rPr lang="uk-UA" sz="3200" b="1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60407" y="1546026"/>
            <a:ext cx="3489300" cy="42088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066267" y="1832977"/>
            <a:ext cx="4638054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                                         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7237774" y="2273361"/>
            <a:ext cx="121815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04314" y="2249292"/>
            <a:ext cx="1147948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0122039" y="2249292"/>
            <a:ext cx="1171054" cy="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69123" y="5772524"/>
            <a:ext cx="4268651" cy="5847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                                      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140631" y="6212908"/>
            <a:ext cx="121815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91112" y="6212908"/>
            <a:ext cx="1147948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759409" y="6212907"/>
            <a:ext cx="1171054" cy="1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Plantas tóxicas para los bebés y los niños: cuáles son las que debes evitar  tener en casa – Chicureo H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68" y="2654734"/>
            <a:ext cx="3863039" cy="2277096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1 клас\1. Навчання грамоти\1 УРОКИ 2023\Читання\3 Блок л м с н к в п\040 - Велика буква П\2023-11-20_1942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3"/>
          <a:stretch/>
        </p:blipFill>
        <p:spPr bwMode="auto">
          <a:xfrm>
            <a:off x="3966877" y="2849044"/>
            <a:ext cx="2786218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3949" b="88673"/>
          <a:stretch/>
        </p:blipFill>
        <p:spPr>
          <a:xfrm>
            <a:off x="2917154" y="4287470"/>
            <a:ext cx="6106058" cy="828000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55604" b="79699"/>
          <a:stretch/>
        </p:blipFill>
        <p:spPr>
          <a:xfrm>
            <a:off x="3026885" y="1772465"/>
            <a:ext cx="5886596" cy="15071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0200" y="445746"/>
            <a:ext cx="9041130" cy="1063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Слуховий </a:t>
            </a:r>
            <a:r>
              <a:rPr lang="uk-UA" sz="3200" b="1" dirty="0" smtClean="0">
                <a:solidFill>
                  <a:schemeClr val="bg1"/>
                </a:solidFill>
              </a:rPr>
              <a:t>диктант з перевіркою.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Надрукуй </a:t>
            </a:r>
            <a:r>
              <a:rPr lang="uk-UA" sz="3200" b="1" dirty="0">
                <a:solidFill>
                  <a:schemeClr val="bg1"/>
                </a:solidFill>
              </a:rPr>
              <a:t>у клітинках тільки перші букви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2081174" y="5115470"/>
            <a:ext cx="737235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парасолька, Павлик, приїхав, Поліна, вареники, </a:t>
            </a:r>
            <a:r>
              <a:rPr lang="uk-UA" sz="2000" b="1" dirty="0" smtClean="0"/>
              <a:t>Київ, </a:t>
            </a:r>
            <a:r>
              <a:rPr lang="uk-UA" sz="2000" b="1" dirty="0"/>
              <a:t>сонце, лійка, Надійка, верблюд, модний, Максимко, Василько, квітка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43" name="Дуга 42"/>
          <p:cNvSpPr/>
          <p:nvPr/>
        </p:nvSpPr>
        <p:spPr>
          <a:xfrm flipH="1">
            <a:off x="4123897" y="2614788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8249192" y="2666529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557498" y="2208285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694625" y="2227318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715853" y="1999283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739301" y="2208285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84208" y="1992816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4118212" y="1989022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951189" y="1999283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389836" y="2215567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238981" y="2010123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3301529" y="2637550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789612" y="1986960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6224754" y="2208285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738023" y="1850088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695530" y="2858935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4951189" y="2659570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Группа 121"/>
          <p:cNvGrpSpPr/>
          <p:nvPr/>
        </p:nvGrpSpPr>
        <p:grpSpPr>
          <a:xfrm>
            <a:off x="6511323" y="4523747"/>
            <a:ext cx="195477" cy="412969"/>
            <a:chOff x="2175029" y="3488924"/>
            <a:chExt cx="246702" cy="354414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5547572" y="2341374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6112057" y="2763832"/>
            <a:ext cx="312224" cy="32135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8520691" y="4665936"/>
            <a:ext cx="312224" cy="321358"/>
          </a:xfrm>
          <a:prstGeom prst="rect">
            <a:avLst/>
          </a:prstGeom>
        </p:spPr>
      </p:pic>
      <p:pic>
        <p:nvPicPr>
          <p:cNvPr id="152" name="Рисунок 1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0782" r="90855" b="45502"/>
          <a:stretch/>
        </p:blipFill>
        <p:spPr>
          <a:xfrm>
            <a:off x="5154500" y="4395754"/>
            <a:ext cx="447675" cy="654171"/>
          </a:xfrm>
          <a:prstGeom prst="rect">
            <a:avLst/>
          </a:prstGeom>
        </p:spPr>
      </p:pic>
      <p:sp>
        <p:nvSpPr>
          <p:cNvPr id="156" name="Полилиния 155"/>
          <p:cNvSpPr/>
          <p:nvPr/>
        </p:nvSpPr>
        <p:spPr>
          <a:xfrm>
            <a:off x="6077833" y="4736406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6523351" y="2560530"/>
            <a:ext cx="376093" cy="503302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6863108" y="4702020"/>
            <a:ext cx="289194" cy="294096"/>
          </a:xfrm>
          <a:prstGeom prst="rect">
            <a:avLst/>
          </a:prstGeom>
        </p:spPr>
      </p:pic>
      <p:sp>
        <p:nvSpPr>
          <p:cNvPr id="140" name="Полилиния 139"/>
          <p:cNvSpPr/>
          <p:nvPr/>
        </p:nvSpPr>
        <p:spPr>
          <a:xfrm>
            <a:off x="7345693" y="4736487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8073646" y="4486920"/>
            <a:ext cx="376093" cy="503302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4769828" y="4702020"/>
            <a:ext cx="289194" cy="294096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7447550" y="2647950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па 109"/>
          <p:cNvGrpSpPr/>
          <p:nvPr/>
        </p:nvGrpSpPr>
        <p:grpSpPr>
          <a:xfrm>
            <a:off x="3196535" y="4734826"/>
            <a:ext cx="142865" cy="201890"/>
            <a:chOff x="1307861" y="3120160"/>
            <a:chExt cx="1571625" cy="2301598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Группа 115"/>
          <p:cNvGrpSpPr/>
          <p:nvPr/>
        </p:nvGrpSpPr>
        <p:grpSpPr>
          <a:xfrm>
            <a:off x="3591542" y="4517441"/>
            <a:ext cx="210813" cy="416283"/>
            <a:chOff x="1307861" y="3120160"/>
            <a:chExt cx="1571625" cy="2301598"/>
          </a:xfrm>
        </p:grpSpPr>
        <p:cxnSp>
          <p:nvCxnSpPr>
            <p:cNvPr id="117" name="Прямая соединительная линия 116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4031873" y="4738571"/>
            <a:ext cx="142865" cy="201890"/>
            <a:chOff x="1307861" y="3120160"/>
            <a:chExt cx="1571625" cy="2301598"/>
          </a:xfrm>
        </p:grpSpPr>
        <p:cxnSp>
          <p:nvCxnSpPr>
            <p:cNvPr id="126" name="Прямая соединительная линия 125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430211" y="4515613"/>
            <a:ext cx="210813" cy="416283"/>
            <a:chOff x="1307861" y="3120160"/>
            <a:chExt cx="1571625" cy="2301598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Дуга 136"/>
          <p:cNvSpPr/>
          <p:nvPr/>
        </p:nvSpPr>
        <p:spPr>
          <a:xfrm flipH="1">
            <a:off x="5699913" y="4734432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7733650" y="4510419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143"/>
          <p:cNvGrpSpPr/>
          <p:nvPr/>
        </p:nvGrpSpPr>
        <p:grpSpPr>
          <a:xfrm>
            <a:off x="7846308" y="2847374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7033198" y="2791554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3739301" y="2824299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4573403" y="2858935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5393243" y="2847374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Прямоугольник 98"/>
          <p:cNvSpPr/>
          <p:nvPr/>
        </p:nvSpPr>
        <p:spPr>
          <a:xfrm>
            <a:off x="2320581" y="3417814"/>
            <a:ext cx="699486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Назви букви у верхньому рядку. Які звуки вони позначають?</a:t>
            </a:r>
          </a:p>
          <a:p>
            <a:pPr algn="ctr"/>
            <a:r>
              <a:rPr lang="uk-UA" sz="2000" b="1" dirty="0" smtClean="0">
                <a:cs typeface="Times New Roman" panose="02020603050405020304" pitchFamily="18" charset="0"/>
              </a:rPr>
              <a:t>Назви звуки в нижньому ряду. Які звуки вони позначають?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pic>
        <p:nvPicPr>
          <p:cNvPr id="5122" name="Picture 2" descr="D:\1 клас\1. Навчання грамоти\1 УРОКИ 2023\Читання\3 Блок л м с н к в п\040 - Велика буква П\2023-11-20_20035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74" y="1772466"/>
            <a:ext cx="7840066" cy="405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155574" y="2457700"/>
            <a:ext cx="2455082" cy="2281757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81262" y="2080920"/>
            <a:ext cx="2720135" cy="25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56" grpId="0" animBg="1"/>
      <p:bldP spid="140" grpId="0" animBg="1"/>
      <p:bldP spid="137" grpId="0" animBg="1"/>
      <p:bldP spid="1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0416" y="469232"/>
            <a:ext cx="8755124" cy="8566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730581" y="1673590"/>
            <a:ext cx="5221696" cy="286232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581" y="1673589"/>
            <a:ext cx="5221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4951" y="4685793"/>
            <a:ext cx="522169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Павло, Пилип, Поліна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, Пушок </a:t>
            </a:r>
          </a:p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Полтава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, Прут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Польща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, Плутон, Північно Льодовитий океан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1" y="131344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32906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69" y="3575822"/>
            <a:ext cx="2143125" cy="21336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026880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97510" y="4252788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5891066" y="1736506"/>
            <a:ext cx="2184484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477562" y="3094848"/>
            <a:ext cx="2441914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9912922" y="4410171"/>
            <a:ext cx="1256790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8" y="3800025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126480" y="1736506"/>
            <a:ext cx="1949070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17428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osters гифки, анимированные GIF изображения roosters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76" y="3632682"/>
            <a:ext cx="2122383" cy="26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452324" y="2998587"/>
            <a:ext cx="3468664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028126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90833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88711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644101" y="2805091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87591" y="2813223"/>
            <a:ext cx="505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53040" y="2813222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20894" y="2801684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86310" y="2151549"/>
            <a:ext cx="318436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75960" y="2225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5511784" y="196007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5892788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5981764" y="3734640"/>
            <a:ext cx="204893" cy="691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32485" y="2140304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7022135" y="222553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780550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366704" y="301702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831343" y="2805090"/>
            <a:ext cx="518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391058" y="2801684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16200000" flipH="1">
            <a:off x="6627254" y="214930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7523170" y="214199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Vacuum Cleaner PNG Clipart - Best WEB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78" y="4203564"/>
            <a:ext cx="1889503" cy="20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puga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181"/>
            <a:ext cx="2776599" cy="188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eky Monkeys Cwmbran, Cwmbran, Torfaen - HolidayFo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81" y="3193534"/>
            <a:ext cx="3259260" cy="26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альм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34" y="1402163"/>
            <a:ext cx="2089560" cy="26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душка png | PNGWi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67" y="5047781"/>
            <a:ext cx="1720606" cy="12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Мультяшные паучк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67" l="1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334" y="1441745"/>
            <a:ext cx="1955427" cy="19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орівнює 3">
            <a:extLst>
              <a:ext uri="{FF2B5EF4-FFF2-40B4-BE49-F238E27FC236}">
                <a16:creationId xmlns:a16="http://schemas.microsoft.com/office/drawing/2014/main" xmlns="" id="{897C0AD7-443A-8660-2C0F-53823DA3F2E9}"/>
              </a:ext>
            </a:extLst>
          </p:cNvPr>
          <p:cNvSpPr/>
          <p:nvPr/>
        </p:nvSpPr>
        <p:spPr>
          <a:xfrm>
            <a:off x="4796008" y="2212488"/>
            <a:ext cx="505268" cy="262463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883214" y="431097"/>
            <a:ext cx="8756193" cy="929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Визнач, </a:t>
            </a:r>
            <a:r>
              <a:rPr lang="uk-UA" sz="3600" b="1" dirty="0">
                <a:solidFill>
                  <a:schemeClr val="bg1"/>
                </a:solidFill>
              </a:rPr>
              <a:t>яке слово «заховалось» у схемі.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503" y="480174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40025" y="1326929"/>
            <a:ext cx="451238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Пекар</a:t>
            </a:r>
            <a:r>
              <a:rPr lang="ru-RU" sz="2800" b="1" dirty="0"/>
              <a:t> </a:t>
            </a:r>
            <a:r>
              <a:rPr lang="uk-UA" sz="2800" b="1" dirty="0"/>
              <a:t> Павлик </a:t>
            </a:r>
            <a:r>
              <a:rPr lang="ru-RU" sz="2800" b="1" dirty="0"/>
              <a:t>у </a:t>
            </a:r>
            <a:r>
              <a:rPr lang="ru-RU" sz="2800" b="1" dirty="0" err="1"/>
              <a:t>пекарні</a:t>
            </a:r>
            <a:r>
              <a:rPr lang="ru-RU" sz="2800" b="1" dirty="0"/>
              <a:t> </a:t>
            </a:r>
          </a:p>
          <a:p>
            <a:r>
              <a:rPr lang="uk-UA" sz="2800" b="1" dirty="0"/>
              <a:t>    </a:t>
            </a:r>
            <a:r>
              <a:rPr lang="ru-RU" sz="2800" b="1" dirty="0" err="1"/>
              <a:t>пече</a:t>
            </a:r>
            <a:r>
              <a:rPr lang="ru-RU" sz="2800" b="1" dirty="0"/>
              <a:t> пряники </a:t>
            </a:r>
            <a:r>
              <a:rPr lang="ru-RU" sz="2800" b="1" dirty="0" err="1"/>
              <a:t>прегарні</a:t>
            </a:r>
            <a:r>
              <a:rPr lang="ru-RU" sz="2800" b="1" dirty="0"/>
              <a:t>.</a:t>
            </a:r>
          </a:p>
          <a:p>
            <a:r>
              <a:rPr lang="ru-RU" sz="2800" b="1" dirty="0"/>
              <a:t>     І </a:t>
            </a:r>
            <a:r>
              <a:rPr lang="ru-RU" sz="2800" b="1" dirty="0" err="1"/>
              <a:t>пшеничні</a:t>
            </a:r>
            <a:r>
              <a:rPr lang="ru-RU" sz="2800" b="1" dirty="0"/>
              <a:t> пампушки, </a:t>
            </a:r>
          </a:p>
          <a:p>
            <a:r>
              <a:rPr lang="uk-UA" sz="2800" b="1" dirty="0"/>
              <a:t>    і</a:t>
            </a:r>
            <a:r>
              <a:rPr lang="ru-RU" sz="2800" b="1" dirty="0"/>
              <a:t> </a:t>
            </a:r>
            <a:r>
              <a:rPr lang="ru-RU" sz="2800" b="1" dirty="0" err="1"/>
              <a:t>смачненькі</a:t>
            </a:r>
            <a:r>
              <a:rPr lang="ru-RU" sz="2800" b="1" dirty="0"/>
              <a:t> </a:t>
            </a:r>
            <a:r>
              <a:rPr lang="ru-RU" sz="2800" b="1" dirty="0" err="1"/>
              <a:t>пиріжки</a:t>
            </a:r>
            <a:r>
              <a:rPr lang="ru-RU" sz="2800" b="1" dirty="0"/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66982" y="3463491"/>
            <a:ext cx="5537773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Послухай вірш. Який звук повторюється майже в кожному  </a:t>
            </a:r>
            <a:r>
              <a:rPr lang="uk-UA" sz="2000" dirty="0" smtClean="0"/>
              <a:t>його </a:t>
            </a:r>
            <a:r>
              <a:rPr lang="uk-UA" sz="2000" dirty="0" smtClean="0"/>
              <a:t>слові? Яке ім’я зустрілося? Які слова зі звуком </a:t>
            </a:r>
            <a:r>
              <a:rPr lang="uk-UA" sz="2000" dirty="0" smtClean="0"/>
              <a:t>[п] </a:t>
            </a:r>
            <a:r>
              <a:rPr lang="uk-UA" sz="2000" dirty="0" smtClean="0"/>
              <a:t>тобі </a:t>
            </a:r>
            <a:r>
              <a:rPr lang="uk-UA" sz="2000" dirty="0" smtClean="0"/>
              <a:t>запам’ятались</a:t>
            </a:r>
            <a:r>
              <a:rPr lang="uk-UA" sz="2000" dirty="0" smtClean="0"/>
              <a:t>?</a:t>
            </a:r>
            <a:r>
              <a:rPr lang="uk-UA" sz="2000" dirty="0"/>
              <a:t> </a:t>
            </a:r>
            <a:r>
              <a:rPr lang="uk-UA" sz="2000" dirty="0" smtClean="0"/>
              <a:t>До якого слова з вірша складена звукова схема?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57673" y="5674563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71398" y="5730993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23224" y="5662049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153710" y="556144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183427" y="556144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4244425" y="5695572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462252" y="5443130"/>
            <a:ext cx="3749338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5951164" y="5674563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870303" y="555489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571398" y="5554892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66631" y="5650512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22270" y="3335990"/>
            <a:ext cx="5827196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 smtClean="0"/>
              <a:t>познайомимось </a:t>
            </a:r>
          </a:p>
          <a:p>
            <a:pPr algn="ctr"/>
            <a:r>
              <a:rPr lang="uk-UA" sz="2400" b="1" dirty="0" smtClean="0"/>
              <a:t>з великою буквою </a:t>
            </a:r>
            <a:r>
              <a:rPr lang="uk-UA" sz="2400" b="1" dirty="0"/>
              <a:t>П</a:t>
            </a:r>
            <a:r>
              <a:rPr lang="uk-UA" sz="2400" b="1" dirty="0" smtClean="0"/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Буде</a:t>
            </a:r>
            <a:r>
              <a:rPr lang="uk-UA" sz="2400" b="1" dirty="0" smtClean="0"/>
              <a:t>мо навчатися читати слова, речення з </a:t>
            </a:r>
            <a:r>
              <a:rPr lang="uk-UA" sz="2400" b="1" dirty="0" smtClean="0"/>
              <a:t>нею.</a:t>
            </a:r>
            <a:r>
              <a:rPr lang="uk-UA" sz="2400" dirty="0" smtClean="0"/>
              <a:t> </a:t>
            </a:r>
          </a:p>
          <a:p>
            <a:pPr algn="ctr"/>
            <a:r>
              <a:rPr lang="uk-UA" sz="2400" b="1" dirty="0" smtClean="0"/>
              <a:t>Прочитаємо текст. </a:t>
            </a:r>
            <a:r>
              <a:rPr lang="uk-UA" sz="2400" b="1" dirty="0" smtClean="0"/>
              <a:t>Розв’яжемо </a:t>
            </a:r>
            <a:r>
              <a:rPr lang="uk-UA" sz="2400" b="1" dirty="0" smtClean="0"/>
              <a:t>кросворд</a:t>
            </a:r>
          </a:p>
        </p:txBody>
      </p:sp>
      <p:pic>
        <p:nvPicPr>
          <p:cNvPr id="22" name="article321.jpg" descr="C:\Users\Lesya\Desktop\я\article321.jpg"/>
          <p:cNvPicPr>
            <a:picLocks noChangeAspect="1"/>
          </p:cNvPicPr>
          <p:nvPr/>
        </p:nvPicPr>
        <p:blipFill>
          <a:blip r:embed="rId3" r:link="rId4" cstate="print"/>
          <a:stretch>
            <a:fillRect/>
          </a:stretch>
        </p:blipFill>
        <p:spPr>
          <a:xfrm>
            <a:off x="307975" y="4908871"/>
            <a:ext cx="2896347" cy="13815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55" y="1326929"/>
            <a:ext cx="2012496" cy="259956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testo-dlya-pirozhkov-video.jpg" descr="C:\Users\Lesya\Desktop\я\testo-dlya-pirozhkov-video.jpg"/>
          <p:cNvPicPr>
            <a:picLocks noChangeAspect="1"/>
          </p:cNvPicPr>
          <p:nvPr/>
        </p:nvPicPr>
        <p:blipFill>
          <a:blip r:embed="rId6" r:link="rId7" cstate="print"/>
          <a:stretch>
            <a:fillRect/>
          </a:stretch>
        </p:blipFill>
        <p:spPr>
          <a:xfrm>
            <a:off x="8298179" y="4852960"/>
            <a:ext cx="3226722" cy="1403863"/>
          </a:xfrm>
          <a:prstGeom prst="round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Прямая соединительная линия 20"/>
          <p:cNvCxnSpPr/>
          <p:nvPr/>
        </p:nvCxnSpPr>
        <p:spPr>
          <a:xfrm rot="5400000">
            <a:off x="7014054" y="5300254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3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8" grpId="0" animBg="1"/>
      <p:bldP spid="19" grpId="0" animBg="1"/>
      <p:bldP spid="3" grpId="0" animBg="1"/>
      <p:bldP spid="27" grpId="0" animBg="1"/>
      <p:bldP spid="23" grpId="0" animBg="1"/>
      <p:bldP spid="2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588071"/>
            <a:ext cx="4220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/>
              <a:t>пл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нн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/>
              <a:t> пл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/>
              <a:t>ть</a:t>
            </a:r>
          </a:p>
          <a:p>
            <a:pPr indent="241300" algn="ctr"/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л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</a:t>
            </a:r>
            <a:r>
              <a:rPr lang="uk-UA" sz="3200" b="1" dirty="0" smtClean="0"/>
              <a:t>П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п</a:t>
            </a:r>
            <a:endParaRPr lang="uk-UA" sz="3200" b="1" dirty="0"/>
          </a:p>
          <a:p>
            <a:pPr indent="241300" algn="ctr"/>
            <a:r>
              <a:rPr lang="uk-UA" sz="3200" b="1" dirty="0" smtClean="0"/>
              <a:t>П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вл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 smtClean="0"/>
              <a:t> </a:t>
            </a:r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с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/>
              <a:t>к</a:t>
            </a:r>
          </a:p>
          <a:p>
            <a:pPr indent="241300" algn="ctr"/>
            <a:r>
              <a:rPr lang="uk-UA" sz="3200" b="1" dirty="0"/>
              <a:t>шл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іа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/>
              <a:t> п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/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/>
              <a:t>п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/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л 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/>
              <a:t>пк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32305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4420" y="472691"/>
            <a:ext cx="9955529" cy="691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Бесіда за </a:t>
            </a:r>
            <a:r>
              <a:rPr lang="uk-UA" sz="4000" b="1" dirty="0" smtClean="0">
                <a:solidFill>
                  <a:schemeClr val="bg1"/>
                </a:solidFill>
              </a:rPr>
              <a:t>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784412" y="1277568"/>
            <a:ext cx="2422826" cy="2922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" t="5178" r="13878" b="67896"/>
          <a:stretch/>
        </p:blipFill>
        <p:spPr>
          <a:xfrm>
            <a:off x="2491739" y="1277569"/>
            <a:ext cx="7353197" cy="346817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05C408DB-C0E6-4652-8C94-2833E9D2E2C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</a:t>
            </a:r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80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9893" y="4908694"/>
            <a:ext cx="9345932" cy="13839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Де </a:t>
            </a:r>
            <a:r>
              <a:rPr lang="uk-UA" sz="2400" b="1" dirty="0">
                <a:solidFill>
                  <a:schemeClr val="bg1"/>
                </a:solidFill>
              </a:rPr>
              <a:t>знаходяться діти? Чим займаються? Який у них настрій?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/>
              <a:t>на букву «</a:t>
            </a:r>
            <a:r>
              <a:rPr lang="uk-UA" sz="2400" b="1" dirty="0" err="1"/>
              <a:t>Пе</a:t>
            </a:r>
            <a:r>
              <a:rPr lang="uk-UA" sz="2400" b="1" dirty="0"/>
              <a:t>» імена дітям. </a:t>
            </a:r>
            <a:r>
              <a:rPr lang="uk-UA" sz="2400" b="1" dirty="0" smtClean="0"/>
              <a:t>Пригадай, </a:t>
            </a:r>
            <a:r>
              <a:rPr lang="uk-UA" sz="2400" b="1" dirty="0"/>
              <a:t>з якої букви вони пишуться. </a:t>
            </a:r>
            <a:r>
              <a:rPr lang="uk-UA" sz="2400" b="1" dirty="0" smtClean="0"/>
              <a:t>Розглянь </a:t>
            </a:r>
            <a:r>
              <a:rPr lang="uk-UA" sz="2400" b="1" dirty="0"/>
              <a:t>велику друковану букву П.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3540" y="1541943"/>
            <a:ext cx="124771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Павло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Пилип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Поліна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503" y="3244026"/>
            <a:ext cx="155709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Павлик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Пилипко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Полінка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63041" y="457200"/>
            <a:ext cx="9368588" cy="10065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речення, що в них не так. Що треба зробити, щоб вони були </a:t>
            </a:r>
            <a:r>
              <a:rPr lang="uk-UA" sz="2800" b="1" dirty="0" smtClean="0">
                <a:solidFill>
                  <a:schemeClr val="bg1"/>
                </a:solidFill>
              </a:rPr>
              <a:t>правиль</a:t>
            </a:r>
            <a:r>
              <a:rPr lang="uk-UA" sz="2800" b="1" dirty="0" smtClean="0">
                <a:solidFill>
                  <a:schemeClr val="bg1"/>
                </a:solidFill>
              </a:rPr>
              <a:t>ними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r>
              <a:rPr lang="uk-UA" sz="2800" b="1" dirty="0" smtClean="0">
                <a:solidFill>
                  <a:schemeClr val="bg1"/>
                </a:solidFill>
              </a:rPr>
              <a:t> (поміняти </a:t>
            </a:r>
            <a:r>
              <a:rPr lang="uk-UA" sz="2800" b="1" dirty="0">
                <a:solidFill>
                  <a:schemeClr val="bg1"/>
                </a:solidFill>
              </a:rPr>
              <a:t>слова </a:t>
            </a:r>
            <a:r>
              <a:rPr lang="uk-UA" sz="2800" b="1" dirty="0" smtClean="0">
                <a:solidFill>
                  <a:schemeClr val="bg1"/>
                </a:solidFill>
              </a:rPr>
              <a:t>місцями)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Счастливый малыш пьет сок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48" y="1765008"/>
            <a:ext cx="2859795" cy="285979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частливая милая маленькая девочка моет посуду на кухне | Премиум вектор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6173" r="13122" b="16095"/>
          <a:stretch/>
        </p:blipFill>
        <p:spPr bwMode="auto">
          <a:xfrm>
            <a:off x="3542597" y="1839375"/>
            <a:ext cx="3092407" cy="232875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28037" y="4301639"/>
            <a:ext cx="352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Поліна мила сік.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5662" y="4624803"/>
            <a:ext cx="426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Павлик пив миску.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27050" y="2136101"/>
            <a:ext cx="2748991" cy="34483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6041" y="4301639"/>
            <a:ext cx="430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Поліна мила миску.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5662" y="4624804"/>
            <a:ext cx="416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Павлик пив сік.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05C408DB-C0E6-4652-8C94-2833E9D2E2C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</a:t>
            </a:r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80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041" y="1688728"/>
            <a:ext cx="8258175" cy="403860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1463041" y="432688"/>
            <a:ext cx="9364129" cy="10065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, чи правильно побудовані речення. 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070" y="1494120"/>
            <a:ext cx="7588494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5600"/>
            <a:r>
              <a:rPr lang="uk-UA" sz="3600" dirty="0">
                <a:solidFill>
                  <a:srgbClr val="295FFF"/>
                </a:solidFill>
              </a:rPr>
              <a:t>Па</a:t>
            </a:r>
            <a:r>
              <a:rPr lang="uk-UA" sz="3600" dirty="0"/>
              <a:t>вликові ку</a:t>
            </a:r>
            <a:r>
              <a:rPr lang="uk-UA" sz="3600" dirty="0">
                <a:solidFill>
                  <a:srgbClr val="295FFF"/>
                </a:solidFill>
              </a:rPr>
              <a:t>пи</a:t>
            </a:r>
            <a:r>
              <a:rPr lang="uk-UA" sz="3600" dirty="0"/>
              <a:t>ли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сика. А  </a:t>
            </a:r>
            <a:r>
              <a:rPr lang="uk-UA" sz="3600" dirty="0">
                <a:solidFill>
                  <a:srgbClr val="295FFF"/>
                </a:solidFill>
              </a:rPr>
              <a:t>По</a:t>
            </a:r>
            <a:r>
              <a:rPr lang="uk-UA" sz="3600" dirty="0"/>
              <a:t>ліні — </a:t>
            </a:r>
            <a:r>
              <a:rPr lang="uk-UA" sz="3600" dirty="0">
                <a:solidFill>
                  <a:srgbClr val="295FFF"/>
                </a:solidFill>
              </a:rPr>
              <a:t>пі</a:t>
            </a:r>
            <a:r>
              <a:rPr lang="uk-UA" sz="3600" dirty="0"/>
              <a:t>аніно. </a:t>
            </a:r>
          </a:p>
          <a:p>
            <a:pPr indent="355600"/>
            <a:r>
              <a:rPr lang="uk-UA" sz="3600" dirty="0">
                <a:solidFill>
                  <a:srgbClr val="295FFF"/>
                </a:solidFill>
              </a:rPr>
              <a:t>Па</a:t>
            </a:r>
            <a:r>
              <a:rPr lang="uk-UA" sz="3600" dirty="0"/>
              <a:t>влик </a:t>
            </a:r>
            <a:r>
              <a:rPr lang="uk-UA" sz="3600" dirty="0">
                <a:solidFill>
                  <a:srgbClr val="295FFF"/>
                </a:solidFill>
              </a:rPr>
              <a:t>по</a:t>
            </a:r>
            <a:r>
              <a:rPr lang="uk-UA" sz="3600" dirty="0"/>
              <a:t>мив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сикові лапки.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 сів на килимі. </a:t>
            </a:r>
            <a:r>
              <a:rPr lang="uk-UA" sz="3600" dirty="0">
                <a:solidFill>
                  <a:srgbClr val="295FFF"/>
                </a:solidFill>
              </a:rPr>
              <a:t>Па</a:t>
            </a:r>
            <a:r>
              <a:rPr lang="uk-UA" sz="3600" dirty="0"/>
              <a:t>влик коло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сика. А </a:t>
            </a:r>
            <a:r>
              <a:rPr lang="uk-UA" sz="3600" dirty="0">
                <a:solidFill>
                  <a:srgbClr val="295FFF"/>
                </a:solidFill>
              </a:rPr>
              <a:t>По</a:t>
            </a:r>
            <a:r>
              <a:rPr lang="uk-UA" sz="3600" dirty="0"/>
              <a:t>лінка коло </a:t>
            </a:r>
            <a:r>
              <a:rPr lang="uk-UA" sz="3600" dirty="0">
                <a:solidFill>
                  <a:srgbClr val="295FFF"/>
                </a:solidFill>
              </a:rPr>
              <a:t>пі</a:t>
            </a:r>
            <a:r>
              <a:rPr lang="uk-UA" sz="3600" dirty="0"/>
              <a:t>аніно. Вона с</a:t>
            </a:r>
            <a:r>
              <a:rPr lang="uk-UA" sz="3600" dirty="0">
                <a:solidFill>
                  <a:srgbClr val="295FFF"/>
                </a:solidFill>
              </a:rPr>
              <a:t>пі</a:t>
            </a:r>
            <a:r>
              <a:rPr lang="uk-UA" sz="3600" dirty="0"/>
              <a:t>вала </a:t>
            </a:r>
            <a:r>
              <a:rPr lang="uk-UA" sz="3600" dirty="0">
                <a:solidFill>
                  <a:srgbClr val="295FFF"/>
                </a:solidFill>
              </a:rPr>
              <a:t>пі</a:t>
            </a:r>
            <a:r>
              <a:rPr lang="uk-UA" sz="3600" dirty="0"/>
              <a:t>сні. </a:t>
            </a:r>
            <a:r>
              <a:rPr lang="uk-UA" sz="3600" dirty="0">
                <a:solidFill>
                  <a:srgbClr val="295FFF"/>
                </a:solidFill>
              </a:rPr>
              <a:t>Па</a:t>
            </a:r>
            <a:r>
              <a:rPr lang="uk-UA" sz="3600" dirty="0"/>
              <a:t>влик і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 слухали. </a:t>
            </a:r>
          </a:p>
          <a:p>
            <a:pPr indent="355600"/>
            <a:r>
              <a:rPr lang="uk-UA" sz="3600" dirty="0">
                <a:solidFill>
                  <a:srgbClr val="295FFF"/>
                </a:solidFill>
              </a:rPr>
              <a:t>По</a:t>
            </a:r>
            <a:r>
              <a:rPr lang="uk-UA" sz="3600" dirty="0"/>
              <a:t>ліні, </a:t>
            </a:r>
            <a:r>
              <a:rPr lang="uk-UA" sz="3600" dirty="0">
                <a:solidFill>
                  <a:srgbClr val="295FFF"/>
                </a:solidFill>
              </a:rPr>
              <a:t>Па</a:t>
            </a:r>
            <a:r>
              <a:rPr lang="uk-UA" sz="3600" dirty="0"/>
              <a:t>вликові і </a:t>
            </a:r>
            <a:r>
              <a:rPr lang="uk-UA" sz="3600" dirty="0">
                <a:solidFill>
                  <a:srgbClr val="295FFF"/>
                </a:solidFill>
              </a:rPr>
              <a:t>пе</a:t>
            </a:r>
            <a:r>
              <a:rPr lang="uk-UA" sz="3600" dirty="0"/>
              <a:t>сикові весело!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65861" y="563856"/>
            <a:ext cx="9354112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Прочитай текст. Придумай </a:t>
            </a:r>
            <a:r>
              <a:rPr lang="uk-UA" sz="3600" b="1" dirty="0">
                <a:solidFill>
                  <a:schemeClr val="bg1"/>
                </a:solidFill>
              </a:rPr>
              <a:t>заголовок.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12" t="35683" r="10410" b="35650"/>
          <a:stretch/>
        </p:blipFill>
        <p:spPr>
          <a:xfrm>
            <a:off x="8296128" y="1490120"/>
            <a:ext cx="3419370" cy="397431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714500" y="5566748"/>
            <a:ext cx="7440930" cy="735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Кому купили песика? Що купили Поліні? Що зробив Павлик? Що зробила Поліна? Який заголовок можна дати тексту?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05C408DB-C0E6-4652-8C94-2833E9D2E2C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</a:t>
            </a:r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81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82700" y="457175"/>
            <a:ext cx="9397249" cy="12344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Розгадай </a:t>
            </a:r>
            <a:r>
              <a:rPr lang="uk-UA" sz="3200" b="1" dirty="0">
                <a:solidFill>
                  <a:schemeClr val="bg1"/>
                </a:solidFill>
              </a:rPr>
              <a:t>кросворд, </a:t>
            </a:r>
            <a:r>
              <a:rPr lang="uk-UA" sz="3200" b="1" dirty="0" smtClean="0">
                <a:solidFill>
                  <a:schemeClr val="bg1"/>
                </a:solidFill>
              </a:rPr>
              <a:t>вставляючи </a:t>
            </a:r>
            <a:r>
              <a:rPr lang="uk-UA" sz="3200" b="1" dirty="0">
                <a:solidFill>
                  <a:schemeClr val="bg1"/>
                </a:solidFill>
              </a:rPr>
              <a:t>у клітинках назви малюнків, позначені відповідною цифрою.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73823" y="2496964"/>
            <a:ext cx="2296279" cy="28805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4" t="67269" r="6841" b="7416"/>
          <a:stretch/>
        </p:blipFill>
        <p:spPr>
          <a:xfrm>
            <a:off x="3611322" y="2123789"/>
            <a:ext cx="7880094" cy="325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865653" y="2392991"/>
            <a:ext cx="170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  Е  Н  А  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8113" y="2693706"/>
            <a:ext cx="23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   </a:t>
            </a:r>
            <a:r>
              <a:rPr lang="uk-UA" sz="2400" b="1" dirty="0">
                <a:solidFill>
                  <a:srgbClr val="002060"/>
                </a:solidFill>
              </a:rPr>
              <a:t>І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  А  Н  І  Н  О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8788" y="2994421"/>
            <a:ext cx="215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  А  </a:t>
            </a:r>
            <a:r>
              <a:rPr lang="uk-UA" sz="2400" b="1" dirty="0">
                <a:solidFill>
                  <a:srgbClr val="002060"/>
                </a:solidFill>
              </a:rPr>
              <a:t>Н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  А М 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57296" y="3287388"/>
            <a:ext cx="200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  </a:t>
            </a:r>
            <a:r>
              <a:rPr lang="uk-UA" sz="2400" b="1" dirty="0">
                <a:solidFill>
                  <a:srgbClr val="002060"/>
                </a:solidFill>
              </a:rPr>
              <a:t>А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  П  К  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05C408DB-C0E6-4652-8C94-2833E9D2E2C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</a:t>
            </a:r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81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51098</TotalTime>
  <Words>549</Words>
  <Application>Microsoft Office PowerPoint</Application>
  <PresentationFormat>Произвольный</PresentationFormat>
  <Paragraphs>97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3214</cp:revision>
  <dcterms:created xsi:type="dcterms:W3CDTF">2018-01-05T16:38:53Z</dcterms:created>
  <dcterms:modified xsi:type="dcterms:W3CDTF">2023-11-20T18:46:44Z</dcterms:modified>
</cp:coreProperties>
</file>