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729" r:id="rId3"/>
    <p:sldId id="720" r:id="rId4"/>
    <p:sldId id="722" r:id="rId5"/>
    <p:sldId id="732" r:id="rId6"/>
    <p:sldId id="710" r:id="rId7"/>
    <p:sldId id="737" r:id="rId8"/>
    <p:sldId id="718" r:id="rId9"/>
    <p:sldId id="728" r:id="rId10"/>
    <p:sldId id="725" r:id="rId11"/>
    <p:sldId id="734" r:id="rId12"/>
    <p:sldId id="735" r:id="rId13"/>
    <p:sldId id="736" r:id="rId14"/>
    <p:sldId id="689" r:id="rId15"/>
    <p:sldId id="726" r:id="rId16"/>
    <p:sldId id="714" r:id="rId17"/>
    <p:sldId id="72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8BA"/>
    <a:srgbClr val="FF3300"/>
    <a:srgbClr val="FF5050"/>
    <a:srgbClr val="EF71CE"/>
    <a:srgbClr val="B17ED8"/>
    <a:srgbClr val="463EDE"/>
    <a:srgbClr val="FFFFFF"/>
    <a:srgbClr val="322ADA"/>
    <a:srgbClr val="295FFF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42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6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esya\Desktop\&#1103;\206483_0d8adb6272af176762bca02a41e3b225_large.jpg" TargetMode="External"/><Relationship Id="rId7" Type="http://schemas.openxmlformats.org/officeDocument/2006/relationships/image" Target="file:///C:\Users\Lesya\Desktop\&#1103;\Petushochki-grebeshochki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file:///C:\Users\Lesya\Desktop\&#1103;\1292752923.jpg" TargetMode="Externa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7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file:///C:\Users\Lesya\Desktop\&#1103;\testo-dlya-pirozhkov-video.jpg" TargetMode="External"/><Relationship Id="rId3" Type="http://schemas.openxmlformats.org/officeDocument/2006/relationships/image" Target="file:///C:\Users\Lesya\Desktop\&#1103;\1151578baf5982c7.jpg" TargetMode="External"/><Relationship Id="rId7" Type="http://schemas.openxmlformats.org/officeDocument/2006/relationships/image" Target="file:///C:\Users\Lesya\Desktop\&#1103;\01.jpg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file:///C:\Users\Lesya\Desktop\&#1103;\article321.jpg" TargetMode="External"/><Relationship Id="rId5" Type="http://schemas.openxmlformats.org/officeDocument/2006/relationships/image" Target="file:///C:\Users\Lesya\Desktop\&#1103;\&#239;&#238;&#241;&#242;&#229;&#240;-&#239;&#229;&#234;&#224;&#240;&#237;&#255;.jp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file:///C:\Users\Lesya\Desktop\&#1103;\12ffbea873b31e36fa43778184c1c117.jpg" TargetMode="External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file:///C:\Users\Lesya\Desktop\&#1103;\20.jpe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0046" y="4367401"/>
            <a:ext cx="8954143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Читання </a:t>
            </a:r>
            <a:r>
              <a:rPr lang="uk-UA" sz="4800" b="1" dirty="0">
                <a:solidFill>
                  <a:schemeClr val="bg1"/>
                </a:solidFill>
              </a:rPr>
              <a:t>слів і речень з вивченими </a:t>
            </a:r>
            <a:r>
              <a:rPr lang="uk-UA" sz="4800" b="1" dirty="0" smtClean="0">
                <a:solidFill>
                  <a:schemeClr val="bg1"/>
                </a:solidFill>
              </a:rPr>
              <a:t>літерами (після в п)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1019" y="1454524"/>
            <a:ext cx="3567321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</p:txBody>
      </p:sp>
      <p:pic>
        <p:nvPicPr>
          <p:cNvPr id="1026" name="Picture 2" descr="D:\Картинки до тестів\!!!!!!Эсмира\OIG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47" y="898315"/>
            <a:ext cx="3121481" cy="312148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1287" y="511362"/>
            <a:ext cx="9653934" cy="869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Послухай або прочитай вірш Петра Ребра</a:t>
            </a:r>
            <a:endParaRPr lang="uk-UA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1612" y="5631809"/>
            <a:ext cx="5491124" cy="800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З якою пташкою сперечався ведмідь? </a:t>
            </a:r>
          </a:p>
          <a:p>
            <a:pPr lvl="0" algn="ctr"/>
            <a:r>
              <a:rPr lang="uk-UA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Про що не знає ведмідь? Чому?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1 клас\1. Навчання грамоти\1 УРОКИ 2023\Читання\3 Блок л м с н к в п\041 - Закр після в п\2023-11-17_113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1547530"/>
            <a:ext cx="5491124" cy="400745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1 клас\1. Навчання грамоти\1 УРОКИ 2023\Читання\3 Блок л м с н к в п\041 - Закр після в п\2023-11-17_1134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46" y="1547529"/>
            <a:ext cx="3639503" cy="464434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869" y="2699708"/>
            <a:ext cx="2715605" cy="7886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 ПІВНИКИ  </a:t>
            </a:r>
            <a:endParaRPr lang="ru-RU" sz="4000" b="1" dirty="0"/>
          </a:p>
        </p:txBody>
      </p:sp>
      <p:pic>
        <p:nvPicPr>
          <p:cNvPr id="4" name="206483_0d8adb6272af176762bca02a41e3b225_large.jpg" descr="C:\Users\Lesya\Desktop\я\206483_0d8adb6272af176762bca02a41e3b225_large.jpg"/>
          <p:cNvPicPr>
            <a:picLocks noGrp="1" noChangeAspect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1024850" y="2498554"/>
            <a:ext cx="3634779" cy="405902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1292752923.jpg" descr="C:\Users\Lesya\Desktop\я\1292752923.jpg"/>
          <p:cNvPicPr>
            <a:picLocks noChangeAspect="1"/>
          </p:cNvPicPr>
          <p:nvPr/>
        </p:nvPicPr>
        <p:blipFill rotWithShape="1">
          <a:blip r:embed="rId4" r:link="rId5" cstate="print"/>
          <a:srcRect t="70" b="11458"/>
          <a:stretch/>
        </p:blipFill>
        <p:spPr>
          <a:xfrm>
            <a:off x="5079750" y="3648420"/>
            <a:ext cx="5604430" cy="2772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etushochki-grebeshochki.jpg" descr="C:\Users\Lesya\Desktop\я\Petushochki-grebeshochki.jpg"/>
          <p:cNvPicPr>
            <a:picLocks noChangeAspect="1"/>
          </p:cNvPicPr>
          <p:nvPr/>
        </p:nvPicPr>
        <p:blipFill rotWithShape="1">
          <a:blip r:embed="rId6" r:link="rId7" cstate="print"/>
          <a:srcRect r="36756"/>
          <a:stretch/>
        </p:blipFill>
        <p:spPr>
          <a:xfrm>
            <a:off x="7470485" y="573353"/>
            <a:ext cx="4068000" cy="291504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24850" y="1421846"/>
            <a:ext cx="5492116" cy="800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Розглянь малюнки.  Чому два різних об’єкти природи мають одну назву?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108" y="485040"/>
            <a:ext cx="6655600" cy="8691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Що об'єднує малюнки?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67" y="1534746"/>
            <a:ext cx="6297930" cy="395165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8338" y="457200"/>
            <a:ext cx="10972800" cy="84582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Входження</a:t>
            </a:r>
            <a:r>
              <a:rPr lang="ru-RU" sz="4000" b="1" dirty="0" smtClean="0"/>
              <a:t> в картину. </a:t>
            </a:r>
            <a:r>
              <a:rPr lang="ru-RU" sz="4000" b="1" dirty="0" err="1" smtClean="0"/>
              <a:t>Олена</a:t>
            </a:r>
            <a:r>
              <a:rPr lang="ru-RU" sz="4000" b="1" dirty="0" smtClean="0"/>
              <a:t> </a:t>
            </a:r>
            <a:r>
              <a:rPr lang="ru-RU" sz="4000" b="1" dirty="0" smtClean="0"/>
              <a:t>Сальникова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56516" y="1537872"/>
            <a:ext cx="5353544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Кого </a:t>
            </a:r>
            <a:r>
              <a:rPr lang="uk-UA" sz="2000" b="1" dirty="0" smtClean="0"/>
              <a:t>зобразила художниця </a:t>
            </a:r>
            <a:r>
              <a:rPr lang="uk-UA" sz="2000" b="1" dirty="0" smtClean="0"/>
              <a:t>на передньому плані? Уяви себе поруч з дівчинкою.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Що робить дівчинка?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Яка пора року на картині? Доведи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Де може відбуватися зустріч з квітами?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Про що може думати героїня художнього полотна?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Який в неї настрій, на твою думку?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Що передає її поза?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Які кольори </a:t>
            </a:r>
            <a:r>
              <a:rPr lang="uk-UA" sz="2000" b="1" dirty="0"/>
              <a:t>картини: </a:t>
            </a:r>
            <a:r>
              <a:rPr lang="uk-UA" sz="2000" b="1" dirty="0" smtClean="0"/>
              <a:t>теплі </a:t>
            </a:r>
            <a:r>
              <a:rPr lang="uk-UA" sz="2000" b="1" dirty="0"/>
              <a:t>чи </a:t>
            </a:r>
            <a:r>
              <a:rPr lang="uk-UA" sz="2000" b="1" dirty="0" smtClean="0"/>
              <a:t>холодні?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Які почуття викликає ця картина у тебе?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Як можна назвати картину?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Закінчи речення: «Я чую …», «Я бачу…», «Я відчуваю запах …», «Я відчуваю на дотик …»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802" y="5534369"/>
            <a:ext cx="2715605" cy="69861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smtClean="0"/>
              <a:t> ПІВНИКИ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770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1368726"/>
            <a:ext cx="7010439" cy="157163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uk-UA" sz="4000" b="1" dirty="0" smtClean="0">
                <a:cs typeface="Times New Roman" pitchFamily="18" charset="0"/>
              </a:rPr>
              <a:t> </a:t>
            </a:r>
            <a:br>
              <a:rPr lang="uk-UA" sz="4000" b="1" dirty="0" smtClean="0">
                <a:cs typeface="Times New Roman" pitchFamily="18" charset="0"/>
              </a:rPr>
            </a:br>
            <a:r>
              <a:rPr lang="uk-UA" sz="4000" b="1" dirty="0" smtClean="0">
                <a:cs typeface="Times New Roman" pitchFamily="18" charset="0"/>
              </a:rPr>
              <a:t>- Пилип і Павло плавали?</a:t>
            </a:r>
            <a:br>
              <a:rPr lang="uk-UA" sz="4000" b="1" dirty="0" smtClean="0">
                <a:cs typeface="Times New Roman" pitchFamily="18" charset="0"/>
              </a:rPr>
            </a:br>
            <a:r>
              <a:rPr lang="uk-UA" sz="4000" b="1" dirty="0" smtClean="0">
                <a:cs typeface="Times New Roman" pitchFamily="18" charset="0"/>
              </a:rPr>
              <a:t>- Ні. Вони скакали на коні.</a:t>
            </a:r>
            <a:r>
              <a:rPr lang="ru-RU" sz="4000" b="1" dirty="0" smtClean="0">
                <a:cs typeface="Times New Roman" pitchFamily="18" charset="0"/>
              </a:rPr>
              <a:t/>
            </a:r>
            <a:br>
              <a:rPr lang="ru-RU" sz="4000" b="1" dirty="0" smtClean="0">
                <a:cs typeface="Times New Roman" pitchFamily="18" charset="0"/>
              </a:rPr>
            </a:br>
            <a:endParaRPr lang="ru-RU" sz="4000" b="1" dirty="0"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80960" y="3054662"/>
            <a:ext cx="6945670" cy="155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itchFamily="18" charset="0"/>
              </a:rPr>
              <a:t> Поліна і Віка пили сік?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- Так. Вони пили сливовий сік.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960" y="4726324"/>
            <a:ext cx="6945669" cy="1503026"/>
          </a:xfrm>
          <a:prstGeom prst="rect">
            <a:avLst/>
          </a:prstGeom>
          <a:solidFill>
            <a:srgbClr val="FF5050"/>
          </a:solidFill>
          <a:ln w="190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itchFamily="18" charset="0"/>
              </a:rPr>
              <a:t> Олесь  і Вова мили песика?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- Ні. Олесь ніс песика Вові.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2733" y="461198"/>
            <a:ext cx="9309253" cy="729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Інтонування речень в діалозі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Людина\Малеч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10425"/>
          <a:stretch/>
        </p:blipFill>
        <p:spPr bwMode="auto">
          <a:xfrm>
            <a:off x="7689848" y="1743252"/>
            <a:ext cx="3758152" cy="425749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4255" y="1467530"/>
            <a:ext cx="833447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Диктант великих і малих друкованих букв</a:t>
            </a:r>
            <a:endParaRPr lang="ru-RU" sz="2400" b="1" dirty="0"/>
          </a:p>
        </p:txBody>
      </p:sp>
      <p:pic>
        <p:nvPicPr>
          <p:cNvPr id="17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0410" y="915238"/>
            <a:ext cx="2674665" cy="32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19480" y="470629"/>
            <a:ext cx="9309253" cy="8892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08" r="61141" b="88192"/>
          <a:stretch/>
        </p:blipFill>
        <p:spPr>
          <a:xfrm>
            <a:off x="2315883" y="1978308"/>
            <a:ext cx="9305528" cy="1620000"/>
          </a:xfrm>
          <a:prstGeom prst="round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54308" y="2133242"/>
            <a:ext cx="917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 smtClean="0">
                <a:solidFill>
                  <a:srgbClr val="463EDE"/>
                </a:solidFill>
                <a:cs typeface="Times New Roman" pitchFamily="18" charset="0"/>
              </a:rPr>
              <a:t>Кк</a:t>
            </a:r>
            <a:endParaRPr lang="ru-RU" sz="5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85593" y="2133242"/>
            <a:ext cx="10005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 smtClean="0">
                <a:solidFill>
                  <a:srgbClr val="463EDE"/>
                </a:solidFill>
                <a:cs typeface="Times New Roman" pitchFamily="18" charset="0"/>
              </a:rPr>
              <a:t>Нн</a:t>
            </a:r>
            <a:endParaRPr lang="ru-RU" sz="5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981785" y="2146570"/>
            <a:ext cx="8569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 smtClean="0">
                <a:solidFill>
                  <a:srgbClr val="463EDE"/>
                </a:solidFill>
                <a:cs typeface="Times New Roman" pitchFamily="18" charset="0"/>
              </a:rPr>
              <a:t>Ее</a:t>
            </a:r>
            <a:endParaRPr lang="ru-RU" sz="5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87012" y="2210007"/>
            <a:ext cx="833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err="1" smtClean="0">
                <a:solidFill>
                  <a:srgbClr val="463EDE"/>
                </a:solidFill>
                <a:cs typeface="Times New Roman" pitchFamily="18" charset="0"/>
              </a:rPr>
              <a:t>Вв</a:t>
            </a:r>
            <a:endParaRPr lang="ru-RU" sz="48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176288" y="2133242"/>
            <a:ext cx="946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 smtClean="0">
                <a:solidFill>
                  <a:srgbClr val="463EDE"/>
                </a:solidFill>
                <a:cs typeface="Times New Roman" pitchFamily="18" charset="0"/>
              </a:rPr>
              <a:t>Аа</a:t>
            </a:r>
            <a:endParaRPr lang="ru-RU" sz="5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794710" y="2160782"/>
            <a:ext cx="9909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 smtClean="0">
                <a:solidFill>
                  <a:srgbClr val="463EDE"/>
                </a:solidFill>
                <a:cs typeface="Times New Roman" pitchFamily="18" charset="0"/>
              </a:rPr>
              <a:t>Пп</a:t>
            </a:r>
            <a:endParaRPr lang="ru-RU" sz="54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78276" y="4303223"/>
            <a:ext cx="3518838" cy="578882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Венера, Вулкан</a:t>
            </a:r>
            <a:endParaRPr lang="ru-RU" sz="28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85687" y="4303223"/>
            <a:ext cx="2476640" cy="578882"/>
          </a:xfrm>
          <a:prstGeom prst="roundRect">
            <a:avLst/>
          </a:prstGeom>
          <a:solidFill>
            <a:srgbClr val="FF33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Елла, Ельбрус</a:t>
            </a:r>
            <a:endParaRPr lang="ru-RU" sz="28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785687" y="5026612"/>
            <a:ext cx="2476640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Нікополь, Норвегія </a:t>
            </a:r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592186" y="4303223"/>
            <a:ext cx="3469021" cy="1055608"/>
          </a:xfrm>
          <a:prstGeom prst="roundRect">
            <a:avLst/>
          </a:prstGeom>
          <a:solidFill>
            <a:srgbClr val="7030A0"/>
          </a:solidFill>
          <a:ln w="285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Азовське море, Атлантичний океан</a:t>
            </a:r>
            <a:endParaRPr lang="ru-RU" sz="28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78276" y="5026612"/>
            <a:ext cx="3611972" cy="1055608"/>
          </a:xfrm>
          <a:prstGeom prst="round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Полтава, Приморська площа</a:t>
            </a:r>
            <a:endParaRPr lang="ru-RU" sz="28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09396" y="5466068"/>
            <a:ext cx="3724302" cy="57888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Костенко Ліна, Китай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03953" y="3266487"/>
            <a:ext cx="706943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Прочит</a:t>
            </a:r>
            <a:r>
              <a:rPr lang="ru-RU" sz="2400" dirty="0" smtClean="0"/>
              <a:t>ай </a:t>
            </a:r>
            <a:r>
              <a:rPr lang="uk-UA" sz="2400" b="1" dirty="0" smtClean="0">
                <a:solidFill>
                  <a:schemeClr val="bg1"/>
                </a:solidFill>
              </a:rPr>
              <a:t>назви країн, міст, вулиць, морів, океанів, клички тварин на ці букви.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42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48268" y="5130082"/>
            <a:ext cx="962645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речення. Скільки в ньому слів?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позначити початок і кінець речення? Надрукуй речення в зошиті.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4255" y="1467530"/>
            <a:ext cx="833447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Прочитай слова. Надрукуй </a:t>
            </a:r>
            <a:r>
              <a:rPr lang="uk-UA" sz="2400" b="1" dirty="0" smtClean="0"/>
              <a:t>їх. </a:t>
            </a:r>
            <a:r>
              <a:rPr lang="uk-UA" sz="2400" b="1" dirty="0"/>
              <a:t>Побудуй звукові схеми слів. Поділи </a:t>
            </a:r>
            <a:r>
              <a:rPr lang="uk-UA" sz="2400" b="1" dirty="0" smtClean="0"/>
              <a:t>їх </a:t>
            </a:r>
            <a:r>
              <a:rPr lang="uk-UA" sz="2400" b="1" dirty="0" smtClean="0"/>
              <a:t>на склади, познач наголос. </a:t>
            </a:r>
            <a:endParaRPr lang="ru-RU" sz="2400" b="1" dirty="0"/>
          </a:p>
        </p:txBody>
      </p:sp>
      <p:pic>
        <p:nvPicPr>
          <p:cNvPr id="17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59848"/>
            <a:ext cx="2674665" cy="32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19480" y="470629"/>
            <a:ext cx="9309253" cy="8892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1141" b="79513"/>
          <a:stretch/>
        </p:blipFill>
        <p:spPr>
          <a:xfrm>
            <a:off x="2415494" y="2368074"/>
            <a:ext cx="9305528" cy="2762008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9438" y="3894590"/>
            <a:ext cx="9174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Пол </a:t>
            </a:r>
            <a:r>
              <a:rPr lang="uk-UA" sz="5400" dirty="0" err="1" smtClean="0">
                <a:solidFill>
                  <a:srgbClr val="463EDE"/>
                </a:solidFill>
                <a:cs typeface="Times New Roman" pitchFamily="18" charset="0"/>
              </a:rPr>
              <a:t>ін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 і    </a:t>
            </a:r>
            <a:r>
              <a:rPr lang="uk-UA" sz="5400" dirty="0" err="1" smtClean="0">
                <a:solidFill>
                  <a:srgbClr val="463EDE"/>
                </a:solidFill>
                <a:cs typeface="Times New Roman" pitchFamily="18" charset="0"/>
              </a:rPr>
              <a:t>і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   Павликові  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 весело</a:t>
            </a:r>
            <a:r>
              <a:rPr lang="uk-UA" sz="6000" dirty="0" smtClean="0">
                <a:solidFill>
                  <a:srgbClr val="463EDE"/>
                </a:solidFill>
                <a:cs typeface="Times New Roman" pitchFamily="18" charset="0"/>
              </a:rPr>
              <a:t>.</a:t>
            </a:r>
            <a:endParaRPr lang="ru-RU" sz="6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65690" y="2802060"/>
            <a:ext cx="798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 smtClean="0">
                <a:solidFill>
                  <a:srgbClr val="463EDE"/>
                </a:solidFill>
                <a:cs typeface="Times New Roman" pitchFamily="18" charset="0"/>
              </a:rPr>
              <a:t>Півники  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павук    поні</a:t>
            </a:r>
            <a:endParaRPr lang="ru-RU" sz="5400" dirty="0"/>
          </a:p>
        </p:txBody>
      </p:sp>
      <p:sp>
        <p:nvSpPr>
          <p:cNvPr id="6" name="Дуга 5"/>
          <p:cNvSpPr/>
          <p:nvPr/>
        </p:nvSpPr>
        <p:spPr>
          <a:xfrm rot="7066145">
            <a:off x="2716459" y="2739843"/>
            <a:ext cx="768164" cy="1143945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7871073">
            <a:off x="3402664" y="2290941"/>
            <a:ext cx="1351686" cy="1597467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7066145">
            <a:off x="4562092" y="2646943"/>
            <a:ext cx="822643" cy="1313338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7336410">
            <a:off x="5786011" y="2739843"/>
            <a:ext cx="768164" cy="1143945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7336410">
            <a:off x="8820443" y="2952892"/>
            <a:ext cx="559173" cy="857018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512091" y="2474730"/>
            <a:ext cx="90568" cy="15525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890156" y="2802417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890156" y="2700766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670204" y="2849094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922426" y="2954573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72982" y="2826407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893602" y="2907090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847882" y="2757846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47466" y="2862093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498149" y="2757846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381318" y="2750503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55211" y="2736614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284496" y="2817297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057213" y="2750503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182212" y="2491915"/>
            <a:ext cx="90568" cy="15525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8588432" y="2732464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279987" y="2750503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7336410">
            <a:off x="7998069" y="2773244"/>
            <a:ext cx="682362" cy="1073296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6778328">
            <a:off x="6482699" y="2532295"/>
            <a:ext cx="705653" cy="1576892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8685724" y="2469150"/>
            <a:ext cx="90568" cy="15525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078507" y="2883208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153268" y="2840296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604399" y="2847639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8" grpId="0" animBg="1"/>
      <p:bldP spid="39" grpId="0" animBg="1"/>
      <p:bldP spid="40" grpId="0" animBg="1"/>
      <p:bldP spid="41" grpId="0" animBg="1"/>
      <p:bldP spid="37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9239" y="492766"/>
            <a:ext cx="8755124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1719928" y="1695516"/>
            <a:ext cx="6010183" cy="2971203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1365" y="1804397"/>
            <a:ext cx="6013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Скільки голосних звуків в українській мові?</a:t>
            </a:r>
            <a:endParaRPr lang="uk-UA" sz="30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Які букви приголосних звуків вивчили? </a:t>
            </a:r>
            <a:endParaRPr lang="uk-UA" sz="30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Які власні назви залишилися в пам’яті після уроку?</a:t>
            </a:r>
            <a:endParaRPr lang="uk-UA" sz="30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7968343" y="1576339"/>
            <a:ext cx="3784270" cy="45646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8065" y="5023370"/>
            <a:ext cx="962348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>
                <a:ln w="11430"/>
                <a:solidFill>
                  <a:schemeClr val="bg1"/>
                </a:solidFill>
                <a:cs typeface="Arial" pitchFamily="34" charset="0"/>
              </a:rPr>
              <a:t>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8665" y="5047069"/>
            <a:ext cx="8985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5364" y="5037117"/>
            <a:ext cx="830807" cy="64633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к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8789" y="5017865"/>
            <a:ext cx="949484" cy="646331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89918" y="5057598"/>
            <a:ext cx="8763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9294" y="5037116"/>
            <a:ext cx="830807" cy="646331"/>
          </a:xfrm>
          <a:prstGeom prst="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02501" y="5052715"/>
            <a:ext cx="830807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п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Смайли\Смайлик серпа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91" y="1313441"/>
            <a:ext cx="3185856" cy="23863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8" y="1329060"/>
            <a:ext cx="2430662" cy="220218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08" y="3575822"/>
            <a:ext cx="2578853" cy="23879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Смайли\Підморгуван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69" y="3575822"/>
            <a:ext cx="2143125" cy="21336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2486" y="491490"/>
            <a:ext cx="8732066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Рефлексія «</a:t>
            </a:r>
            <a:r>
              <a:rPr lang="uk-UA" sz="3200" b="1" dirty="0">
                <a:solidFill>
                  <a:schemeClr val="bg1"/>
                </a:solidFill>
              </a:rPr>
              <a:t>Мій успіх</a:t>
            </a:r>
            <a:r>
              <a:rPr lang="uk-UA" sz="3200" b="1" dirty="0" smtClean="0">
                <a:solidFill>
                  <a:schemeClr val="bg1"/>
                </a:solidFill>
              </a:rPr>
              <a:t>». Оціни свою роботу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531952" y="1750910"/>
            <a:ext cx="2026880" cy="7796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Молодець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497510" y="4252788"/>
            <a:ext cx="1669952" cy="7796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Добре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5891066" y="1736506"/>
            <a:ext cx="2184484" cy="779214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Відмінно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4477562" y="3094848"/>
            <a:ext cx="2441914" cy="661429"/>
          </a:xfrm>
          <a:prstGeom prst="roundRect">
            <a:avLst/>
          </a:prstGeom>
          <a:solidFill>
            <a:srgbClr val="EF71CE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9912922" y="4410171"/>
            <a:ext cx="1256790" cy="6550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Ой 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92" y="3987684"/>
            <a:ext cx="2306253" cy="260521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Смайли\Смайлик серпа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868" y="1527181"/>
            <a:ext cx="3185856" cy="23863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8" y="1619250"/>
            <a:ext cx="2430662" cy="220218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08" y="3800025"/>
            <a:ext cx="2788788" cy="258235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2486" y="491490"/>
            <a:ext cx="8732066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531952" y="1750910"/>
            <a:ext cx="2365928" cy="9694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6126480" y="1736506"/>
            <a:ext cx="1949070" cy="98383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8378049" y="4470617"/>
            <a:ext cx="2441914" cy="9122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Відкрию нові знання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1017428" y="4503956"/>
            <a:ext cx="1851660" cy="1039958"/>
          </a:xfrm>
          <a:prstGeom prst="roundRect">
            <a:avLst/>
          </a:prstGeom>
          <a:solidFill>
            <a:srgbClr val="FF33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Нічого не зрозумію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88" y="3800025"/>
            <a:ext cx="2306253" cy="260521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9022" y="1716092"/>
            <a:ext cx="55059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Покажи артикуляцію звуків</a:t>
            </a:r>
            <a:endParaRPr lang="uk-UA" sz="3200" b="1" dirty="0" smtClean="0">
              <a:cs typeface="Arial" pitchFamily="34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537335" y="494528"/>
            <a:ext cx="8732066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«Мовчанка»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7295" y="3362178"/>
            <a:ext cx="55059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Покажи на пальцях букви</a:t>
            </a:r>
            <a:endParaRPr lang="uk-UA" sz="3200" b="1" dirty="0" smtClean="0">
              <a:cs typeface="Arial" pitchFamily="34" charset="0"/>
            </a:endParaRPr>
          </a:p>
        </p:txBody>
      </p:sp>
      <p:pic>
        <p:nvPicPr>
          <p:cNvPr id="6" name="Picture 2" descr="Произношение звука рта. анимация фонем губ, говорящие красные выражения губ, синхронизация речи речи произносят набор символов. рот речь на английском, говорить звук и говорить иллюстр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2" t="2962" r="23425" b="75537"/>
          <a:stretch/>
        </p:blipFill>
        <p:spPr bwMode="auto">
          <a:xfrm>
            <a:off x="328654" y="1716092"/>
            <a:ext cx="2417362" cy="1537967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28273" y="2525589"/>
            <a:ext cx="1029377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а</a:t>
            </a:r>
            <a:r>
              <a:rPr lang="en-US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5167" y="2536096"/>
            <a:ext cx="9536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м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44199" y="2522365"/>
            <a:ext cx="1007929" cy="646331"/>
          </a:xfrm>
          <a:prstGeom prst="rect">
            <a:avLst/>
          </a:prstGeom>
          <a:solidFill>
            <a:srgbClr val="B17ED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н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87285" y="2522366"/>
            <a:ext cx="1013366" cy="646331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у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22636" y="2539319"/>
            <a:ext cx="9752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о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8273" y="4177511"/>
            <a:ext cx="962348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>
                <a:ln w="11430"/>
                <a:solidFill>
                  <a:srgbClr val="FFFF00"/>
                </a:solidFill>
                <a:cs typeface="Arial" pitchFamily="34" charset="0"/>
              </a:rPr>
              <a:t>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22636" y="4207720"/>
            <a:ext cx="8985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08786" y="4196761"/>
            <a:ext cx="830807" cy="646331"/>
          </a:xfrm>
          <a:prstGeom prst="rect">
            <a:avLst/>
          </a:prstGeom>
          <a:solidFill>
            <a:srgbClr val="B17ED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87285" y="4177510"/>
            <a:ext cx="949484" cy="646331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П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4034" y="4196760"/>
            <a:ext cx="8763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Учень в окуляра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65" y="1598963"/>
            <a:ext cx="3130653" cy="469598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934803" y="4170272"/>
            <a:ext cx="962348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к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Прямоугольник 2074"/>
          <p:cNvSpPr/>
          <p:nvPr/>
        </p:nvSpPr>
        <p:spPr>
          <a:xfrm>
            <a:off x="8287473" y="2092854"/>
            <a:ext cx="2592730" cy="14347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85083" y="189312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85083" y="2297160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65274" y="2681880"/>
            <a:ext cx="4523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</a:rPr>
              <a:t>у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17012" y="229715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46953" y="2758118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65838" y="2575478"/>
            <a:ext cx="563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dirty="0">
              <a:solidFill>
                <a:srgbClr val="C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397406" y="2328386"/>
            <a:ext cx="344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659790" y="2758118"/>
            <a:ext cx="4696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397406" y="2739569"/>
            <a:ext cx="344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9659790" y="2327599"/>
            <a:ext cx="468058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 descr="http://st.dating.playfon.ru/img/126/u3169453/3367143_320a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8598" y="3604333"/>
            <a:ext cx="3106447" cy="29959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331090" y="445746"/>
            <a:ext cx="9288072" cy="804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«Продовж речення»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397406" y="3186851"/>
            <a:ext cx="38661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209931" y="186320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4717" y="1414923"/>
            <a:ext cx="59003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/>
              <a:t>Звуки можна поділити на 2 групи </a:t>
            </a:r>
            <a:r>
              <a:rPr lang="uk-UA" sz="2800" b="1" dirty="0" smtClean="0"/>
              <a:t>…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9703" y="2092854"/>
            <a:ext cx="73240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Голосний звук вимовляємо …, приголосний …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5114" y="1414923"/>
            <a:ext cx="4546091" cy="523220"/>
          </a:xfrm>
          <a:prstGeom prst="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Звуки </a:t>
            </a:r>
            <a:r>
              <a:rPr lang="uk-UA" sz="2800" b="1" dirty="0"/>
              <a:t>ми  …, а букви </a:t>
            </a:r>
            <a:r>
              <a:rPr lang="uk-UA" sz="2800" b="1" dirty="0" smtClean="0"/>
              <a:t>…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0889" y="2758118"/>
            <a:ext cx="7299442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Голосних </a:t>
            </a:r>
            <a:r>
              <a:rPr lang="uk-UA" sz="2800" b="1" dirty="0"/>
              <a:t>звуків в </a:t>
            </a:r>
            <a:r>
              <a:rPr lang="uk-UA" sz="2800" b="1" dirty="0" smtClean="0"/>
              <a:t>українській </a:t>
            </a:r>
            <a:r>
              <a:rPr lang="uk-UA" sz="2800" b="1" dirty="0"/>
              <a:t>мові … Назви їх.</a:t>
            </a:r>
            <a:r>
              <a:rPr lang="uk-UA" sz="2800" b="1" i="1" dirty="0"/>
              <a:t> 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09703" y="3527559"/>
            <a:ext cx="72452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Голосні звуки можуть бути наголошеними і …</a:t>
            </a:r>
            <a:endParaRPr lang="ru-RU" sz="28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0889" y="4307342"/>
            <a:ext cx="724521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Скільки в слові голосних, стільки і …</a:t>
            </a:r>
            <a:endParaRPr lang="ru-RU" sz="28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55114" y="5009600"/>
            <a:ext cx="7245217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Приголосні звуки бувають 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353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6" grpId="0"/>
      <p:bldP spid="18" grpId="0"/>
      <p:bldP spid="3" grpId="0" animBg="1"/>
      <p:bldP spid="20" grpId="0" animBg="1"/>
      <p:bldP spid="22" grpId="0" animBg="1"/>
      <p:bldP spid="23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889" y="1334323"/>
            <a:ext cx="674357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1151578baf5982c7.jpg" descr="C:\Users\Lesya\Desktop\я\1151578baf5982c7.jpg"/>
          <p:cNvPicPr>
            <a:picLocks noGrp="1" noChangeAspect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1108710" y="866271"/>
            <a:ext cx="2225021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ïîñòåð-ïåêàðíÿ.jpg" descr="C:\Users\Lesya\Desktop\я\ïîñòåð-ïåêàðíÿ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7175756" y="914400"/>
            <a:ext cx="2677278" cy="1751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01.jpg" descr="C:\Users\Lesya\Desktop\я\01.jpg"/>
          <p:cNvPicPr>
            <a:picLocks noChangeAspect="1"/>
          </p:cNvPicPr>
          <p:nvPr/>
        </p:nvPicPr>
        <p:blipFill>
          <a:blip r:embed="rId6" r:link="rId7" cstate="print"/>
          <a:stretch>
            <a:fillRect/>
          </a:stretch>
        </p:blipFill>
        <p:spPr>
          <a:xfrm>
            <a:off x="3610103" y="2526103"/>
            <a:ext cx="2711108" cy="1551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364130" y="2793165"/>
            <a:ext cx="28299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прегарні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99899" y="4216256"/>
            <a:ext cx="6240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</a:p>
        </p:txBody>
      </p:sp>
      <p:pic>
        <p:nvPicPr>
          <p:cNvPr id="14" name="12ffbea873b31e36fa43778184c1c117.jpg" descr="C:\Users\Lesya\Desktop\я\12ffbea873b31e36fa43778184c1c117.jpg"/>
          <p:cNvPicPr>
            <a:picLocks noChangeAspect="1"/>
          </p:cNvPicPr>
          <p:nvPr/>
        </p:nvPicPr>
        <p:blipFill>
          <a:blip r:embed="rId8" r:link="rId9" cstate="print"/>
          <a:stretch>
            <a:fillRect/>
          </a:stretch>
        </p:blipFill>
        <p:spPr>
          <a:xfrm>
            <a:off x="1432528" y="3968175"/>
            <a:ext cx="3082321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article321.jpg" descr="C:\Users\Lesya\Desktop\я\article321.jpg"/>
          <p:cNvPicPr>
            <a:picLocks noChangeAspect="1"/>
          </p:cNvPicPr>
          <p:nvPr/>
        </p:nvPicPr>
        <p:blipFill>
          <a:blip r:embed="rId10" r:link="rId11" cstate="print"/>
          <a:stretch>
            <a:fillRect/>
          </a:stretch>
        </p:blipFill>
        <p:spPr>
          <a:xfrm>
            <a:off x="6275068" y="3578922"/>
            <a:ext cx="3124201" cy="1524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414478" y="4216256"/>
            <a:ext cx="472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3871" y="5470580"/>
            <a:ext cx="3928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І смачненькі </a:t>
            </a:r>
          </a:p>
        </p:txBody>
      </p:sp>
      <p:pic>
        <p:nvPicPr>
          <p:cNvPr id="19" name="testo-dlya-pirozhkov-video.jpg" descr="C:\Users\Lesya\Desktop\я\testo-dlya-pirozhkov-video.jpg"/>
          <p:cNvPicPr>
            <a:picLocks noChangeAspect="1"/>
          </p:cNvPicPr>
          <p:nvPr/>
        </p:nvPicPr>
        <p:blipFill>
          <a:blip r:embed="rId12" r:link="rId13" cstate="print"/>
          <a:stretch>
            <a:fillRect/>
          </a:stretch>
        </p:blipFill>
        <p:spPr>
          <a:xfrm>
            <a:off x="4999547" y="4985697"/>
            <a:ext cx="3157661" cy="148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571788" y="5008917"/>
            <a:ext cx="4145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54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431317" y="1405530"/>
            <a:ext cx="33337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Павлик</a:t>
            </a:r>
          </a:p>
        </p:txBody>
      </p:sp>
      <p:pic>
        <p:nvPicPr>
          <p:cNvPr id="48130" name="Picture 2" descr="https://b1.culture.ru/c/262596.800xp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9778" y="2489944"/>
            <a:ext cx="2423953" cy="1478231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1523968" y="278678"/>
            <a:ext cx="8785892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Прочитай вірш, замінюючи малюнки словами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1404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51810" y="1388415"/>
            <a:ext cx="5520690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Сьогодні на </a:t>
            </a:r>
            <a:r>
              <a:rPr lang="uk-UA" sz="2800" b="1" dirty="0" err="1"/>
              <a:t>уроці</a:t>
            </a:r>
            <a:r>
              <a:rPr lang="uk-UA" sz="2800" b="1" dirty="0"/>
              <a:t> ми </a:t>
            </a:r>
            <a:r>
              <a:rPr lang="uk-UA" sz="2800" b="1" dirty="0" smtClean="0"/>
              <a:t>продовжимо </a:t>
            </a:r>
            <a:r>
              <a:rPr lang="uk-UA" sz="2800" b="1" dirty="0"/>
              <a:t>навчатися </a:t>
            </a:r>
            <a:r>
              <a:rPr lang="uk-UA" sz="2800" b="1" dirty="0" smtClean="0"/>
              <a:t>читати і друкувати слова </a:t>
            </a:r>
            <a:r>
              <a:rPr lang="uk-UA" sz="2800" b="1" dirty="0"/>
              <a:t>і речення з вивченими </a:t>
            </a:r>
            <a:r>
              <a:rPr lang="uk-UA" sz="2800" b="1" dirty="0" smtClean="0"/>
              <a:t>буквами; </a:t>
            </a:r>
          </a:p>
          <a:p>
            <a:pPr algn="ctr"/>
            <a:r>
              <a:rPr lang="uk-UA" sz="2800" b="1" dirty="0" smtClean="0"/>
              <a:t>інтонувати питальні і розповідні речення;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будувати звукові схеми</a:t>
            </a:r>
            <a:r>
              <a:rPr lang="uk-UA" sz="2800" b="1" dirty="0" smtClean="0"/>
              <a:t>.</a:t>
            </a:r>
          </a:p>
          <a:p>
            <a:pPr algn="ctr"/>
            <a:r>
              <a:rPr lang="uk-UA" sz="2800" b="1" dirty="0" smtClean="0"/>
              <a:t>Пригадаємо казкових персонажів.</a:t>
            </a:r>
            <a:endParaRPr lang="uk-UA" sz="2800" b="1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70813" y="445746"/>
            <a:ext cx="9541118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" y="1388415"/>
            <a:ext cx="3331427" cy="40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Казки\vovk-ta-semero-kozenj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966" y="3058023"/>
            <a:ext cx="3579524" cy="3123134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sz="half" idx="4294967295"/>
          </p:nvPr>
        </p:nvSpPr>
        <p:spPr>
          <a:xfrm>
            <a:off x="693381" y="1388133"/>
            <a:ext cx="2461299" cy="481776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uk-UA" sz="4400" b="1" dirty="0" smtClean="0">
                <a:solidFill>
                  <a:schemeClr val="bg1"/>
                </a:solidFill>
                <a:cs typeface="Times New Roman" pitchFamily="18" charset="0"/>
              </a:rPr>
              <a:t>пил</a:t>
            </a:r>
            <a:endParaRPr lang="uk-UA" altLang="uk-UA" sz="4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uk-UA" sz="4400" b="1" dirty="0" smtClean="0">
                <a:solidFill>
                  <a:schemeClr val="bg1"/>
                </a:solidFill>
                <a:cs typeface="Times New Roman" pitchFamily="18" charset="0"/>
              </a:rPr>
              <a:t>пил-ка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uk-UA" sz="4400" b="1" dirty="0" err="1" smtClean="0">
                <a:solidFill>
                  <a:schemeClr val="bg1"/>
                </a:solidFill>
                <a:cs typeface="Times New Roman" pitchFamily="18" charset="0"/>
              </a:rPr>
              <a:t>пол-ка</a:t>
            </a:r>
            <a:endParaRPr lang="ru-RU" altLang="uk-UA" sz="4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uk-UA" sz="4400" b="1" dirty="0" smtClean="0">
                <a:solidFill>
                  <a:schemeClr val="bg1"/>
                </a:solidFill>
                <a:cs typeface="Times New Roman" pitchFamily="18" charset="0"/>
              </a:rPr>
              <a:t>пал-ка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altLang="uk-UA" sz="4400" b="1" dirty="0" smtClean="0">
                <a:solidFill>
                  <a:schemeClr val="bg1"/>
                </a:solidFill>
                <a:cs typeface="Times New Roman" pitchFamily="18" charset="0"/>
              </a:rPr>
              <a:t>пап-ка</a:t>
            </a:r>
            <a:endParaRPr lang="ru-RU" altLang="uk-UA" sz="4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uk-UA" sz="4400" b="1" dirty="0" err="1" smtClean="0">
                <a:solidFill>
                  <a:schemeClr val="bg1"/>
                </a:solidFill>
                <a:cs typeface="Times New Roman" pitchFamily="18" charset="0"/>
              </a:rPr>
              <a:t>по-ле</a:t>
            </a:r>
            <a:endParaRPr lang="ru-RU" altLang="uk-UA" sz="4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uk-UA" sz="4400" b="1" dirty="0" err="1" smtClean="0">
                <a:solidFill>
                  <a:schemeClr val="bg1"/>
                </a:solidFill>
                <a:cs typeface="Times New Roman" pitchFamily="18" charset="0"/>
              </a:rPr>
              <a:t>по-ло-ли</a:t>
            </a:r>
            <a:endParaRPr lang="uk-UA" altLang="uk-UA" sz="4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uk-UA" altLang="uk-UA" sz="4400" b="1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2175510" y="411257"/>
            <a:ext cx="7242810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Розчитка</a:t>
            </a:r>
            <a:r>
              <a:rPr lang="uk-UA" sz="4000" b="1" dirty="0" smtClean="0">
                <a:solidFill>
                  <a:schemeClr val="bg1"/>
                </a:solidFill>
              </a:rPr>
              <a:t> «КРОС»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8" y="1475862"/>
            <a:ext cx="3231183" cy="48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63050" y="2219233"/>
            <a:ext cx="2682239" cy="1631216"/>
          </a:xfrm>
          <a:prstGeom prst="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/>
              <a:t>Вибіркове </a:t>
            </a:r>
            <a:r>
              <a:rPr lang="uk-UA" sz="2000" b="1" dirty="0" smtClean="0"/>
              <a:t>читання.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b="1" dirty="0" smtClean="0"/>
              <a:t>Прочитай в кожній </a:t>
            </a:r>
            <a:r>
              <a:rPr lang="uk-UA" sz="2000" b="1" dirty="0"/>
              <a:t>колонці </a:t>
            </a:r>
            <a:r>
              <a:rPr lang="uk-UA" sz="2000" b="1" dirty="0" smtClean="0"/>
              <a:t>слова односкладові, трискладове; </a:t>
            </a:r>
            <a:endParaRPr lang="uk-UA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3050" y="4671480"/>
            <a:ext cx="2771996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Яке слово  </a:t>
            </a:r>
            <a:r>
              <a:rPr lang="uk-UA" b="1" dirty="0"/>
              <a:t>відповідає на питання що робили?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7929" y="3908393"/>
            <a:ext cx="2682239" cy="64633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Які слова  закінчуються на приголосний?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9073" y="1436294"/>
            <a:ext cx="3403487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Прочитай слова в колонках за стрілочками швидко</a:t>
            </a:r>
            <a:endParaRPr lang="uk-UA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2320" y="1397675"/>
            <a:ext cx="2209800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4400" b="1" dirty="0">
                <a:solidFill>
                  <a:schemeClr val="bg1"/>
                </a:solidFill>
                <a:cs typeface="Times New Roman" pitchFamily="18" charset="0"/>
              </a:rPr>
              <a:t>пан</a:t>
            </a:r>
          </a:p>
          <a:p>
            <a:pPr>
              <a:defRPr/>
            </a:pPr>
            <a:r>
              <a:rPr lang="ru-RU" altLang="uk-UA" sz="4400" b="1" dirty="0">
                <a:solidFill>
                  <a:schemeClr val="bg1"/>
                </a:solidFill>
                <a:cs typeface="Times New Roman" pitchFamily="18" charset="0"/>
              </a:rPr>
              <a:t>па-</a:t>
            </a:r>
            <a:r>
              <a:rPr lang="ru-RU" altLang="uk-UA" sz="4400" b="1" dirty="0" err="1">
                <a:solidFill>
                  <a:schemeClr val="bg1"/>
                </a:solidFill>
                <a:cs typeface="Times New Roman" pitchFamily="18" charset="0"/>
              </a:rPr>
              <a:t>ні</a:t>
            </a:r>
            <a:endParaRPr lang="uk-UA" altLang="uk-UA" sz="44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altLang="uk-UA" sz="4400" b="1" dirty="0" smtClean="0">
                <a:solidFill>
                  <a:schemeClr val="bg1"/>
                </a:solidFill>
                <a:cs typeface="Times New Roman" pitchFamily="18" charset="0"/>
              </a:rPr>
              <a:t>па-ни</a:t>
            </a:r>
            <a:endParaRPr lang="ru-RU" altLang="uk-UA" sz="44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uk-UA" altLang="uk-UA" sz="4400" b="1" dirty="0">
                <a:solidFill>
                  <a:schemeClr val="bg1"/>
                </a:solidFill>
                <a:cs typeface="Times New Roman" pitchFamily="18" charset="0"/>
              </a:rPr>
              <a:t>по-ні</a:t>
            </a:r>
          </a:p>
          <a:p>
            <a:pPr>
              <a:defRPr/>
            </a:pPr>
            <a:r>
              <a:rPr lang="ru-RU" altLang="uk-UA" sz="4400" b="1" dirty="0" err="1" smtClean="0">
                <a:solidFill>
                  <a:schemeClr val="bg1"/>
                </a:solidFill>
                <a:cs typeface="Times New Roman" pitchFamily="18" charset="0"/>
              </a:rPr>
              <a:t>По-лі-на</a:t>
            </a:r>
            <a:endParaRPr lang="uk-UA" altLang="uk-UA" sz="44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altLang="uk-UA" sz="4400" b="1" dirty="0" smtClean="0">
                <a:solidFill>
                  <a:schemeClr val="bg1"/>
                </a:solidFill>
                <a:cs typeface="Times New Roman" pitchFamily="18" charset="0"/>
              </a:rPr>
              <a:t>Пи-лип</a:t>
            </a:r>
            <a:endParaRPr lang="ru-RU" altLang="uk-UA" sz="44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altLang="uk-UA" sz="4400" b="1" dirty="0" smtClean="0">
                <a:solidFill>
                  <a:schemeClr val="bg1"/>
                </a:solidFill>
                <a:cs typeface="Times New Roman" pitchFamily="18" charset="0"/>
              </a:rPr>
              <a:t>Па-</a:t>
            </a:r>
            <a:r>
              <a:rPr lang="ru-RU" altLang="uk-UA" sz="4400" b="1" dirty="0" err="1" smtClean="0">
                <a:solidFill>
                  <a:schemeClr val="bg1"/>
                </a:solidFill>
                <a:cs typeface="Times New Roman" pitchFamily="18" charset="0"/>
              </a:rPr>
              <a:t>вло</a:t>
            </a:r>
            <a:endParaRPr lang="ru-RU" altLang="uk-UA" sz="4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85750" y="1383400"/>
            <a:ext cx="22860" cy="87689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63880" y="1397676"/>
            <a:ext cx="0" cy="86261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007929" y="5457706"/>
            <a:ext cx="2771996" cy="646331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Яке слово  </a:t>
            </a:r>
            <a:r>
              <a:rPr lang="uk-UA" b="1" dirty="0" smtClean="0"/>
              <a:t>називає тварину?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920490" y="2016828"/>
            <a:ext cx="160020" cy="26780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644390" y="2603568"/>
            <a:ext cx="160020" cy="26780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920490" y="3327468"/>
            <a:ext cx="160020" cy="26780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73900" y="485040"/>
            <a:ext cx="10554520" cy="869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Поміркуй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8633886" y="2751106"/>
            <a:ext cx="1297731" cy="6171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</a:t>
            </a: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8358667" y="3366358"/>
            <a:ext cx="1848169" cy="703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-ви</a:t>
            </a: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8082903" y="4052730"/>
            <a:ext cx="2399699" cy="6600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спі-вак</a:t>
            </a:r>
            <a:endParaRPr lang="uk-UA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8006378" y="4752445"/>
            <a:ext cx="2685803" cy="6638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-ва-ла</a:t>
            </a: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7774916" y="5415552"/>
            <a:ext cx="3148728" cy="805224"/>
          </a:xfrm>
          <a:prstGeom prst="roundRect">
            <a:avLst/>
          </a:prstGeom>
          <a:solidFill>
            <a:srgbClr val="FF3300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на-</a:t>
            </a: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-ва-ла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98474" y="1444572"/>
            <a:ext cx="4329946" cy="122292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Прочитай піраміду слів. </a:t>
            </a: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Чим вона цікава? Яке слово відповідає на питання ХТО?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3900" y="1475071"/>
            <a:ext cx="4129570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Прочитай слова. На яке питання вони відповідають?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3900" y="2651340"/>
            <a:ext cx="3219485" cy="3713678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err="1">
                <a:ln w="11430"/>
                <a:solidFill>
                  <a:srgbClr val="FFFF00"/>
                </a:solidFill>
                <a:cs typeface="Arial" pitchFamily="34" charset="0"/>
              </a:rPr>
              <a:t>пус</a:t>
            </a:r>
            <a:r>
              <a:rPr lang="uk-UA" sz="3600" b="1" spc="50" dirty="0">
                <a:ln w="11430"/>
                <a:solidFill>
                  <a:srgbClr val="FFFF00"/>
                </a:solidFill>
                <a:cs typeface="Arial" pitchFamily="34" charset="0"/>
              </a:rPr>
              <a:t>-ка-</a:t>
            </a:r>
            <a:r>
              <a:rPr lang="uk-UA" sz="3600" b="1" spc="50" dirty="0" err="1">
                <a:ln w="11430"/>
                <a:solidFill>
                  <a:srgbClr val="FFFF00"/>
                </a:solidFill>
                <a:cs typeface="Arial" pitchFamily="34" charset="0"/>
              </a:rPr>
              <a:t>ли</a:t>
            </a:r>
            <a:endParaRPr lang="uk-UA" sz="3600" b="1" spc="50" dirty="0">
              <a:ln w="11430"/>
              <a:solidFill>
                <a:srgbClr val="FFFF00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err="1" smtClean="0">
                <a:ln w="11430"/>
                <a:solidFill>
                  <a:srgbClr val="FFFF00"/>
                </a:solidFill>
                <a:cs typeface="Arial" pitchFamily="34" charset="0"/>
              </a:rPr>
              <a:t>пла</a:t>
            </a:r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-ка-</a:t>
            </a:r>
            <a:r>
              <a:rPr lang="uk-UA" sz="3600" b="1" spc="50" dirty="0" err="1" smtClean="0">
                <a:ln w="11430"/>
                <a:solidFill>
                  <a:srgbClr val="FFFF00"/>
                </a:solidFill>
                <a:cs typeface="Arial" pitchFamily="34" charset="0"/>
              </a:rPr>
              <a:t>ли</a:t>
            </a:r>
            <a:endParaRPr lang="uk-UA" sz="3600" b="1" spc="50" dirty="0" smtClean="0">
              <a:ln w="11430"/>
              <a:solidFill>
                <a:srgbClr val="FFFF00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err="1">
                <a:ln w="11430"/>
                <a:solidFill>
                  <a:srgbClr val="FFFF00"/>
                </a:solidFill>
                <a:cs typeface="Arial" pitchFamily="34" charset="0"/>
              </a:rPr>
              <a:t>пла</a:t>
            </a:r>
            <a:r>
              <a:rPr lang="uk-UA" sz="3600" b="1" spc="50" dirty="0">
                <a:ln w="11430"/>
                <a:solidFill>
                  <a:srgbClr val="FFFF00"/>
                </a:solidFill>
                <a:cs typeface="Arial" pitchFamily="34" charset="0"/>
              </a:rPr>
              <a:t>-ва-</a:t>
            </a:r>
            <a:r>
              <a:rPr lang="uk-UA" sz="3600" b="1" spc="50" dirty="0" err="1">
                <a:ln w="11430"/>
                <a:solidFill>
                  <a:srgbClr val="FFFF00"/>
                </a:solidFill>
                <a:cs typeface="Arial" pitchFamily="34" charset="0"/>
              </a:rPr>
              <a:t>ли</a:t>
            </a:r>
            <a:endParaRPr lang="uk-UA" sz="3600" b="1" spc="50" dirty="0">
              <a:ln w="11430"/>
              <a:solidFill>
                <a:srgbClr val="FFFF00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err="1" smtClean="0">
                <a:ln w="11430"/>
                <a:solidFill>
                  <a:srgbClr val="FFFF00"/>
                </a:solidFill>
                <a:cs typeface="Arial" pitchFamily="34" charset="0"/>
              </a:rPr>
              <a:t>спі</a:t>
            </a:r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-ва-</a:t>
            </a:r>
            <a:r>
              <a:rPr lang="uk-UA" sz="3600" b="1" spc="50" dirty="0" err="1" smtClean="0">
                <a:ln w="11430"/>
                <a:solidFill>
                  <a:srgbClr val="FFFF00"/>
                </a:solidFill>
                <a:cs typeface="Arial" pitchFamily="34" charset="0"/>
              </a:rPr>
              <a:t>ли</a:t>
            </a:r>
            <a:endParaRPr lang="uk-UA" sz="3600" b="1" spc="50" dirty="0" smtClean="0">
              <a:ln w="11430"/>
              <a:solidFill>
                <a:srgbClr val="FFFF00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ви-па-</a:t>
            </a:r>
            <a:r>
              <a:rPr lang="uk-UA" sz="3600" b="1" spc="50" dirty="0" err="1" smtClean="0">
                <a:ln w="11430"/>
                <a:solidFill>
                  <a:srgbClr val="FFFF00"/>
                </a:solidFill>
                <a:cs typeface="Arial" pitchFamily="34" charset="0"/>
              </a:rPr>
              <a:t>ли</a:t>
            </a:r>
            <a:endParaRPr lang="uk-UA" sz="3600" b="1" spc="50" dirty="0" smtClean="0">
              <a:ln w="11430"/>
              <a:solidFill>
                <a:srgbClr val="FFFF00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ку-па-</a:t>
            </a:r>
            <a:r>
              <a:rPr lang="uk-UA" sz="3600" b="1" spc="50" dirty="0" err="1" smtClean="0">
                <a:ln w="11430"/>
                <a:solidFill>
                  <a:srgbClr val="FFFF00"/>
                </a:solidFill>
                <a:cs typeface="Arial" pitchFamily="34" charset="0"/>
              </a:rPr>
              <a:t>ли</a:t>
            </a:r>
            <a:endParaRPr lang="uk-UA" sz="3600" b="1" spc="50" dirty="0">
              <a:ln w="11430"/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5122" name="Picture 2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2333771"/>
            <a:ext cx="2335034" cy="424197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0198" y="445745"/>
            <a:ext cx="7736027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Казкові персонажі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смайлик, читающий красную книгу, смайлик, читающий книгу смайлик смайлик,  книга, чтение, книга, улыбка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67">
                        <a14:foregroundMark x1="37500" y1="29293" x2="37500" y2="29293"/>
                        <a14:foregroundMark x1="40833" y1="29293" x2="40833" y2="29293"/>
                        <a14:foregroundMark x1="61111" y1="29966" x2="61111" y2="29966"/>
                        <a14:foregroundMark x1="64722" y1="29966" x2="64722" y2="29966"/>
                        <a14:foregroundMark x1="17778" y1="73064" x2="17778" y2="73064"/>
                        <a14:foregroundMark x1="15833" y1="67340" x2="15833" y2="67340"/>
                        <a14:foregroundMark x1="13611" y1="71044" x2="13611" y2="71044"/>
                        <a14:foregroundMark x1="21667" y1="76431" x2="21667" y2="76431"/>
                        <a14:foregroundMark x1="18333" y1="67340" x2="18333" y2="67340"/>
                        <a14:foregroundMark x1="20000" y1="71717" x2="20000" y2="71717"/>
                        <a14:foregroundMark x1="16667" y1="77104" x2="16667" y2="77104"/>
                        <a14:foregroundMark x1="80278" y1="73064" x2="80833" y2="73064"/>
                        <a14:foregroundMark x1="83889" y1="71717" x2="83889" y2="71717"/>
                        <a14:foregroundMark x1="84444" y1="66667" x2="84444" y2="66667"/>
                        <a14:foregroundMark x1="87222" y1="68687" x2="87222" y2="68687"/>
                        <a14:foregroundMark x1="87222" y1="73064" x2="87222" y2="73064"/>
                        <a14:foregroundMark x1="83333" y1="75758" x2="83333" y2="7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120" y="312738"/>
            <a:ext cx="2612909" cy="21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1293" y="1290003"/>
            <a:ext cx="65538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Пригадай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казкових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персонажів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літери</a:t>
            </a:r>
            <a:r>
              <a:rPr lang="ru-RU" sz="2400" b="1" dirty="0" smtClean="0"/>
              <a:t> </a:t>
            </a:r>
            <a:r>
              <a:rPr lang="ru-RU" sz="2400" b="1" dirty="0" smtClean="0"/>
              <a:t>В П </a:t>
            </a:r>
            <a:endParaRPr lang="ru-RU" sz="2400" b="1" dirty="0"/>
          </a:p>
        </p:txBody>
      </p:sp>
      <p:sp>
        <p:nvSpPr>
          <p:cNvPr id="4" name="AutoShape 13" descr="Міккі Маус – герой мультфільму | Маленький чит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20.jpeg" descr="C:\Users\Lesya\Desktop\я\20.jpe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 flipH="1">
            <a:off x="460374" y="1814735"/>
            <a:ext cx="3311525" cy="2022005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 descr="Водяний із &quot;Західінкомбанку&quot; | Волинська газет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10" y="1882662"/>
            <a:ext cx="2745851" cy="209207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96919" y="3729757"/>
            <a:ext cx="1932132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Водяний</a:t>
            </a:r>
          </a:p>
        </p:txBody>
      </p:sp>
      <p:pic>
        <p:nvPicPr>
          <p:cNvPr id="1028" name="Picture 4" descr="Вовка в тридев'ятому царстві (мультфільм) — Вікіпеді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61" y="1834806"/>
            <a:ext cx="2783379" cy="2116288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89820" y="2468388"/>
            <a:ext cx="2282845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Вовка в тридев’ятому царстві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5669" y="5992048"/>
            <a:ext cx="1738350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Поночка</a:t>
            </a:r>
            <a:endParaRPr lang="uk-UA" sz="2000" b="1" dirty="0" smtClean="0"/>
          </a:p>
        </p:txBody>
      </p:sp>
      <p:pic>
        <p:nvPicPr>
          <p:cNvPr id="1037" name="Picture 13" descr="Пеппі Довгапанчоха: - | Афіша - Афіша у Львові - 032.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240" y="3741063"/>
            <a:ext cx="2156440" cy="269365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966530" y="5965677"/>
            <a:ext cx="2194918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/>
              <a:t>Пеппі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Довгапанчоха</a:t>
            </a:r>
            <a:endParaRPr lang="uk-UA" sz="2000" b="1" dirty="0" smtClean="0"/>
          </a:p>
        </p:txBody>
      </p:sp>
      <p:pic>
        <p:nvPicPr>
          <p:cNvPr id="1039" name="Picture 15" descr="Найкращий відгук листопада: кому дістануться 3 000 гривень — Мінфін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2220" r="21040" b="3750"/>
          <a:stretch/>
        </p:blipFill>
        <p:spPr bwMode="auto">
          <a:xfrm>
            <a:off x="460372" y="4259153"/>
            <a:ext cx="2232741" cy="22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0372" y="3741063"/>
            <a:ext cx="3242887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Вінні Пух і П’ятачок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857" y="6135937"/>
            <a:ext cx="2503769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Листоноша </a:t>
            </a:r>
            <a:r>
              <a:rPr lang="uk-UA" sz="2000" b="1" dirty="0" err="1" smtClean="0"/>
              <a:t>Пєчкін</a:t>
            </a:r>
            <a:endParaRPr lang="uk-UA" sz="2000" b="1" dirty="0" smtClean="0"/>
          </a:p>
        </p:txBody>
      </p:sp>
      <p:pic>
        <p:nvPicPr>
          <p:cNvPr id="1041" name="Picture 17" descr="Поночка Вандеркряк | Disney Wiki | Fand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35" y="4231148"/>
            <a:ext cx="2387019" cy="179026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Дивитися мультфільми онлайн Альоша Попович і Тугарин Змій безкоштовно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51" y="3974739"/>
            <a:ext cx="3058795" cy="1840376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71612" y="5821788"/>
            <a:ext cx="2194918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Альоша Попович</a:t>
            </a:r>
          </a:p>
        </p:txBody>
      </p:sp>
    </p:spTree>
    <p:extLst>
      <p:ext uri="{BB962C8B-B14F-4D97-AF65-F5344CB8AC3E}">
        <p14:creationId xmlns:p14="http://schemas.microsoft.com/office/powerpoint/2010/main" val="3309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7" grpId="0" animBg="1"/>
      <p:bldP spid="24" grpId="0" animBg="1"/>
      <p:bldP spid="21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51013</TotalTime>
  <Words>620</Words>
  <Application>Microsoft Office PowerPoint</Application>
  <PresentationFormat>Произвольный</PresentationFormat>
  <Paragraphs>160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ПІВНИКИ  </vt:lpstr>
      <vt:lpstr>Входження в картину. Олена Сальникова</vt:lpstr>
      <vt:lpstr>  - Пилип і Павло плавали? - Ні. Вони скакали на коні.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3186</cp:revision>
  <dcterms:created xsi:type="dcterms:W3CDTF">2018-01-05T16:38:53Z</dcterms:created>
  <dcterms:modified xsi:type="dcterms:W3CDTF">2023-11-22T16:09:26Z</dcterms:modified>
</cp:coreProperties>
</file>