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317" r:id="rId3"/>
    <p:sldId id="318" r:id="rId4"/>
    <p:sldId id="319" r:id="rId5"/>
    <p:sldId id="316" r:id="rId6"/>
    <p:sldId id="299" r:id="rId7"/>
    <p:sldId id="321" r:id="rId8"/>
    <p:sldId id="303" r:id="rId9"/>
    <p:sldId id="305" r:id="rId10"/>
    <p:sldId id="309" r:id="rId11"/>
    <p:sldId id="285" r:id="rId12"/>
    <p:sldId id="310" r:id="rId13"/>
    <p:sldId id="313" r:id="rId14"/>
    <p:sldId id="308" r:id="rId15"/>
    <p:sldId id="311" r:id="rId16"/>
    <p:sldId id="307" r:id="rId17"/>
    <p:sldId id="32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7BD7"/>
    <a:srgbClr val="C31D58"/>
    <a:srgbClr val="2F3242"/>
    <a:srgbClr val="722651"/>
    <a:srgbClr val="DED231"/>
    <a:srgbClr val="295FFF"/>
    <a:srgbClr val="27C268"/>
    <a:srgbClr val="FF3131"/>
    <a:srgbClr val="1694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2.wdp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6883" y="4236337"/>
            <a:ext cx="9152393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Як я досліджую </a:t>
            </a:r>
            <a:endParaRPr lang="uk-UA" sz="4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історію </a:t>
            </a:r>
            <a:r>
              <a:rPr lang="uk-UA" sz="4800" b="1" dirty="0">
                <a:solidFill>
                  <a:schemeClr val="bg1"/>
                </a:solidFill>
              </a:rPr>
              <a:t>своєї сім’ї? 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Ð ÐµÐ·ÑÐ»ÑÑÐ°Ñ Ð¿Ð¾ÑÑÐºÑ Ð·Ð¾Ð±ÑÐ°Ð¶ÐµÐ½Ñ Ð·Ð° Ð·Ð°Ð¿Ð¸ÑÐ¾Ð¼ &quot;ÐºÐ»Ð¸Ð¿Ð°ÑÑ ÑÐµÐ¼Ñ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29" y="795880"/>
            <a:ext cx="3085542" cy="318754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23494" y="1476552"/>
            <a:ext cx="3987305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400" b="1" cap="all" dirty="0" err="1" smtClean="0"/>
              <a:t>людина</a:t>
            </a:r>
            <a:r>
              <a:rPr lang="ru-RU" sz="2400" b="1" cap="all" dirty="0" smtClean="0"/>
              <a:t> </a:t>
            </a:r>
            <a:r>
              <a:rPr lang="ru-RU" sz="2400" b="1" cap="all" dirty="0" err="1"/>
              <a:t>серед</a:t>
            </a:r>
            <a:r>
              <a:rPr lang="ru-RU" sz="2400" b="1" cap="all" dirty="0"/>
              <a:t> </a:t>
            </a:r>
            <a:r>
              <a:rPr lang="ru-RU" sz="2400" b="1" cap="all" dirty="0" smtClean="0"/>
              <a:t>людей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r>
              <a:rPr lang="uk-UA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4496" y="494528"/>
            <a:ext cx="8732066" cy="8008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Словничок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xmlns="" id="{4BEBF55C-B763-4063-BFF7-28ADC032B7D3}"/>
              </a:ext>
            </a:extLst>
          </p:cNvPr>
          <p:cNvSpPr/>
          <p:nvPr/>
        </p:nvSpPr>
        <p:spPr>
          <a:xfrm>
            <a:off x="893023" y="1582678"/>
            <a:ext cx="6106491" cy="14179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   </a:t>
            </a:r>
            <a:r>
              <a:rPr lang="ru-RU" sz="2400" b="1" dirty="0" err="1">
                <a:solidFill>
                  <a:srgbClr val="FF0000"/>
                </a:solidFill>
              </a:rPr>
              <a:t>Покоління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— </a:t>
            </a:r>
            <a:r>
              <a:rPr lang="ru-RU" sz="2400" b="1" dirty="0" err="1"/>
              <a:t>родичі</a:t>
            </a:r>
            <a:r>
              <a:rPr lang="ru-RU" sz="2400" b="1" dirty="0"/>
              <a:t> </a:t>
            </a:r>
            <a:r>
              <a:rPr lang="ru-RU" sz="2400" b="1" dirty="0" err="1"/>
              <a:t>різного</a:t>
            </a:r>
            <a:r>
              <a:rPr lang="ru-RU" sz="2400" b="1" dirty="0"/>
              <a:t> </a:t>
            </a:r>
            <a:r>
              <a:rPr lang="ru-RU" sz="2400" b="1" dirty="0" err="1"/>
              <a:t>віку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/>
              <a:t>живуть</a:t>
            </a:r>
            <a:r>
              <a:rPr lang="ru-RU" sz="2400" b="1" dirty="0"/>
              <a:t> в один час.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Наприклад</a:t>
            </a:r>
            <a:r>
              <a:rPr lang="ru-RU" sz="2400" b="1" dirty="0"/>
              <a:t>,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бабусі</a:t>
            </a:r>
            <a:r>
              <a:rPr lang="ru-RU" sz="2400" b="1" dirty="0"/>
              <a:t> й </a:t>
            </a:r>
            <a:r>
              <a:rPr lang="ru-RU" sz="2400" b="1" dirty="0" err="1"/>
              <a:t>дідуся</a:t>
            </a:r>
            <a:r>
              <a:rPr lang="ru-RU" sz="2400" b="1" dirty="0"/>
              <a:t> до </a:t>
            </a:r>
            <a:r>
              <a:rPr lang="ru-RU" sz="2400" b="1" dirty="0" err="1"/>
              <a:t>онуків</a:t>
            </a:r>
            <a:r>
              <a:rPr lang="ru-RU" sz="2400" b="1" dirty="0"/>
              <a:t>.</a:t>
            </a:r>
          </a:p>
        </p:txBody>
      </p:sp>
      <p:sp>
        <p:nvSpPr>
          <p:cNvPr id="8" name="Прямоугольник 5">
            <a:extLst>
              <a:ext uri="{FF2B5EF4-FFF2-40B4-BE49-F238E27FC236}">
                <a16:creationId xmlns:a16="http://schemas.microsoft.com/office/drawing/2014/main" xmlns="" id="{E54011E8-F7A9-462F-A729-51E160A9A1F8}"/>
              </a:ext>
            </a:extLst>
          </p:cNvPr>
          <p:cNvSpPr/>
          <p:nvPr/>
        </p:nvSpPr>
        <p:spPr>
          <a:xfrm>
            <a:off x="893023" y="3198949"/>
            <a:ext cx="6106491" cy="9369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solidFill>
                  <a:srgbClr val="FF0000"/>
                </a:solidFill>
              </a:rPr>
              <a:t>Рід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/>
              <a:t>— </a:t>
            </a:r>
            <a:r>
              <a:rPr lang="ru-RU" sz="2400" b="1" dirty="0" err="1"/>
              <a:t>усі</a:t>
            </a:r>
            <a:r>
              <a:rPr lang="ru-RU" sz="2400" b="1" dirty="0"/>
              <a:t> </a:t>
            </a:r>
            <a:r>
              <a:rPr lang="ru-RU" sz="2400" b="1" dirty="0" err="1"/>
              <a:t>рідні</a:t>
            </a:r>
            <a:r>
              <a:rPr lang="ru-RU" sz="2400" b="1" dirty="0"/>
              <a:t> люди, </a:t>
            </a:r>
            <a:r>
              <a:rPr lang="ru-RU" sz="2400" b="1" dirty="0" err="1"/>
              <a:t>родичі</a:t>
            </a:r>
            <a:r>
              <a:rPr lang="ru-RU" sz="2400" b="1" dirty="0"/>
              <a:t>, родина, </a:t>
            </a:r>
            <a:r>
              <a:rPr lang="ru-RU" sz="2400" b="1" dirty="0" err="1"/>
              <a:t>рідня</a:t>
            </a:r>
            <a:r>
              <a:rPr lang="ru-RU" sz="2400" b="1" dirty="0"/>
              <a:t>.</a:t>
            </a: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xmlns="" id="{4EFAF5BC-10FE-469E-86D6-5263F4E98612}"/>
              </a:ext>
            </a:extLst>
          </p:cNvPr>
          <p:cNvSpPr/>
          <p:nvPr/>
        </p:nvSpPr>
        <p:spPr>
          <a:xfrm>
            <a:off x="893023" y="4421855"/>
            <a:ext cx="6106491" cy="13172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</a:rPr>
              <a:t>Предки</a:t>
            </a:r>
            <a:r>
              <a:rPr lang="ru-RU" sz="2400" b="1" dirty="0"/>
              <a:t> — </a:t>
            </a:r>
            <a:r>
              <a:rPr lang="ru-RU" sz="2400" b="1" dirty="0" err="1"/>
              <a:t>старші</a:t>
            </a:r>
            <a:r>
              <a:rPr lang="ru-RU" sz="2400" b="1" dirty="0"/>
              <a:t> </a:t>
            </a:r>
            <a:r>
              <a:rPr lang="ru-RU" sz="2400" b="1" dirty="0" err="1"/>
              <a:t>родичі</a:t>
            </a:r>
            <a:r>
              <a:rPr lang="ru-RU" sz="2400" b="1" dirty="0"/>
              <a:t>, </a:t>
            </a:r>
            <a:r>
              <a:rPr lang="ru-RU" sz="2400" b="1" dirty="0" err="1"/>
              <a:t>зазвичай</a:t>
            </a:r>
            <a:r>
              <a:rPr lang="ru-RU" sz="2400" b="1" dirty="0"/>
              <a:t> </a:t>
            </a:r>
            <a:r>
              <a:rPr lang="ru-RU" sz="2400" b="1" dirty="0" err="1"/>
              <a:t>старіші</a:t>
            </a:r>
            <a:r>
              <a:rPr lang="ru-RU" sz="2400" b="1" dirty="0"/>
              <a:t> за </a:t>
            </a:r>
            <a:r>
              <a:rPr lang="ru-RU" sz="2400" b="1" dirty="0" err="1"/>
              <a:t>дідуся</a:t>
            </a:r>
            <a:r>
              <a:rPr lang="ru-RU" sz="2400" b="1" dirty="0"/>
              <a:t> і бабусю.</a:t>
            </a:r>
          </a:p>
        </p:txBody>
      </p:sp>
      <p:pic>
        <p:nvPicPr>
          <p:cNvPr id="102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319" y="1582678"/>
            <a:ext cx="2909465" cy="4156379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4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19709" y="495119"/>
            <a:ext cx="8732066" cy="8220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Досліди свою родину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E0913D34-342D-42AB-A84F-C01B58AD88C0}"/>
              </a:ext>
            </a:extLst>
          </p:cNvPr>
          <p:cNvSpPr/>
          <p:nvPr/>
        </p:nvSpPr>
        <p:spPr>
          <a:xfrm>
            <a:off x="877430" y="1456404"/>
            <a:ext cx="4881114" cy="5792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/>
              <a:t>Скільки поколінь у твоїй родині?</a:t>
            </a:r>
            <a:endParaRPr lang="en-US" sz="2400" b="1" dirty="0"/>
          </a:p>
        </p:txBody>
      </p:sp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BAAC8E58-B0B4-4DCC-8B7A-B7A8ED866002}"/>
              </a:ext>
            </a:extLst>
          </p:cNvPr>
          <p:cNvSpPr/>
          <p:nvPr/>
        </p:nvSpPr>
        <p:spPr>
          <a:xfrm>
            <a:off x="6052454" y="1456404"/>
            <a:ext cx="4060375" cy="11670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Кожна родина має свою історію. Але головне</a:t>
            </a:r>
            <a:r>
              <a:rPr lang="uk-UA" sz="2400" b="1" dirty="0"/>
              <a:t>: у дружній сім’ї всі </a:t>
            </a:r>
            <a:endParaRPr lang="uk-UA" sz="2400" b="1" dirty="0" smtClean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194411C-2C76-4592-963B-7CC5FBD803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877430" y="2216662"/>
            <a:ext cx="4753951" cy="3977743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" r="8656" b="8235"/>
          <a:stretch/>
        </p:blipFill>
        <p:spPr>
          <a:xfrm>
            <a:off x="9677400" y="2945759"/>
            <a:ext cx="2151112" cy="3532352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рямоугольник 5">
            <a:extLst>
              <a:ext uri="{FF2B5EF4-FFF2-40B4-BE49-F238E27FC236}">
                <a16:creationId xmlns:a16="http://schemas.microsoft.com/office/drawing/2014/main" xmlns="" id="{BAAC8E58-B0B4-4DCC-8B7A-B7A8ED866002}"/>
              </a:ext>
            </a:extLst>
          </p:cNvPr>
          <p:cNvSpPr/>
          <p:nvPr/>
        </p:nvSpPr>
        <p:spPr>
          <a:xfrm>
            <a:off x="6052454" y="2754763"/>
            <a:ext cx="3321633" cy="8705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400" b="1" dirty="0" smtClean="0"/>
              <a:t>піклуються </a:t>
            </a:r>
            <a:r>
              <a:rPr lang="uk-UA" sz="2400" b="1" dirty="0"/>
              <a:t>одне про одного</a:t>
            </a:r>
            <a:r>
              <a:rPr lang="uk-UA" sz="2400" b="1" dirty="0" smtClean="0"/>
              <a:t>,</a:t>
            </a:r>
            <a:endParaRPr lang="uk-UA" sz="2400" b="1" dirty="0" smtClean="0"/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BAAC8E58-B0B4-4DCC-8B7A-B7A8ED866002}"/>
              </a:ext>
            </a:extLst>
          </p:cNvPr>
          <p:cNvSpPr/>
          <p:nvPr/>
        </p:nvSpPr>
        <p:spPr>
          <a:xfrm>
            <a:off x="6052453" y="3693818"/>
            <a:ext cx="3321634" cy="102342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/>
              <a:t>люблять </a:t>
            </a:r>
            <a:r>
              <a:rPr lang="uk-UA" sz="2400" b="1" dirty="0"/>
              <a:t>і шанують одне одного. </a:t>
            </a:r>
            <a:endParaRPr lang="uk-UA" sz="2400" b="1" dirty="0" smtClean="0"/>
          </a:p>
        </p:txBody>
      </p:sp>
      <p:sp>
        <p:nvSpPr>
          <p:cNvPr id="12" name="Прямоугольник 5">
            <a:extLst>
              <a:ext uri="{FF2B5EF4-FFF2-40B4-BE49-F238E27FC236}">
                <a16:creationId xmlns:a16="http://schemas.microsoft.com/office/drawing/2014/main" xmlns="" id="{BAAC8E58-B0B4-4DCC-8B7A-B7A8ED866002}"/>
              </a:ext>
            </a:extLst>
          </p:cNvPr>
          <p:cNvSpPr/>
          <p:nvPr/>
        </p:nvSpPr>
        <p:spPr>
          <a:xfrm>
            <a:off x="6052454" y="4800784"/>
            <a:ext cx="3321633" cy="1393621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/>
              <a:t>панують </a:t>
            </a:r>
            <a:r>
              <a:rPr lang="uk-UA" sz="2400" b="1" dirty="0"/>
              <a:t>добрі стосунки та взаємодопомога.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8541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83253" y="473347"/>
            <a:ext cx="8732066" cy="647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Розкажи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xmlns="" id="{E7CE45FC-FDCE-4DAE-BDE3-5404A337F4B3}"/>
              </a:ext>
            </a:extLst>
          </p:cNvPr>
          <p:cNvSpPr/>
          <p:nvPr/>
        </p:nvSpPr>
        <p:spPr>
          <a:xfrm>
            <a:off x="740214" y="1380589"/>
            <a:ext cx="5109072" cy="742125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 Ким ти є в сім’ї для мами, тата?</a:t>
            </a:r>
            <a:endParaRPr lang="ru-RU" sz="2400" b="1" dirty="0"/>
          </a:p>
        </p:txBody>
      </p:sp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xmlns="" id="{F41540A4-823B-4DC1-8595-E7707874885B}"/>
              </a:ext>
            </a:extLst>
          </p:cNvPr>
          <p:cNvSpPr/>
          <p:nvPr/>
        </p:nvSpPr>
        <p:spPr>
          <a:xfrm>
            <a:off x="740214" y="2500474"/>
            <a:ext cx="5109072" cy="782753"/>
          </a:xfrm>
          <a:prstGeom prst="round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 Ким ти є в сім’ї для бабусі, дідуся?</a:t>
            </a:r>
            <a:endParaRPr lang="ru-RU" sz="24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F46CD95-DEF4-429B-BDA8-BE756C0282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5"/>
          <a:stretch/>
        </p:blipFill>
        <p:spPr>
          <a:xfrm>
            <a:off x="10485127" y="245143"/>
            <a:ext cx="1402266" cy="1998333"/>
          </a:xfrm>
          <a:prstGeom prst="rect">
            <a:avLst/>
          </a:prstGeom>
        </p:spPr>
      </p:pic>
      <p:sp>
        <p:nvSpPr>
          <p:cNvPr id="10" name="Прямоугольник 5">
            <a:extLst>
              <a:ext uri="{FF2B5EF4-FFF2-40B4-BE49-F238E27FC236}">
                <a16:creationId xmlns:a16="http://schemas.microsoft.com/office/drawing/2014/main" xmlns="" id="{60472486-5FF9-4392-BA45-DEFB57E054F4}"/>
              </a:ext>
            </a:extLst>
          </p:cNvPr>
          <p:cNvSpPr/>
          <p:nvPr/>
        </p:nvSpPr>
        <p:spPr>
          <a:xfrm>
            <a:off x="1237301" y="3566256"/>
            <a:ext cx="3889870" cy="1778630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Дізнайся</a:t>
            </a:r>
            <a:r>
              <a:rPr lang="ru-RU" sz="2400" b="1" dirty="0"/>
              <a:t> у старших,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/>
              <a:t>означає</a:t>
            </a:r>
            <a:r>
              <a:rPr lang="ru-RU" sz="2400" b="1" dirty="0"/>
              <a:t> </a:t>
            </a:r>
            <a:r>
              <a:rPr lang="ru-RU" sz="2400" b="1" dirty="0" err="1"/>
              <a:t>твоє</a:t>
            </a:r>
            <a:r>
              <a:rPr lang="ru-RU" sz="2400" b="1" dirty="0"/>
              <a:t> </a:t>
            </a:r>
            <a:r>
              <a:rPr lang="ru-RU" sz="2400" b="1" dirty="0" err="1"/>
              <a:t>ім’я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Чому</a:t>
            </a:r>
            <a:r>
              <a:rPr lang="ru-RU" sz="2400" b="1" dirty="0" smtClean="0"/>
              <a:t> </a:t>
            </a:r>
            <a:r>
              <a:rPr lang="ru-RU" sz="2400" b="1" dirty="0" err="1"/>
              <a:t>тобі</a:t>
            </a:r>
            <a:r>
              <a:rPr lang="ru-RU" sz="2400" b="1" dirty="0"/>
              <a:t> дали </a:t>
            </a:r>
            <a:r>
              <a:rPr lang="ru-RU" sz="2400" b="1" dirty="0" err="1"/>
              <a:t>саме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таке</a:t>
            </a:r>
            <a:r>
              <a:rPr lang="ru-RU" sz="2400" b="1" dirty="0" smtClean="0"/>
              <a:t> </a:t>
            </a:r>
            <a:r>
              <a:rPr lang="ru-RU" sz="2400" b="1" dirty="0" err="1"/>
              <a:t>ім’я</a:t>
            </a:r>
            <a:r>
              <a:rPr lang="ru-RU" sz="2400" b="1" dirty="0"/>
              <a:t>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38" b="7810"/>
          <a:stretch/>
        </p:blipFill>
        <p:spPr>
          <a:xfrm>
            <a:off x="6045351" y="1424048"/>
            <a:ext cx="4071997" cy="4485081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577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8685" y="506004"/>
            <a:ext cx="9352155" cy="6696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Розпочинай досліджувати історію своєї родини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0286C0B-EE33-4597-BEA1-E4DE9C580085}"/>
              </a:ext>
            </a:extLst>
          </p:cNvPr>
          <p:cNvSpPr/>
          <p:nvPr/>
        </p:nvSpPr>
        <p:spPr>
          <a:xfrm>
            <a:off x="642258" y="1317271"/>
            <a:ext cx="5170713" cy="1404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Запитай у д</a:t>
            </a:r>
            <a:r>
              <a:rPr lang="uk-UA" sz="2400" b="1" dirty="0"/>
              <a:t>і</a:t>
            </a:r>
            <a:r>
              <a:rPr lang="ru-RU" sz="2400" b="1" dirty="0" err="1"/>
              <a:t>дуся</a:t>
            </a:r>
            <a:r>
              <a:rPr lang="ru-RU" sz="2400" b="1" dirty="0"/>
              <a:t> і </a:t>
            </a:r>
            <a:r>
              <a:rPr lang="ru-RU" sz="2400" b="1" dirty="0" err="1"/>
              <a:t>бабусі</a:t>
            </a:r>
            <a:r>
              <a:rPr lang="ru-RU" sz="2400" b="1" dirty="0"/>
              <a:t> як звали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 smtClean="0"/>
              <a:t>батьків</a:t>
            </a:r>
            <a:r>
              <a:rPr lang="ru-RU" sz="2400" b="1" dirty="0" smtClean="0"/>
              <a:t>. </a:t>
            </a:r>
            <a:r>
              <a:rPr lang="uk-UA" sz="2400" b="1" dirty="0" smtClean="0"/>
              <a:t>Поцікався</a:t>
            </a:r>
            <a:r>
              <a:rPr lang="uk-UA" sz="2400" b="1" dirty="0"/>
              <a:t>, що вони пам’ятають про своє дитинство.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5078269-812A-443A-A769-5D37B19273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6356792" y="1317271"/>
            <a:ext cx="4856558" cy="4770309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C0286C0B-EE33-4597-BEA1-E4DE9C580085}"/>
              </a:ext>
            </a:extLst>
          </p:cNvPr>
          <p:cNvSpPr/>
          <p:nvPr/>
        </p:nvSpPr>
        <p:spPr>
          <a:xfrm>
            <a:off x="642256" y="2828052"/>
            <a:ext cx="5170713" cy="882814"/>
          </a:xfrm>
          <a:prstGeom prst="roundRect">
            <a:avLst/>
          </a:prstGeom>
          <a:solidFill>
            <a:srgbClr val="7030A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Ти також належиш до своєї родини. </a:t>
            </a:r>
          </a:p>
          <a:p>
            <a:pPr algn="ctr"/>
            <a:r>
              <a:rPr lang="uk-UA" sz="2400" b="1" dirty="0" smtClean="0"/>
              <a:t>І твоя історія важлива.  </a:t>
            </a:r>
            <a:endParaRPr lang="ru-RU" sz="2400" b="1" dirty="0"/>
          </a:p>
        </p:txBody>
      </p:sp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C0286C0B-EE33-4597-BEA1-E4DE9C580085}"/>
              </a:ext>
            </a:extLst>
          </p:cNvPr>
          <p:cNvSpPr/>
          <p:nvPr/>
        </p:nvSpPr>
        <p:spPr>
          <a:xfrm>
            <a:off x="620485" y="3891962"/>
            <a:ext cx="5170713" cy="8452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пам’ятаєш ти себе маленьким</a:t>
            </a:r>
            <a:r>
              <a:rPr lang="en-US" sz="2400" b="1" dirty="0" smtClean="0"/>
              <a:t>/</a:t>
            </a:r>
            <a:r>
              <a:rPr lang="uk-UA" sz="2400" b="1" dirty="0" smtClean="0"/>
              <a:t>маленькою? </a:t>
            </a:r>
            <a:endParaRPr lang="ru-RU" sz="2400" b="1" dirty="0"/>
          </a:p>
        </p:txBody>
      </p:sp>
      <p:sp>
        <p:nvSpPr>
          <p:cNvPr id="10" name="Прямоугольник 5">
            <a:extLst>
              <a:ext uri="{FF2B5EF4-FFF2-40B4-BE49-F238E27FC236}">
                <a16:creationId xmlns:a16="http://schemas.microsoft.com/office/drawing/2014/main" xmlns="" id="{C0286C0B-EE33-4597-BEA1-E4DE9C580085}"/>
              </a:ext>
            </a:extLst>
          </p:cNvPr>
          <p:cNvSpPr/>
          <p:nvPr/>
        </p:nvSpPr>
        <p:spPr>
          <a:xfrm>
            <a:off x="653142" y="4899823"/>
            <a:ext cx="5170713" cy="10764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 ласкаво називали тебе, коли ти був маленьким? Поцікався у друзів як називали їх.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016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39512" y="494527"/>
            <a:ext cx="8732066" cy="6702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Гра «Мікрофон»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8F11768-8440-414E-92F2-BEAC09DAA7B6}"/>
              </a:ext>
            </a:extLst>
          </p:cNvPr>
          <p:cNvSpPr/>
          <p:nvPr/>
        </p:nvSpPr>
        <p:spPr>
          <a:xfrm>
            <a:off x="1539511" y="5155095"/>
            <a:ext cx="4910434" cy="919134"/>
          </a:xfrm>
          <a:prstGeom prst="roundRect">
            <a:avLst/>
          </a:prstGeom>
          <a:solidFill>
            <a:srgbClr val="C31D5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</a:t>
            </a:r>
            <a:r>
              <a:rPr lang="ru-RU" sz="2400" b="1" dirty="0" err="1"/>
              <a:t>ви</a:t>
            </a:r>
            <a:r>
              <a:rPr lang="ru-RU" sz="2400" b="1" dirty="0"/>
              <a:t> любите </a:t>
            </a:r>
            <a:r>
              <a:rPr lang="ru-RU" sz="2400" b="1" dirty="0" err="1"/>
              <a:t>проводити</a:t>
            </a:r>
            <a:r>
              <a:rPr lang="ru-RU" sz="2400" b="1" dirty="0"/>
              <a:t> </a:t>
            </a:r>
            <a:r>
              <a:rPr lang="ru-RU" sz="2400" b="1" dirty="0" err="1"/>
              <a:t>вільний</a:t>
            </a:r>
            <a:r>
              <a:rPr lang="ru-RU" sz="2400" b="1" dirty="0"/>
              <a:t> час у </a:t>
            </a:r>
            <a:r>
              <a:rPr lang="ru-RU" sz="2400" b="1" dirty="0" err="1"/>
              <a:t>родинному</a:t>
            </a:r>
            <a:r>
              <a:rPr lang="ru-RU" sz="2400" b="1" dirty="0"/>
              <a:t> </a:t>
            </a:r>
            <a:r>
              <a:rPr lang="ru-RU" sz="2400" b="1" dirty="0" err="1"/>
              <a:t>колі</a:t>
            </a:r>
            <a:r>
              <a:rPr lang="ru-RU" sz="2400" b="1" dirty="0"/>
              <a:t>?</a:t>
            </a:r>
          </a:p>
        </p:txBody>
      </p:sp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xmlns="" id="{763AC126-EB5B-41B1-98AE-6CBE2B8E715B}"/>
              </a:ext>
            </a:extLst>
          </p:cNvPr>
          <p:cNvSpPr/>
          <p:nvPr/>
        </p:nvSpPr>
        <p:spPr>
          <a:xfrm>
            <a:off x="1539512" y="1446732"/>
            <a:ext cx="4991557" cy="8525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Кого </a:t>
            </a:r>
            <a:r>
              <a:rPr lang="ru-RU" sz="2400" b="1" dirty="0" err="1"/>
              <a:t>називають</a:t>
            </a:r>
            <a:r>
              <a:rPr lang="ru-RU" sz="2400" b="1" dirty="0"/>
              <a:t> родичами?</a:t>
            </a:r>
          </a:p>
          <a:p>
            <a:pPr algn="ctr"/>
            <a:r>
              <a:rPr lang="ru-RU" sz="2400" b="1" dirty="0" err="1" smtClean="0"/>
              <a:t>Розкажи</a:t>
            </a:r>
            <a:r>
              <a:rPr lang="ru-RU" sz="2400" b="1" dirty="0" smtClean="0"/>
              <a:t> про </a:t>
            </a:r>
            <a:r>
              <a:rPr lang="ru-RU" sz="2400" b="1" dirty="0" err="1"/>
              <a:t>своїх</a:t>
            </a:r>
            <a:r>
              <a:rPr lang="ru-RU" sz="2400" b="1" dirty="0"/>
              <a:t> </a:t>
            </a:r>
            <a:r>
              <a:rPr lang="ru-RU" sz="2400" b="1" dirty="0" err="1"/>
              <a:t>родичів</a:t>
            </a:r>
            <a:r>
              <a:rPr lang="ru-RU" sz="2400" b="1" dirty="0"/>
              <a:t>.</a:t>
            </a:r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xmlns="" id="{B63FDAE5-AEA3-417F-8B3D-BCE5C8368F2C}"/>
              </a:ext>
            </a:extLst>
          </p:cNvPr>
          <p:cNvSpPr/>
          <p:nvPr/>
        </p:nvSpPr>
        <p:spPr>
          <a:xfrm>
            <a:off x="1572169" y="4363277"/>
            <a:ext cx="4896076" cy="557065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Чи</a:t>
            </a:r>
            <a:r>
              <a:rPr lang="ru-RU" sz="2400" b="1" dirty="0"/>
              <a:t> часто </a:t>
            </a:r>
            <a:r>
              <a:rPr lang="ru-RU" sz="2400" b="1" dirty="0" err="1"/>
              <a:t>ви</a:t>
            </a:r>
            <a:r>
              <a:rPr lang="ru-RU" sz="2400" b="1" dirty="0"/>
              <a:t> </a:t>
            </a:r>
            <a:r>
              <a:rPr lang="ru-RU" sz="2400" b="1" dirty="0" err="1"/>
              <a:t>зустрічаєтеся</a:t>
            </a:r>
            <a:r>
              <a:rPr lang="ru-RU" sz="2400" b="1" dirty="0"/>
              <a:t>?</a:t>
            </a:r>
          </a:p>
        </p:txBody>
      </p:sp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xmlns="" id="{DE31243D-E60B-4797-845E-F8190CD27822}"/>
              </a:ext>
            </a:extLst>
          </p:cNvPr>
          <p:cNvSpPr/>
          <p:nvPr/>
        </p:nvSpPr>
        <p:spPr>
          <a:xfrm>
            <a:off x="1539511" y="2410330"/>
            <a:ext cx="4991557" cy="8336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Хто</a:t>
            </a:r>
            <a:r>
              <a:rPr lang="ru-RU" sz="2400" b="1" dirty="0"/>
              <a:t> </a:t>
            </a:r>
            <a:r>
              <a:rPr lang="ru-RU" sz="2400" b="1" dirty="0" err="1"/>
              <a:t>живе</a:t>
            </a:r>
            <a:r>
              <a:rPr lang="ru-RU" sz="2400" b="1" dirty="0"/>
              <a:t> разом з вами?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Хто</a:t>
            </a:r>
            <a:r>
              <a:rPr lang="ru-RU" sz="2400" b="1" dirty="0" smtClean="0"/>
              <a:t> </a:t>
            </a:r>
            <a:r>
              <a:rPr lang="ru-RU" sz="2400" b="1" dirty="0" err="1"/>
              <a:t>живе</a:t>
            </a:r>
            <a:r>
              <a:rPr lang="ru-RU" sz="2400" b="1" dirty="0"/>
              <a:t> </a:t>
            </a:r>
            <a:r>
              <a:rPr lang="ru-RU" sz="2400" b="1" dirty="0" err="1"/>
              <a:t>окремо</a:t>
            </a:r>
            <a:r>
              <a:rPr lang="ru-RU" sz="2400" b="1" dirty="0"/>
              <a:t>?</a:t>
            </a: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xmlns="" id="{D0CC6334-134A-4B4F-AED1-EF90D160EBB9}"/>
              </a:ext>
            </a:extLst>
          </p:cNvPr>
          <p:cNvSpPr/>
          <p:nvPr/>
        </p:nvSpPr>
        <p:spPr>
          <a:xfrm>
            <a:off x="1587251" y="3378111"/>
            <a:ext cx="4896076" cy="8564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Назви</a:t>
            </a:r>
            <a:r>
              <a:rPr lang="ru-RU" sz="2400" b="1" dirty="0" smtClean="0"/>
              <a:t> </a:t>
            </a:r>
            <a:r>
              <a:rPr lang="ru-RU" sz="2400" b="1" dirty="0" err="1"/>
              <a:t>імена</a:t>
            </a:r>
            <a:r>
              <a:rPr lang="ru-RU" sz="2400" b="1" dirty="0"/>
              <a:t> </a:t>
            </a:r>
            <a:r>
              <a:rPr lang="ru-RU" sz="2400" b="1" dirty="0" err="1"/>
              <a:t>кількох</a:t>
            </a:r>
            <a:r>
              <a:rPr lang="ru-RU" sz="2400" b="1" dirty="0"/>
              <a:t> </a:t>
            </a:r>
            <a:r>
              <a:rPr lang="ru-RU" sz="2400" b="1" dirty="0" err="1"/>
              <a:t>рідних</a:t>
            </a:r>
            <a:r>
              <a:rPr lang="ru-RU" sz="2400" b="1" dirty="0"/>
              <a:t> </a:t>
            </a:r>
            <a:r>
              <a:rPr lang="ru-RU" sz="2400" b="1" dirty="0" err="1" smtClean="0"/>
              <a:t>тобі</a:t>
            </a:r>
            <a:r>
              <a:rPr lang="ru-RU" sz="2400" b="1" dirty="0" smtClean="0"/>
              <a:t> </a:t>
            </a:r>
            <a:r>
              <a:rPr lang="ru-RU" sz="2400" b="1" dirty="0"/>
              <a:t>людей.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3" b="99188" l="0" r="99308">
                        <a14:foregroundMark x1="8609" y1="57250" x2="15065" y2="6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33" y="1303236"/>
            <a:ext cx="4070652" cy="50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7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2114" y="494529"/>
            <a:ext cx="9769005" cy="7137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Скільки</a:t>
            </a:r>
            <a:r>
              <a:rPr lang="ru-RU" sz="3600" b="1" dirty="0"/>
              <a:t> людей у </a:t>
            </a:r>
            <a:r>
              <a:rPr lang="ru-RU" sz="3600" b="1" dirty="0" err="1"/>
              <a:t>сім’ї</a:t>
            </a:r>
            <a:r>
              <a:rPr lang="ru-RU" sz="3600" b="1" dirty="0"/>
              <a:t> героя </a:t>
            </a:r>
            <a:r>
              <a:rPr lang="ru-RU" sz="3600" b="1" dirty="0" err="1"/>
              <a:t>вірша</a:t>
            </a:r>
            <a:r>
              <a:rPr lang="ru-RU" sz="3600" b="1" dirty="0"/>
              <a:t>? </a:t>
            </a:r>
            <a:r>
              <a:rPr lang="ru-RU" sz="3600" b="1" dirty="0" err="1" smtClean="0"/>
              <a:t>Переліч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їх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xmlns="" id="{7059FA22-2774-45F6-BEBB-DC1B08BE15C8}"/>
              </a:ext>
            </a:extLst>
          </p:cNvPr>
          <p:cNvSpPr/>
          <p:nvPr/>
        </p:nvSpPr>
        <p:spPr>
          <a:xfrm>
            <a:off x="818515" y="1818263"/>
            <a:ext cx="4643180" cy="24924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МОЯ СІМ’Я</a:t>
            </a:r>
          </a:p>
          <a:p>
            <a:pPr algn="ctr"/>
            <a:r>
              <a:rPr lang="ru-RU" sz="2400" b="1" dirty="0"/>
              <a:t> </a:t>
            </a:r>
            <a:r>
              <a:rPr lang="ru-RU" sz="2400" b="1" dirty="0" err="1"/>
              <a:t>Дід</a:t>
            </a:r>
            <a:r>
              <a:rPr lang="ru-RU" sz="2400" b="1" dirty="0"/>
              <a:t>, бабуся, </a:t>
            </a:r>
            <a:r>
              <a:rPr lang="ru-RU" sz="2400" b="1" dirty="0" err="1"/>
              <a:t>тато</a:t>
            </a:r>
            <a:r>
              <a:rPr lang="ru-RU" sz="2400" b="1" dirty="0"/>
              <a:t>, </a:t>
            </a:r>
            <a:r>
              <a:rPr lang="ru-RU" sz="2400" b="1" dirty="0" err="1"/>
              <a:t>ненька</a:t>
            </a:r>
            <a:r>
              <a:rPr lang="ru-RU" sz="2400" b="1" dirty="0"/>
              <a:t>, старший брат,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сестра </a:t>
            </a:r>
            <a:r>
              <a:rPr lang="ru-RU" sz="2400" b="1" dirty="0" err="1"/>
              <a:t>маленька</a:t>
            </a:r>
            <a:r>
              <a:rPr lang="ru-RU" sz="2400" b="1" dirty="0"/>
              <a:t>.</a:t>
            </a:r>
          </a:p>
          <a:p>
            <a:pPr algn="ctr"/>
            <a:r>
              <a:rPr lang="ru-RU" sz="2400" b="1" dirty="0"/>
              <a:t>В кожного — </a:t>
            </a:r>
            <a:r>
              <a:rPr lang="ru-RU" sz="2400" b="1" dirty="0" err="1"/>
              <a:t>своє</a:t>
            </a:r>
            <a:r>
              <a:rPr lang="ru-RU" sz="2400" b="1" dirty="0"/>
              <a:t> </a:t>
            </a:r>
            <a:r>
              <a:rPr lang="ru-RU" sz="2400" b="1" dirty="0" err="1"/>
              <a:t>ім’я</a:t>
            </a:r>
            <a:r>
              <a:rPr lang="ru-RU" sz="2400" b="1" dirty="0"/>
              <a:t>, </a:t>
            </a:r>
          </a:p>
          <a:p>
            <a:pPr algn="ctr"/>
            <a:r>
              <a:rPr lang="ru-RU" sz="2400" b="1" dirty="0"/>
              <a:t>а </a:t>
            </a:r>
            <a:r>
              <a:rPr lang="ru-RU" sz="2400" b="1" dirty="0" err="1"/>
              <a:t>всі</a:t>
            </a:r>
            <a:r>
              <a:rPr lang="ru-RU" sz="2400" b="1" dirty="0"/>
              <a:t> разом — ми </a:t>
            </a:r>
            <a:r>
              <a:rPr lang="ru-RU" sz="2400" b="1" dirty="0" err="1"/>
              <a:t>сім’я</a:t>
            </a:r>
            <a:r>
              <a:rPr lang="ru-RU" sz="2400" b="1" dirty="0"/>
              <a:t>.</a:t>
            </a:r>
          </a:p>
        </p:txBody>
      </p:sp>
      <p:pic>
        <p:nvPicPr>
          <p:cNvPr id="8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CED90DDF-0035-41EF-90F8-BFABCD7BD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27" y="1676749"/>
            <a:ext cx="5594665" cy="4272014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8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2461" y="370114"/>
            <a:ext cx="8732066" cy="6852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Пов’язане зображення">
            <a:extLst>
              <a:ext uri="{FF2B5EF4-FFF2-40B4-BE49-F238E27FC236}">
                <a16:creationId xmlns:a16="http://schemas.microsoft.com/office/drawing/2014/main" xmlns="" id="{170D626B-8ECC-4516-AA11-271AB9C30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396" y="1006642"/>
            <a:ext cx="5851358" cy="585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E894CF49-A2FC-488C-87D6-429D5149A6BF}"/>
              </a:ext>
            </a:extLst>
          </p:cNvPr>
          <p:cNvSpPr/>
          <p:nvPr/>
        </p:nvSpPr>
        <p:spPr>
          <a:xfrm>
            <a:off x="6208494" y="1090296"/>
            <a:ext cx="712270" cy="71227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2F3242"/>
                </a:solidFill>
              </a:rPr>
              <a:t>Я</a:t>
            </a:r>
            <a:endParaRPr lang="uk-UA" sz="4000" b="1" dirty="0">
              <a:solidFill>
                <a:srgbClr val="2F324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30C044F-4B3C-49E3-BF41-63DEB1CE39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8" t="13135" r="46706" b="61777"/>
          <a:stretch/>
        </p:blipFill>
        <p:spPr>
          <a:xfrm>
            <a:off x="5038552" y="1614333"/>
            <a:ext cx="780165" cy="770453"/>
          </a:xfrm>
          <a:prstGeom prst="ellipse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F2838A0-FA0A-4BA6-AE82-4FC1F3C980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5" t="9579" r="17309" b="65333"/>
          <a:stretch/>
        </p:blipFill>
        <p:spPr>
          <a:xfrm>
            <a:off x="7352443" y="1614333"/>
            <a:ext cx="780165" cy="770453"/>
          </a:xfrm>
          <a:prstGeom prst="ellipse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DE3CE40-389F-4630-ADDF-B2761AC691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t="7211" r="67626" b="64351"/>
          <a:stretch/>
        </p:blipFill>
        <p:spPr>
          <a:xfrm>
            <a:off x="5536399" y="2686545"/>
            <a:ext cx="848760" cy="900405"/>
          </a:xfrm>
          <a:prstGeom prst="ellipse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4BCD218-56A5-4F46-B6FE-CA6E989E4E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1" t="7211" r="8190" b="64351"/>
          <a:stretch/>
        </p:blipFill>
        <p:spPr>
          <a:xfrm>
            <a:off x="6542249" y="2686544"/>
            <a:ext cx="848760" cy="900405"/>
          </a:xfrm>
          <a:prstGeom prst="ellipse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715D9D3-CE6E-497B-A438-5BB5261DC7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0" t="7211" r="13229" b="54807"/>
          <a:stretch/>
        </p:blipFill>
        <p:spPr>
          <a:xfrm>
            <a:off x="3427396" y="4289981"/>
            <a:ext cx="2150861" cy="1215941"/>
          </a:xfrm>
          <a:prstGeom prst="ellipse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DEB1658-A58A-4357-8A71-0DC4721B3FB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9" t="1729" r="19888" b="66196"/>
          <a:stretch/>
        </p:blipFill>
        <p:spPr>
          <a:xfrm>
            <a:off x="7120327" y="4366713"/>
            <a:ext cx="2158427" cy="1215941"/>
          </a:xfrm>
          <a:prstGeom prst="ellipse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EDC9B65-9897-4CA8-B27A-330897EFF8D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 t="7211" r="52560" b="72029"/>
          <a:stretch/>
        </p:blipFill>
        <p:spPr>
          <a:xfrm>
            <a:off x="3799532" y="2613450"/>
            <a:ext cx="1020787" cy="1046592"/>
          </a:xfrm>
          <a:prstGeom prst="ellipse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364EAAD-5551-4FEA-BCD5-64B37E253B9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9" t="7211" r="15222" b="72029"/>
          <a:stretch/>
        </p:blipFill>
        <p:spPr>
          <a:xfrm>
            <a:off x="8336512" y="2613450"/>
            <a:ext cx="1020787" cy="1046592"/>
          </a:xfrm>
          <a:prstGeom prst="ellipse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7372BB92-B8B8-4C5C-858C-A57132B29216}"/>
              </a:ext>
            </a:extLst>
          </p:cNvPr>
          <p:cNvSpPr/>
          <p:nvPr/>
        </p:nvSpPr>
        <p:spPr>
          <a:xfrm>
            <a:off x="3554393" y="1498746"/>
            <a:ext cx="1357162" cy="3691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accent1">
                    <a:lumMod val="50000"/>
                  </a:schemeClr>
                </a:solidFill>
              </a:rPr>
              <a:t>сестричка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32EA71EC-538C-46A2-A146-739C2E69B1A0}"/>
              </a:ext>
            </a:extLst>
          </p:cNvPr>
          <p:cNvSpPr/>
          <p:nvPr/>
        </p:nvSpPr>
        <p:spPr>
          <a:xfrm>
            <a:off x="8336512" y="1433388"/>
            <a:ext cx="1357162" cy="3691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accent1">
                    <a:lumMod val="50000"/>
                  </a:schemeClr>
                </a:solidFill>
              </a:rPr>
              <a:t>братик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BD7AB9F1-5D5E-4E55-9B56-A75986CC3150}"/>
              </a:ext>
            </a:extLst>
          </p:cNvPr>
          <p:cNvSpPr/>
          <p:nvPr/>
        </p:nvSpPr>
        <p:spPr>
          <a:xfrm>
            <a:off x="5471697" y="3651133"/>
            <a:ext cx="926296" cy="3691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accent1">
                    <a:lumMod val="50000"/>
                  </a:schemeClr>
                </a:solidFill>
              </a:rPr>
              <a:t>мама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76A5D4DC-6BAF-4190-B1D8-BB7F159865F0}"/>
              </a:ext>
            </a:extLst>
          </p:cNvPr>
          <p:cNvSpPr/>
          <p:nvPr/>
        </p:nvSpPr>
        <p:spPr>
          <a:xfrm>
            <a:off x="6516702" y="3651133"/>
            <a:ext cx="926296" cy="3691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accent1">
                    <a:lumMod val="50000"/>
                  </a:schemeClr>
                </a:solidFill>
              </a:rPr>
              <a:t>тато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xmlns="" id="{E6CCD73F-4F77-41A7-A2C9-2C742EF96D14}"/>
              </a:ext>
            </a:extLst>
          </p:cNvPr>
          <p:cNvSpPr/>
          <p:nvPr/>
        </p:nvSpPr>
        <p:spPr>
          <a:xfrm>
            <a:off x="8391731" y="3743948"/>
            <a:ext cx="926296" cy="3691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accent1">
                    <a:lumMod val="50000"/>
                  </a:schemeClr>
                </a:solidFill>
              </a:rPr>
              <a:t>тітка</a:t>
            </a: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xmlns="" id="{4035A600-D11A-41B0-B8B9-A924C5AB20C7}"/>
              </a:ext>
            </a:extLst>
          </p:cNvPr>
          <p:cNvSpPr/>
          <p:nvPr/>
        </p:nvSpPr>
        <p:spPr>
          <a:xfrm>
            <a:off x="3846777" y="3718394"/>
            <a:ext cx="926296" cy="3691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accent1">
                    <a:lumMod val="50000"/>
                  </a:schemeClr>
                </a:solidFill>
              </a:rPr>
              <a:t>дядько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xmlns="" id="{0B7D5007-2192-41AE-9057-84702DDBF4DF}"/>
              </a:ext>
            </a:extLst>
          </p:cNvPr>
          <p:cNvSpPr/>
          <p:nvPr/>
        </p:nvSpPr>
        <p:spPr>
          <a:xfrm>
            <a:off x="3383628" y="5591003"/>
            <a:ext cx="2150861" cy="3691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accent1">
                    <a:lumMod val="50000"/>
                  </a:schemeClr>
                </a:solidFill>
              </a:rPr>
              <a:t>дідусь та бабуся</a:t>
            </a: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xmlns="" id="{E4A089DC-617E-457D-9C01-F73844E661A9}"/>
              </a:ext>
            </a:extLst>
          </p:cNvPr>
          <p:cNvSpPr/>
          <p:nvPr/>
        </p:nvSpPr>
        <p:spPr>
          <a:xfrm>
            <a:off x="7120327" y="5719243"/>
            <a:ext cx="2150861" cy="3691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accent1">
                    <a:lumMod val="50000"/>
                  </a:schemeClr>
                </a:solidFill>
              </a:rPr>
              <a:t>дідусь та бабуся</a:t>
            </a:r>
          </a:p>
        </p:txBody>
      </p:sp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xmlns="" id="{92BE375C-97D0-4719-B498-344B749A0A7F}"/>
              </a:ext>
            </a:extLst>
          </p:cNvPr>
          <p:cNvCxnSpPr/>
          <p:nvPr/>
        </p:nvCxnSpPr>
        <p:spPr>
          <a:xfrm>
            <a:off x="5818717" y="1999560"/>
            <a:ext cx="1533726" cy="0"/>
          </a:xfrm>
          <a:prstGeom prst="line">
            <a:avLst/>
          </a:prstGeom>
          <a:ln w="5715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xmlns="" id="{59FC30E2-684A-4FAC-AE5F-66B02FFB2D28}"/>
              </a:ext>
            </a:extLst>
          </p:cNvPr>
          <p:cNvCxnSpPr>
            <a:cxnSpLocks/>
          </p:cNvCxnSpPr>
          <p:nvPr/>
        </p:nvCxnSpPr>
        <p:spPr>
          <a:xfrm flipH="1" flipV="1">
            <a:off x="6564629" y="1802566"/>
            <a:ext cx="7649" cy="258287"/>
          </a:xfrm>
          <a:prstGeom prst="line">
            <a:avLst/>
          </a:prstGeom>
          <a:ln w="5715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xmlns="" id="{3A4CAE41-EB6D-4B04-A2B5-79AE715EF84A}"/>
              </a:ext>
            </a:extLst>
          </p:cNvPr>
          <p:cNvCxnSpPr>
            <a:cxnSpLocks/>
          </p:cNvCxnSpPr>
          <p:nvPr/>
        </p:nvCxnSpPr>
        <p:spPr>
          <a:xfrm flipV="1">
            <a:off x="6022552" y="2016853"/>
            <a:ext cx="1" cy="679350"/>
          </a:xfrm>
          <a:prstGeom prst="line">
            <a:avLst/>
          </a:prstGeom>
          <a:ln w="5715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xmlns="" id="{495E9A07-E7D2-4D4B-BD74-057BA028E1FE}"/>
              </a:ext>
            </a:extLst>
          </p:cNvPr>
          <p:cNvCxnSpPr>
            <a:cxnSpLocks/>
          </p:cNvCxnSpPr>
          <p:nvPr/>
        </p:nvCxnSpPr>
        <p:spPr>
          <a:xfrm flipV="1">
            <a:off x="7011106" y="1998935"/>
            <a:ext cx="1" cy="679350"/>
          </a:xfrm>
          <a:prstGeom prst="line">
            <a:avLst/>
          </a:prstGeom>
          <a:ln w="5715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xmlns="" id="{84F9F599-DF3B-4929-83B1-D4153B1C4D60}"/>
              </a:ext>
            </a:extLst>
          </p:cNvPr>
          <p:cNvCxnSpPr>
            <a:cxnSpLocks/>
          </p:cNvCxnSpPr>
          <p:nvPr/>
        </p:nvCxnSpPr>
        <p:spPr>
          <a:xfrm flipV="1">
            <a:off x="4820319" y="3136122"/>
            <a:ext cx="690961" cy="624"/>
          </a:xfrm>
          <a:prstGeom prst="line">
            <a:avLst/>
          </a:prstGeom>
          <a:ln w="5715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xmlns="" id="{82CE1BAB-6E54-450F-AA4A-DA43456B31D3}"/>
              </a:ext>
            </a:extLst>
          </p:cNvPr>
          <p:cNvCxnSpPr>
            <a:cxnSpLocks/>
          </p:cNvCxnSpPr>
          <p:nvPr/>
        </p:nvCxnSpPr>
        <p:spPr>
          <a:xfrm>
            <a:off x="7391009" y="3136746"/>
            <a:ext cx="945503" cy="0"/>
          </a:xfrm>
          <a:prstGeom prst="line">
            <a:avLst/>
          </a:prstGeom>
          <a:ln w="5715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xmlns="" id="{6EE47805-D13A-4D3A-A5B3-7AF174EEDDA2}"/>
              </a:ext>
            </a:extLst>
          </p:cNvPr>
          <p:cNvCxnSpPr>
            <a:cxnSpLocks/>
          </p:cNvCxnSpPr>
          <p:nvPr/>
        </p:nvCxnSpPr>
        <p:spPr>
          <a:xfrm flipH="1">
            <a:off x="5151701" y="3136122"/>
            <a:ext cx="14098" cy="1153859"/>
          </a:xfrm>
          <a:prstGeom prst="line">
            <a:avLst/>
          </a:prstGeom>
          <a:ln w="5715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xmlns="" id="{6DDBBDD5-1B4D-4901-A3B9-914F6196E493}"/>
              </a:ext>
            </a:extLst>
          </p:cNvPr>
          <p:cNvCxnSpPr>
            <a:cxnSpLocks/>
          </p:cNvCxnSpPr>
          <p:nvPr/>
        </p:nvCxnSpPr>
        <p:spPr>
          <a:xfrm>
            <a:off x="7976792" y="3136121"/>
            <a:ext cx="0" cy="1230592"/>
          </a:xfrm>
          <a:prstGeom prst="line">
            <a:avLst/>
          </a:prstGeom>
          <a:ln w="5715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749750"/>
            <a:ext cx="870857" cy="11082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6124" y="1247152"/>
            <a:ext cx="596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C00000"/>
                </a:solidFill>
              </a:rPr>
              <a:t>7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94042" y="1236529"/>
            <a:ext cx="426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C00000"/>
                </a:solidFill>
              </a:rPr>
              <a:t>’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42461" y="1247152"/>
            <a:ext cx="853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</a:rPr>
              <a:t>Я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2845" y="1225907"/>
            <a:ext cx="1988282" cy="103690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/>
          </a:p>
        </p:txBody>
      </p:sp>
      <p:sp>
        <p:nvSpPr>
          <p:cNvPr id="43" name="TextBox 42"/>
          <p:cNvSpPr txBox="1"/>
          <p:nvPr/>
        </p:nvSpPr>
        <p:spPr>
          <a:xfrm>
            <a:off x="615134" y="2384786"/>
            <a:ext cx="2263705" cy="101566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</a:rPr>
              <a:t>сім’я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8065" y="4020311"/>
            <a:ext cx="2917844" cy="12050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000" b="1" dirty="0" smtClean="0">
                <a:solidFill>
                  <a:schemeClr val="bg1"/>
                </a:solidFill>
              </a:rPr>
              <a:t> до родовідного дерева своє ім’я та імена своїх рідних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5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3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7894" y="6475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2218" y="4433614"/>
            <a:ext cx="1730367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цікаво!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17858" y="4433614"/>
            <a:ext cx="1836284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</a:t>
            </a:r>
            <a:r>
              <a:rPr lang="uk-UA" sz="2800" b="1" dirty="0" smtClean="0"/>
              <a:t>складно</a:t>
            </a:r>
            <a:r>
              <a:rPr lang="uk-UA" sz="2800" b="1" dirty="0"/>
              <a:t>!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8951" y="4433614"/>
            <a:ext cx="1669764" cy="1222280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</a:t>
            </a:r>
            <a:r>
              <a:rPr lang="uk-UA" sz="2800" b="1" dirty="0" smtClean="0"/>
              <a:t>легко</a:t>
            </a:r>
            <a:r>
              <a:rPr lang="uk-UA" sz="2800" b="1" dirty="0"/>
              <a:t>!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56623" y="4376816"/>
            <a:ext cx="2049866" cy="13358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 втомився/</a:t>
            </a:r>
          </a:p>
          <a:p>
            <a:pPr algn="ctr"/>
            <a:r>
              <a:rPr lang="uk-UA" sz="2800" b="1" dirty="0" smtClean="0"/>
              <a:t>втомилась</a:t>
            </a:r>
            <a:endParaRPr lang="ru-RU" sz="2800" b="1" dirty="0"/>
          </a:p>
        </p:txBody>
      </p:sp>
      <p:pic>
        <p:nvPicPr>
          <p:cNvPr id="3076" name="Picture 4" descr="D:\Картинки до тестів\Емоції Помідор\Помідор переляк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6166" r="1458" b="7089"/>
          <a:stretch/>
        </p:blipFill>
        <p:spPr bwMode="auto">
          <a:xfrm>
            <a:off x="3312000" y="2647102"/>
            <a:ext cx="2448000" cy="15120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Telegram-канал &quot;Pomidor-Sale&quot; — @pomidor_sale — TGS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61" y="2015977"/>
            <a:ext cx="2143125" cy="2143125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Помидоры Векторное изображение ©interactimages 5328206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6812" r="4067" b="9685"/>
          <a:stretch/>
        </p:blipFill>
        <p:spPr bwMode="auto">
          <a:xfrm>
            <a:off x="6227306" y="2647102"/>
            <a:ext cx="2592000" cy="15120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12078" r="11455" b="13365"/>
          <a:stretch/>
        </p:blipFill>
        <p:spPr bwMode="auto">
          <a:xfrm>
            <a:off x="9256624" y="2109237"/>
            <a:ext cx="2049865" cy="2049865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931100" y="1510523"/>
            <a:ext cx="4592411" cy="6313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Оціни свою роботу на </a:t>
            </a:r>
            <a:r>
              <a:rPr lang="uk-UA" sz="2400" b="1" dirty="0" err="1" smtClean="0"/>
              <a:t>уроці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178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082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8596" y="4658089"/>
            <a:ext cx="1730367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чудовий день!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96986" y="4658089"/>
            <a:ext cx="1836284" cy="12751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сумний день!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68967" y="4658089"/>
            <a:ext cx="1940491" cy="1328062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цікавий день!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67797" y="4658089"/>
            <a:ext cx="1919237" cy="13358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тривожний</a:t>
            </a:r>
          </a:p>
          <a:p>
            <a:pPr algn="ctr"/>
            <a:r>
              <a:rPr lang="uk-UA" sz="2400" b="1" dirty="0" smtClean="0"/>
              <a:t>день!</a:t>
            </a:r>
            <a:endParaRPr lang="ru-RU" sz="2400" b="1" dirty="0"/>
          </a:p>
        </p:txBody>
      </p:sp>
      <p:pic>
        <p:nvPicPr>
          <p:cNvPr id="3076" name="Picture 4" descr="D:\Картинки до тестів\Емоції Помідор\Помідор переляк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6166" r="1458" b="7089"/>
          <a:stretch/>
        </p:blipFill>
        <p:spPr bwMode="auto">
          <a:xfrm>
            <a:off x="3312000" y="2926971"/>
            <a:ext cx="2448000" cy="15120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Telegram-канал &quot;Pomidor-Sale&quot; — @pomidor_sale — TGS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18" y="2295846"/>
            <a:ext cx="2143125" cy="2143125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Помидоры Векторное изображение ©interactimages 5328206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6812" r="4067" b="9685"/>
          <a:stretch/>
        </p:blipFill>
        <p:spPr bwMode="auto">
          <a:xfrm>
            <a:off x="6043213" y="3070971"/>
            <a:ext cx="2592000" cy="13680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12078" r="11455" b="13365"/>
          <a:stretch/>
        </p:blipFill>
        <p:spPr bwMode="auto">
          <a:xfrm>
            <a:off x="8886509" y="2389106"/>
            <a:ext cx="2049865" cy="2049865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742758" y="1459455"/>
            <a:ext cx="4892455" cy="9296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Настрій якого помідорчика співпадає з твоїм настроєм?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961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4086" y="1869264"/>
            <a:ext cx="3918397" cy="73293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4086" y="2764397"/>
            <a:ext cx="3918397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4086" y="3624639"/>
            <a:ext cx="3918397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5083629" y="1533412"/>
            <a:ext cx="6117069" cy="485767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04086" y="4528150"/>
            <a:ext cx="3918397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8696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0375" y="2635126"/>
            <a:ext cx="4446644" cy="7210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715" y="1506752"/>
            <a:ext cx="4430332" cy="475416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715" y="2082058"/>
            <a:ext cx="4430332" cy="45967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531" y="3450595"/>
            <a:ext cx="4430332" cy="79842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</a:t>
            </a:r>
            <a:r>
              <a:rPr lang="uk-UA" sz="2400" b="1" dirty="0" smtClean="0"/>
              <a:t>туман,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05" y="1561438"/>
            <a:ext cx="3715069" cy="2786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Шпалери на монітор | Осінь | пізня осінь, перший сніг, річка, лі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65" y="4347739"/>
            <a:ext cx="3901604" cy="2194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сінні приморозки. Фото - ЄВРОПЕЙСЬКА УКРАЇНА - Портал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97" y="3741876"/>
            <a:ext cx="3734020" cy="2800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8201" y="4649167"/>
            <a:ext cx="2769076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Листопад –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зими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брат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12557" y="514017"/>
            <a:ext cx="9235605" cy="8094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Сім’я</a:t>
            </a:r>
            <a:endParaRPr lang="uk-UA" sz="44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9804" y="1678775"/>
            <a:ext cx="4626854" cy="18997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Цифра ця усім </a:t>
            </a:r>
            <a:r>
              <a:rPr lang="uk-UA" sz="2400" b="1" dirty="0" smtClean="0"/>
              <a:t>говорить,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Скільки днів до тижня входить.</a:t>
            </a:r>
          </a:p>
          <a:p>
            <a:pPr algn="ctr"/>
            <a:r>
              <a:rPr lang="uk-UA" sz="2400" b="1" dirty="0" smtClean="0"/>
              <a:t>А як поряд стане Я</a:t>
            </a:r>
          </a:p>
          <a:p>
            <a:pPr algn="ctr"/>
            <a:r>
              <a:rPr lang="uk-UA" sz="2400" b="1" dirty="0" smtClean="0"/>
              <a:t>Тоді це буде вже…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9515" y="2993786"/>
            <a:ext cx="1770845" cy="6469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СІМ’Я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3" b="13733"/>
          <a:stretch/>
        </p:blipFill>
        <p:spPr bwMode="auto">
          <a:xfrm>
            <a:off x="6429565" y="1861759"/>
            <a:ext cx="5206423" cy="3726444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39804" y="3924333"/>
            <a:ext cx="557914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 </a:t>
            </a:r>
            <a:r>
              <a:rPr lang="ru-RU" sz="2400" b="1" dirty="0" err="1">
                <a:solidFill>
                  <a:srgbClr val="FF0000"/>
                </a:solidFill>
              </a:rPr>
              <a:t>Сім’я</a:t>
            </a:r>
            <a:r>
              <a:rPr lang="ru-RU" sz="2400" b="1" dirty="0">
                <a:solidFill>
                  <a:schemeClr val="bg1"/>
                </a:solidFill>
              </a:rPr>
              <a:t> – </a:t>
            </a:r>
            <a:r>
              <a:rPr lang="ru-RU" sz="2400" b="1" dirty="0" err="1">
                <a:solidFill>
                  <a:schemeClr val="bg1"/>
                </a:solidFill>
              </a:rPr>
              <a:t>це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найрідніші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</a:rPr>
              <a:t>світі</a:t>
            </a:r>
            <a:r>
              <a:rPr lang="ru-RU" sz="2400" b="1" dirty="0">
                <a:solidFill>
                  <a:schemeClr val="bg1"/>
                </a:solidFill>
              </a:rPr>
              <a:t> люди: </a:t>
            </a:r>
            <a:r>
              <a:rPr lang="ru-RU" sz="2400" b="1" dirty="0" err="1">
                <a:solidFill>
                  <a:schemeClr val="bg1"/>
                </a:solidFill>
              </a:rPr>
              <a:t>мати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батько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ти</a:t>
            </a:r>
            <a:r>
              <a:rPr lang="ru-RU" sz="2400" b="1" dirty="0">
                <a:solidFill>
                  <a:schemeClr val="bg1"/>
                </a:solidFill>
              </a:rPr>
              <a:t>, братики і сестрички.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9804" y="5008041"/>
            <a:ext cx="3878651" cy="536620"/>
          </a:xfrm>
          <a:prstGeom prst="roundRect">
            <a:avLst/>
          </a:prstGeom>
          <a:solidFill>
            <a:srgbClr val="C31D5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Моя сім’я – це:  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6767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25680" y="494528"/>
            <a:ext cx="8732066" cy="8008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="" xmlns:a16="http://schemas.microsoft.com/office/drawing/2014/main" id="{3C90BDD1-0C05-4C6E-9BBB-824AB2C86496}"/>
              </a:ext>
            </a:extLst>
          </p:cNvPr>
          <p:cNvSpPr/>
          <p:nvPr/>
        </p:nvSpPr>
        <p:spPr>
          <a:xfrm>
            <a:off x="3863790" y="1520733"/>
            <a:ext cx="4018857" cy="17123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/>
              <a:t>Ніжна</a:t>
            </a:r>
            <a:r>
              <a:rPr lang="ru-RU" sz="2400" b="1" dirty="0"/>
              <a:t>, </a:t>
            </a:r>
            <a:r>
              <a:rPr lang="ru-RU" sz="2400" b="1" dirty="0" err="1"/>
              <a:t>лагідна</a:t>
            </a:r>
            <a:r>
              <a:rPr lang="ru-RU" sz="2400" b="1" dirty="0"/>
              <a:t> і мила, </a:t>
            </a:r>
          </a:p>
          <a:p>
            <a:pPr algn="ctr" fontAlgn="base"/>
            <a:r>
              <a:rPr lang="ru-RU" sz="2400" b="1" dirty="0"/>
              <a:t>На </a:t>
            </a:r>
            <a:r>
              <a:rPr lang="ru-RU" sz="2400" b="1" dirty="0" err="1"/>
              <a:t>цей</a:t>
            </a:r>
            <a:r>
              <a:rPr lang="ru-RU" sz="2400" b="1" dirty="0"/>
              <a:t> </a:t>
            </a:r>
            <a:r>
              <a:rPr lang="ru-RU" sz="2400" b="1" dirty="0" err="1"/>
              <a:t>світ</a:t>
            </a:r>
            <a:r>
              <a:rPr lang="ru-RU" sz="2400" b="1" dirty="0"/>
              <a:t> нас народила. </a:t>
            </a:r>
          </a:p>
          <a:p>
            <a:pPr algn="ctr" fontAlgn="base"/>
            <a:r>
              <a:rPr lang="ru-RU" sz="2400" b="1" dirty="0"/>
              <a:t>Я до </a:t>
            </a:r>
            <a:r>
              <a:rPr lang="ru-RU" sz="2400" b="1" dirty="0" err="1"/>
              <a:t>неї</a:t>
            </a:r>
            <a:r>
              <a:rPr lang="ru-RU" sz="2400" b="1" dirty="0"/>
              <a:t> </a:t>
            </a:r>
            <a:r>
              <a:rPr lang="ru-RU" sz="2400" b="1" dirty="0" err="1"/>
              <a:t>пригорнуся</a:t>
            </a:r>
            <a:r>
              <a:rPr lang="ru-RU" sz="2400" b="1" dirty="0"/>
              <a:t>, </a:t>
            </a:r>
          </a:p>
          <a:p>
            <a:pPr algn="ctr" fontAlgn="base"/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ріднесенька</a:t>
            </a:r>
            <a:r>
              <a:rPr lang="ru-RU" sz="2400" b="1" dirty="0"/>
              <a:t>…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E4AEEB6-A640-4BC3-848B-DB7B34455E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-9" r="12599" b="7456"/>
          <a:stretch/>
        </p:blipFill>
        <p:spPr>
          <a:xfrm>
            <a:off x="463405" y="1526328"/>
            <a:ext cx="2724549" cy="47175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5EFE5134-56EB-46A8-BE01-277F83F5442B}"/>
              </a:ext>
            </a:extLst>
          </p:cNvPr>
          <p:cNvSpPr/>
          <p:nvPr/>
        </p:nvSpPr>
        <p:spPr>
          <a:xfrm>
            <a:off x="3348429" y="3293852"/>
            <a:ext cx="1212601" cy="535615"/>
          </a:xfrm>
          <a:prstGeom prst="roundRect">
            <a:avLst/>
          </a:prstGeom>
          <a:solidFill>
            <a:srgbClr val="C31D5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Матуся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CA22223E-6EC9-4A7B-90F6-E2C0B4F99962}"/>
              </a:ext>
            </a:extLst>
          </p:cNvPr>
          <p:cNvSpPr/>
          <p:nvPr/>
        </p:nvSpPr>
        <p:spPr>
          <a:xfrm>
            <a:off x="3954730" y="4025930"/>
            <a:ext cx="3927917" cy="16781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/>
              <a:t>Хто</a:t>
            </a:r>
            <a:r>
              <a:rPr lang="ru-RU" sz="2400" b="1" dirty="0"/>
              <a:t> </a:t>
            </a:r>
            <a:r>
              <a:rPr lang="ru-RU" sz="2400" b="1" dirty="0" err="1"/>
              <a:t>усіх</a:t>
            </a:r>
            <a:r>
              <a:rPr lang="ru-RU" sz="2400" b="1" dirty="0"/>
              <a:t> нас </a:t>
            </a:r>
            <a:r>
              <a:rPr lang="ru-RU" sz="2400" b="1" dirty="0" err="1"/>
              <a:t>захищає</a:t>
            </a:r>
            <a:r>
              <a:rPr lang="ru-RU" sz="2400" b="1" dirty="0"/>
              <a:t>, </a:t>
            </a:r>
          </a:p>
          <a:p>
            <a:pPr algn="ctr" fontAlgn="base"/>
            <a:r>
              <a:rPr lang="ru-RU" sz="2400" b="1" dirty="0" err="1"/>
              <a:t>Матінці</a:t>
            </a:r>
            <a:r>
              <a:rPr lang="ru-RU" sz="2400" b="1" dirty="0"/>
              <a:t> </a:t>
            </a:r>
            <a:r>
              <a:rPr lang="ru-RU" sz="2400" b="1" dirty="0" err="1"/>
              <a:t>допомагає</a:t>
            </a:r>
            <a:r>
              <a:rPr lang="ru-RU" sz="2400" b="1" dirty="0"/>
              <a:t>? </a:t>
            </a:r>
          </a:p>
          <a:p>
            <a:pPr algn="ctr" fontAlgn="base"/>
            <a:r>
              <a:rPr lang="ru-RU" sz="2400" b="1" dirty="0"/>
              <a:t>З ним </a:t>
            </a:r>
            <a:r>
              <a:rPr lang="ru-RU" sz="2400" b="1" dirty="0" err="1"/>
              <a:t>нічого</a:t>
            </a:r>
            <a:r>
              <a:rPr lang="ru-RU" sz="2400" b="1" dirty="0"/>
              <a:t> не боюсь, </a:t>
            </a:r>
            <a:r>
              <a:rPr lang="ru-RU" sz="2400" b="1" dirty="0" err="1"/>
              <a:t>Здогадались</a:t>
            </a:r>
            <a:r>
              <a:rPr lang="ru-RU" sz="2400" b="1" dirty="0"/>
              <a:t>? </a:t>
            </a:r>
            <a:r>
              <a:rPr lang="ru-RU" sz="2400" b="1" dirty="0" err="1" smtClean="0"/>
              <a:t>Це</a:t>
            </a:r>
            <a:r>
              <a:rPr lang="ru-RU" sz="2400" b="1" dirty="0"/>
              <a:t>…</a:t>
            </a:r>
            <a:endParaRPr lang="en-US" sz="2400" b="1" dirty="0"/>
          </a:p>
        </p:txBody>
      </p:sp>
      <p:sp>
        <p:nvSpPr>
          <p:cNvPr id="10" name="Прямокутник 7">
            <a:extLst>
              <a:ext uri="{FF2B5EF4-FFF2-40B4-BE49-F238E27FC236}">
                <a16:creationId xmlns="" xmlns:a16="http://schemas.microsoft.com/office/drawing/2014/main" id="{4CA7B3D0-4C1F-466A-A2BF-43DD847D6F8F}"/>
              </a:ext>
            </a:extLst>
          </p:cNvPr>
          <p:cNvSpPr/>
          <p:nvPr/>
        </p:nvSpPr>
        <p:spPr>
          <a:xfrm>
            <a:off x="7257095" y="3307772"/>
            <a:ext cx="1251104" cy="521695"/>
          </a:xfrm>
          <a:prstGeom prst="roundRect">
            <a:avLst/>
          </a:prstGeom>
          <a:solidFill>
            <a:srgbClr val="C31D5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Татусь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507A52A-F643-497C-81AF-3BAFB1A69E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r="11627" b="7882"/>
          <a:stretch/>
        </p:blipFill>
        <p:spPr>
          <a:xfrm>
            <a:off x="8820000" y="1573820"/>
            <a:ext cx="2520000" cy="451129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664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25680" y="494528"/>
            <a:ext cx="8732066" cy="8008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="" xmlns:a16="http://schemas.microsoft.com/office/drawing/2014/main" id="{3C90BDD1-0C05-4C6E-9BBB-824AB2C86496}"/>
              </a:ext>
            </a:extLst>
          </p:cNvPr>
          <p:cNvSpPr/>
          <p:nvPr/>
        </p:nvSpPr>
        <p:spPr>
          <a:xfrm>
            <a:off x="3863790" y="1520733"/>
            <a:ext cx="4018857" cy="17123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/>
              <a:t>Ще</a:t>
            </a:r>
            <a:r>
              <a:rPr lang="ru-RU" sz="2400" b="1" dirty="0"/>
              <a:t> </a:t>
            </a:r>
            <a:r>
              <a:rPr lang="ru-RU" sz="2400" b="1" dirty="0" err="1"/>
              <a:t>рідня</a:t>
            </a:r>
            <a:r>
              <a:rPr lang="ru-RU" sz="2400" b="1" dirty="0"/>
              <a:t> у мене є! </a:t>
            </a:r>
          </a:p>
          <a:p>
            <a:pPr algn="ctr" fontAlgn="base"/>
            <a:r>
              <a:rPr lang="ru-RU" sz="2400" b="1" dirty="0" err="1"/>
              <a:t>Всім</a:t>
            </a:r>
            <a:r>
              <a:rPr lang="ru-RU" sz="2400" b="1" dirty="0"/>
              <a:t> </a:t>
            </a:r>
            <a:r>
              <a:rPr lang="ru-RU" sz="2400" b="1" dirty="0" err="1"/>
              <a:t>питання</a:t>
            </a:r>
            <a:r>
              <a:rPr lang="ru-RU" sz="2400" b="1" dirty="0"/>
              <a:t> </a:t>
            </a:r>
            <a:r>
              <a:rPr lang="ru-RU" sz="2400" b="1" dirty="0" err="1"/>
              <a:t>задає</a:t>
            </a:r>
            <a:r>
              <a:rPr lang="ru-RU" sz="2400" b="1" dirty="0"/>
              <a:t>, </a:t>
            </a:r>
          </a:p>
          <a:p>
            <a:pPr algn="ctr" fontAlgn="base"/>
            <a:r>
              <a:rPr lang="ru-RU" sz="2400" b="1" dirty="0"/>
              <a:t>І вертлява, й невеличка, </a:t>
            </a:r>
          </a:p>
          <a:p>
            <a:pPr algn="ctr" fontAlgn="base"/>
            <a:r>
              <a:rPr lang="ru-RU" sz="2400" b="1" dirty="0"/>
              <a:t>Моя люба </a:t>
            </a:r>
            <a:r>
              <a:rPr lang="ru-RU" sz="2400" b="1" dirty="0" err="1"/>
              <a:t>це</a:t>
            </a:r>
            <a:r>
              <a:rPr lang="ru-RU" sz="2400" b="1" dirty="0"/>
              <a:t> …</a:t>
            </a:r>
            <a:endParaRPr lang="en-US" sz="2400" b="1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5EFE5134-56EB-46A8-BE01-277F83F5442B}"/>
              </a:ext>
            </a:extLst>
          </p:cNvPr>
          <p:cNvSpPr/>
          <p:nvPr/>
        </p:nvSpPr>
        <p:spPr>
          <a:xfrm>
            <a:off x="3555258" y="3293852"/>
            <a:ext cx="1713428" cy="535615"/>
          </a:xfrm>
          <a:prstGeom prst="roundRect">
            <a:avLst/>
          </a:prstGeom>
          <a:solidFill>
            <a:srgbClr val="C31D5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Сестричка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CA22223E-6EC9-4A7B-90F6-E2C0B4F99962}"/>
              </a:ext>
            </a:extLst>
          </p:cNvPr>
          <p:cNvSpPr/>
          <p:nvPr/>
        </p:nvSpPr>
        <p:spPr>
          <a:xfrm>
            <a:off x="3954730" y="4025930"/>
            <a:ext cx="4296641" cy="16781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/>
              <a:t>З ним </a:t>
            </a:r>
            <a:r>
              <a:rPr lang="ru-RU" sz="2400" b="1" dirty="0" err="1"/>
              <a:t>ніколи</a:t>
            </a:r>
            <a:r>
              <a:rPr lang="ru-RU" sz="2400" b="1" dirty="0"/>
              <a:t> не </a:t>
            </a:r>
            <a:r>
              <a:rPr lang="ru-RU" sz="2400" b="1" dirty="0" err="1"/>
              <a:t>сварюся</a:t>
            </a:r>
            <a:r>
              <a:rPr lang="ru-RU" sz="2400" b="1" dirty="0"/>
              <a:t>,</a:t>
            </a:r>
          </a:p>
          <a:p>
            <a:pPr algn="ctr" fontAlgn="base"/>
            <a:r>
              <a:rPr lang="ru-RU" sz="2400" b="1" dirty="0" err="1"/>
              <a:t>Іграшками</a:t>
            </a:r>
            <a:r>
              <a:rPr lang="ru-RU" sz="2400" b="1" dirty="0"/>
              <a:t> </a:t>
            </a:r>
            <a:r>
              <a:rPr lang="ru-RU" sz="2400" b="1" dirty="0" err="1"/>
              <a:t>поділюся</a:t>
            </a:r>
            <a:r>
              <a:rPr lang="ru-RU" sz="2400" b="1" dirty="0"/>
              <a:t>. </a:t>
            </a:r>
          </a:p>
          <a:p>
            <a:pPr algn="ctr" fontAlgn="base"/>
            <a:r>
              <a:rPr lang="ru-RU" sz="2400" b="1" dirty="0"/>
              <a:t>Буду з ним </a:t>
            </a:r>
            <a:r>
              <a:rPr lang="ru-RU" sz="2400" b="1" dirty="0" err="1"/>
              <a:t>дружити</a:t>
            </a:r>
            <a:r>
              <a:rPr lang="ru-RU" sz="2400" b="1" dirty="0"/>
              <a:t>, </a:t>
            </a:r>
            <a:r>
              <a:rPr lang="ru-RU" sz="2400" b="1" dirty="0" err="1"/>
              <a:t>грати</a:t>
            </a:r>
            <a:r>
              <a:rPr lang="ru-RU" sz="2400" b="1" dirty="0"/>
              <a:t>. </a:t>
            </a:r>
          </a:p>
          <a:p>
            <a:pPr algn="ctr" fontAlgn="base"/>
            <a:r>
              <a:rPr lang="ru-RU" sz="2400" b="1" dirty="0" err="1"/>
              <a:t>Познайомтесь</a:t>
            </a:r>
            <a:r>
              <a:rPr lang="ru-RU" sz="2400" b="1" dirty="0"/>
              <a:t>,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мій</a:t>
            </a:r>
            <a:r>
              <a:rPr lang="ru-RU" sz="2400" b="1" dirty="0"/>
              <a:t> … </a:t>
            </a:r>
          </a:p>
        </p:txBody>
      </p:sp>
      <p:sp>
        <p:nvSpPr>
          <p:cNvPr id="10" name="Прямокутник 7">
            <a:extLst>
              <a:ext uri="{FF2B5EF4-FFF2-40B4-BE49-F238E27FC236}">
                <a16:creationId xmlns="" xmlns:a16="http://schemas.microsoft.com/office/drawing/2014/main" id="{4CA7B3D0-4C1F-466A-A2BF-43DD847D6F8F}"/>
              </a:ext>
            </a:extLst>
          </p:cNvPr>
          <p:cNvSpPr/>
          <p:nvPr/>
        </p:nvSpPr>
        <p:spPr>
          <a:xfrm>
            <a:off x="7137353" y="3368116"/>
            <a:ext cx="1251104" cy="521695"/>
          </a:xfrm>
          <a:prstGeom prst="roundRect">
            <a:avLst/>
          </a:prstGeom>
          <a:solidFill>
            <a:srgbClr val="C31D5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Брат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7F11A52-20BF-4080-A245-E9D3215939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1" t="2960" r="22452" b="8986"/>
          <a:stretch/>
        </p:blipFill>
        <p:spPr>
          <a:xfrm>
            <a:off x="353541" y="1520733"/>
            <a:ext cx="2846859" cy="4606895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F219B85-B1B2-4BA9-AD36-330708CAC7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4000" r="15774" b="9052"/>
          <a:stretch/>
        </p:blipFill>
        <p:spPr>
          <a:xfrm>
            <a:off x="8593371" y="1520733"/>
            <a:ext cx="3291464" cy="4487911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987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78452" y="494529"/>
            <a:ext cx="9565748" cy="746442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8824D6C0-AC44-4DA0-9A48-C9D4072D0FB6}"/>
              </a:ext>
            </a:extLst>
          </p:cNvPr>
          <p:cNvSpPr/>
          <p:nvPr/>
        </p:nvSpPr>
        <p:spPr>
          <a:xfrm>
            <a:off x="3608671" y="1641459"/>
            <a:ext cx="4140896" cy="1847341"/>
          </a:xfrm>
          <a:prstGeom prst="roundRect">
            <a:avLst/>
          </a:prstGeom>
          <a:solidFill>
            <a:srgbClr val="C31D5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/>
              <a:t>Ще</a:t>
            </a:r>
            <a:r>
              <a:rPr lang="ru-RU" sz="2400" b="1" dirty="0"/>
              <a:t> </a:t>
            </a:r>
            <a:r>
              <a:rPr lang="ru-RU" sz="2400" b="1" dirty="0" err="1"/>
              <a:t>голубонька</a:t>
            </a:r>
            <a:r>
              <a:rPr lang="ru-RU" sz="2400" b="1" dirty="0"/>
              <a:t> </a:t>
            </a:r>
            <a:r>
              <a:rPr lang="ru-RU" sz="2400" b="1" dirty="0" err="1"/>
              <a:t>рідненька</a:t>
            </a:r>
            <a:r>
              <a:rPr lang="ru-RU" sz="2400" b="1" dirty="0"/>
              <a:t> –</a:t>
            </a:r>
          </a:p>
          <a:p>
            <a:pPr algn="ctr" fontAlgn="base"/>
            <a:r>
              <a:rPr lang="ru-RU" sz="2400" b="1" dirty="0"/>
              <a:t> Добра, мила і старенька. </a:t>
            </a:r>
          </a:p>
          <a:p>
            <a:pPr algn="ctr" fontAlgn="base"/>
            <a:r>
              <a:rPr lang="ru-RU" sz="2400" b="1" dirty="0"/>
              <a:t>Я </a:t>
            </a:r>
            <a:r>
              <a:rPr lang="ru-RU" sz="2400" b="1" dirty="0" err="1"/>
              <a:t>ніколи</a:t>
            </a:r>
            <a:r>
              <a:rPr lang="ru-RU" sz="2400" b="1" dirty="0"/>
              <a:t> не </a:t>
            </a:r>
            <a:r>
              <a:rPr lang="ru-RU" sz="2400" b="1" dirty="0" err="1"/>
              <a:t>журюся</a:t>
            </a:r>
            <a:r>
              <a:rPr lang="ru-RU" sz="2400" b="1" dirty="0"/>
              <a:t>, </a:t>
            </a:r>
          </a:p>
          <a:p>
            <a:pPr algn="ctr" fontAlgn="base"/>
            <a:r>
              <a:rPr lang="ru-RU" sz="2400" b="1" dirty="0" err="1"/>
              <a:t>Бо</a:t>
            </a:r>
            <a:r>
              <a:rPr lang="ru-RU" sz="2400" b="1" dirty="0"/>
              <a:t> у мене є 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A70BB4E-AC97-47C3-94E5-5800EE5C4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5" t="293" r="26029" b="8029"/>
          <a:stretch/>
        </p:blipFill>
        <p:spPr>
          <a:xfrm>
            <a:off x="707502" y="1772088"/>
            <a:ext cx="2035698" cy="4565780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7B2628D6-7DF9-472D-AF85-5508204D0134}"/>
              </a:ext>
            </a:extLst>
          </p:cNvPr>
          <p:cNvSpPr/>
          <p:nvPr/>
        </p:nvSpPr>
        <p:spPr>
          <a:xfrm>
            <a:off x="3267954" y="3547786"/>
            <a:ext cx="1434675" cy="5578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Бабуся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21B16D5-4828-4405-A187-25E30626F4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-82" r="27962" b="8217"/>
          <a:stretch/>
        </p:blipFill>
        <p:spPr>
          <a:xfrm>
            <a:off x="8729392" y="1772088"/>
            <a:ext cx="2362253" cy="4602456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рямокутник: округлені кути 5">
            <a:extLst>
              <a:ext uri="{FF2B5EF4-FFF2-40B4-BE49-F238E27FC236}">
                <a16:creationId xmlns="" xmlns:a16="http://schemas.microsoft.com/office/drawing/2014/main" id="{8824D6C0-AC44-4DA0-9A48-C9D4072D0FB6}"/>
              </a:ext>
            </a:extLst>
          </p:cNvPr>
          <p:cNvSpPr/>
          <p:nvPr/>
        </p:nvSpPr>
        <p:spPr>
          <a:xfrm>
            <a:off x="3567589" y="4194830"/>
            <a:ext cx="4085027" cy="20243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/>
              <a:t>Сивий</a:t>
            </a:r>
            <a:r>
              <a:rPr lang="ru-RU" sz="2400" b="1" dirty="0"/>
              <a:t>, </a:t>
            </a:r>
            <a:r>
              <a:rPr lang="ru-RU" sz="2400" b="1" dirty="0" err="1"/>
              <a:t>мудрий</a:t>
            </a:r>
            <a:r>
              <a:rPr lang="ru-RU" sz="2400" b="1" dirty="0"/>
              <a:t> і </a:t>
            </a:r>
            <a:r>
              <a:rPr lang="ru-RU" sz="2400" b="1" dirty="0" err="1"/>
              <a:t>поважний</a:t>
            </a:r>
            <a:r>
              <a:rPr lang="ru-RU" sz="2400" b="1" dirty="0"/>
              <a:t>. </a:t>
            </a:r>
            <a:r>
              <a:rPr lang="ru-RU" sz="2400" b="1" dirty="0" err="1"/>
              <a:t>Заклопотаний</a:t>
            </a:r>
            <a:r>
              <a:rPr lang="ru-RU" sz="2400" b="1" dirty="0"/>
              <a:t>, </a:t>
            </a:r>
            <a:r>
              <a:rPr lang="ru-RU" sz="2400" b="1" dirty="0" err="1"/>
              <a:t>відважний</a:t>
            </a:r>
            <a:r>
              <a:rPr lang="ru-RU" sz="2400" b="1" dirty="0"/>
              <a:t>. </a:t>
            </a:r>
          </a:p>
          <a:p>
            <a:pPr algn="ctr" fontAlgn="base"/>
            <a:r>
              <a:rPr lang="ru-RU" sz="2400" b="1" dirty="0" err="1"/>
              <a:t>Всього</a:t>
            </a:r>
            <a:r>
              <a:rPr lang="ru-RU" sz="2400" b="1" dirty="0"/>
              <a:t> я в </a:t>
            </a:r>
            <a:r>
              <a:rPr lang="ru-RU" sz="2400" b="1" dirty="0" err="1"/>
              <a:t>житті</a:t>
            </a:r>
            <a:r>
              <a:rPr lang="ru-RU" sz="2400" b="1" dirty="0"/>
              <a:t> </a:t>
            </a:r>
            <a:r>
              <a:rPr lang="ru-RU" sz="2400" b="1" dirty="0" err="1"/>
              <a:t>навчусь</a:t>
            </a:r>
            <a:r>
              <a:rPr lang="ru-RU" sz="2400" b="1" dirty="0"/>
              <a:t>, </a:t>
            </a:r>
          </a:p>
          <a:p>
            <a:pPr algn="ctr" fontAlgn="base"/>
            <a:r>
              <a:rPr lang="ru-RU" sz="2400" b="1" dirty="0" err="1"/>
              <a:t>Бо</a:t>
            </a:r>
            <a:r>
              <a:rPr lang="ru-RU" sz="2400" b="1" dirty="0"/>
              <a:t> </a:t>
            </a:r>
            <a:r>
              <a:rPr lang="ru-RU" sz="2400" b="1" dirty="0" err="1"/>
              <a:t>зі</a:t>
            </a:r>
            <a:r>
              <a:rPr lang="ru-RU" sz="2400" b="1" dirty="0"/>
              <a:t> мною </a:t>
            </a:r>
            <a:r>
              <a:rPr lang="ru-RU" sz="2400" b="1" dirty="0" err="1"/>
              <a:t>мій</a:t>
            </a:r>
            <a:r>
              <a:rPr lang="ru-RU" sz="2400" b="1" dirty="0"/>
              <a:t> …</a:t>
            </a:r>
            <a:endParaRPr lang="en-US" sz="2400" b="1" dirty="0"/>
          </a:p>
        </p:txBody>
      </p:sp>
      <p:sp>
        <p:nvSpPr>
          <p:cNvPr id="11" name="Прямокутник 7">
            <a:extLst>
              <a:ext uri="{FF2B5EF4-FFF2-40B4-BE49-F238E27FC236}">
                <a16:creationId xmlns="" xmlns:a16="http://schemas.microsoft.com/office/drawing/2014/main" id="{71E8DC7B-12B9-4981-822A-EC6635D013D5}"/>
              </a:ext>
            </a:extLst>
          </p:cNvPr>
          <p:cNvSpPr/>
          <p:nvPr/>
        </p:nvSpPr>
        <p:spPr>
          <a:xfrm>
            <a:off x="6727371" y="3523516"/>
            <a:ext cx="1502229" cy="5413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Дідусь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8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05024" y="495119"/>
            <a:ext cx="8732066" cy="7785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E0913D34-342D-42AB-A84F-C01B58AD88C0}"/>
              </a:ext>
            </a:extLst>
          </p:cNvPr>
          <p:cNvSpPr/>
          <p:nvPr/>
        </p:nvSpPr>
        <p:spPr>
          <a:xfrm>
            <a:off x="588421" y="1680541"/>
            <a:ext cx="3428407" cy="11388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/>
              <a:t>Як можна назвати цих людей одним словом?</a:t>
            </a:r>
            <a:endParaRPr lang="en-US" sz="2400" b="1" dirty="0"/>
          </a:p>
        </p:txBody>
      </p:sp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D6DE0F66-950B-4CD4-BA27-E15F0ED2344E}"/>
              </a:ext>
            </a:extLst>
          </p:cNvPr>
          <p:cNvSpPr/>
          <p:nvPr/>
        </p:nvSpPr>
        <p:spPr>
          <a:xfrm>
            <a:off x="4125686" y="1931872"/>
            <a:ext cx="1650876" cy="6361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Родина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5010BB6-34B3-44CE-97B0-BEE3BF5268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1"/>
          <a:stretch/>
        </p:blipFill>
        <p:spPr>
          <a:xfrm>
            <a:off x="5998030" y="1680541"/>
            <a:ext cx="5925084" cy="4612647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E0913D34-342D-42AB-A84F-C01B58AD88C0}"/>
              </a:ext>
            </a:extLst>
          </p:cNvPr>
          <p:cNvSpPr/>
          <p:nvPr/>
        </p:nvSpPr>
        <p:spPr>
          <a:xfrm>
            <a:off x="817021" y="3048001"/>
            <a:ext cx="4709089" cy="2797628"/>
          </a:xfrm>
          <a:prstGeom prst="roundRect">
            <a:avLst/>
          </a:prstGeom>
          <a:solidFill>
            <a:srgbClr val="C31D5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/>
              <a:t>До родини відноситься значно більше родичів: це дядько, тітка та їх діти. </a:t>
            </a:r>
            <a:endParaRPr lang="uk-UA" sz="2400" b="1" dirty="0" smtClean="0"/>
          </a:p>
          <a:p>
            <a:pPr algn="ctr" fontAlgn="base"/>
            <a:r>
              <a:rPr lang="uk-UA" sz="2400" b="1" dirty="0" smtClean="0"/>
              <a:t>Родини </a:t>
            </a:r>
            <a:r>
              <a:rPr lang="uk-UA" sz="2400" b="1" dirty="0" smtClean="0"/>
              <a:t>складаються з декількох поколінь. </a:t>
            </a:r>
            <a:endParaRPr lang="uk-UA" sz="2400" b="1" dirty="0" smtClean="0"/>
          </a:p>
          <a:p>
            <a:pPr algn="ctr" fontAlgn="base"/>
            <a:r>
              <a:rPr lang="uk-UA" sz="2400" b="1" dirty="0" smtClean="0"/>
              <a:t>До </a:t>
            </a:r>
            <a:r>
              <a:rPr lang="uk-UA" sz="2400" b="1" dirty="0" smtClean="0"/>
              <a:t>наймолодшого покоління належиш ти.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3900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623</Words>
  <Application>Microsoft Office PowerPoint</Application>
  <PresentationFormat>Произвольный</PresentationFormat>
  <Paragraphs>134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81</cp:revision>
  <dcterms:created xsi:type="dcterms:W3CDTF">2018-01-05T16:38:53Z</dcterms:created>
  <dcterms:modified xsi:type="dcterms:W3CDTF">2023-11-08T09:20:26Z</dcterms:modified>
</cp:coreProperties>
</file>