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9" r:id="rId3"/>
    <p:sldId id="310" r:id="rId4"/>
    <p:sldId id="311" r:id="rId5"/>
    <p:sldId id="278" r:id="rId6"/>
    <p:sldId id="284" r:id="rId7"/>
    <p:sldId id="302" r:id="rId8"/>
    <p:sldId id="300" r:id="rId9"/>
    <p:sldId id="285" r:id="rId10"/>
    <p:sldId id="307" r:id="rId11"/>
    <p:sldId id="290" r:id="rId12"/>
    <p:sldId id="291" r:id="rId13"/>
    <p:sldId id="293" r:id="rId14"/>
    <p:sldId id="295" r:id="rId15"/>
    <p:sldId id="31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BC7000"/>
    <a:srgbClr val="EC7CA4"/>
    <a:srgbClr val="007635"/>
    <a:srgbClr val="FFB441"/>
    <a:srgbClr val="2F3242"/>
    <a:srgbClr val="722651"/>
    <a:srgbClr val="DED231"/>
    <a:srgbClr val="295FFF"/>
    <a:srgbClr val="27C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4639" y="4207560"/>
            <a:ext cx="8501476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Які звертання побутують </a:t>
            </a:r>
            <a:endParaRPr lang="uk-UA" sz="5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у </a:t>
            </a:r>
            <a:r>
              <a:rPr lang="uk-UA" sz="5400" b="1" dirty="0">
                <a:solidFill>
                  <a:schemeClr val="bg1"/>
                </a:solidFill>
              </a:rPr>
              <a:t>твоїй родині?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36" y="641391"/>
            <a:ext cx="2139930" cy="330491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86401" y="1476552"/>
            <a:ext cx="421277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2881" y="592501"/>
            <a:ext cx="8732066" cy="7028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851801" y="1705764"/>
            <a:ext cx="4689027" cy="10946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любиш ти спілкуватися в колі сім’ї чи друзів?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4" b="9295"/>
          <a:stretch/>
        </p:blipFill>
        <p:spPr>
          <a:xfrm>
            <a:off x="6157677" y="1727536"/>
            <a:ext cx="5200642" cy="417615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851801" y="3946624"/>
            <a:ext cx="5157113" cy="897519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 Добре слово як сад квітне</a:t>
            </a:r>
            <a:endParaRPr lang="uk-UA" sz="3200" b="1" dirty="0"/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851801" y="2930814"/>
            <a:ext cx="4689027" cy="884801"/>
          </a:xfrm>
          <a:prstGeom prst="roundRect">
            <a:avLst/>
          </a:prstGeom>
          <a:solidFill>
            <a:srgbClr val="EC7CA4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 ти розумієш прислів’я?</a:t>
            </a:r>
            <a:endParaRPr lang="uk-UA" sz="2400" b="1" dirty="0"/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851800" y="4984892"/>
            <a:ext cx="4895703" cy="1225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Розпитай у своїх батьків чому вони обрали для тебе таке ім’я? Що воно означає?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9838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967" y="385672"/>
            <a:ext cx="8732066" cy="702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1216193" y="1440596"/>
            <a:ext cx="2966358" cy="932490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людина носить усе життя?</a:t>
            </a:r>
            <a:endParaRPr lang="uk-UA" sz="2400" b="1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49750"/>
            <a:ext cx="903514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033" y="2867759"/>
            <a:ext cx="9593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Ім’я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пелюх червоний — Del Mare, акція діє до 13 липня 2021 року | LeBoutique —  Колекція брендових речей від Del Mare — 42360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3" b="17051"/>
          <a:stretch/>
        </p:blipFill>
        <p:spPr bwMode="auto">
          <a:xfrm>
            <a:off x="4747759" y="1315606"/>
            <a:ext cx="1710814" cy="13803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939" y="1315606"/>
            <a:ext cx="1412444" cy="141244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Картинки до тестів\Людина\Сміютьс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88" y="1315606"/>
            <a:ext cx="1610654" cy="147766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mi i249 Black купити в інтернет-магазині: ціни на мобільний телефон i249  Black - відгуки та огляди, фото та характеристики. Порівняти пропозиції в  Україні: Київ, Харків, Одеса, Дніпро на Hotline.u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7333" r="5858" b="6173"/>
          <a:stretch/>
        </p:blipFill>
        <p:spPr bwMode="auto">
          <a:xfrm>
            <a:off x="10146391" y="1267493"/>
            <a:ext cx="1439606" cy="141244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81777" y="2844382"/>
            <a:ext cx="164277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Капелюх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7939" y="2856874"/>
            <a:ext cx="16548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Наплічник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6578" y="2856873"/>
            <a:ext cx="13994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телефон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8DAE59-19BB-413B-8B14-2D8BE9F175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61384" b="88287"/>
          <a:stretch/>
        </p:blipFill>
        <p:spPr>
          <a:xfrm>
            <a:off x="3494395" y="3544946"/>
            <a:ext cx="7946452" cy="15283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0575"/>
          <a:stretch/>
        </p:blipFill>
        <p:spPr>
          <a:xfrm>
            <a:off x="4517890" y="3655556"/>
            <a:ext cx="2700000" cy="1307168"/>
          </a:xfrm>
          <a:prstGeom prst="rect">
            <a:avLst/>
          </a:prstGeom>
        </p:spPr>
      </p:pic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598714" y="2793270"/>
            <a:ext cx="3437816" cy="6483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Допиши речення</a:t>
            </a:r>
            <a:endParaRPr lang="uk-UA" sz="2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D8DAE59-19BB-413B-8B14-2D8BE9F175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61384" b="88287"/>
          <a:stretch/>
        </p:blipFill>
        <p:spPr>
          <a:xfrm>
            <a:off x="3494395" y="5073335"/>
            <a:ext cx="7946452" cy="15283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33549" r="16298" b="49729"/>
          <a:stretch/>
        </p:blipFill>
        <p:spPr>
          <a:xfrm>
            <a:off x="3771994" y="5255511"/>
            <a:ext cx="7668853" cy="954585"/>
          </a:xfrm>
          <a:prstGeom prst="rect">
            <a:avLst/>
          </a:prstGeom>
        </p:spPr>
      </p:pic>
      <p:sp>
        <p:nvSpPr>
          <p:cNvPr id="23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1018466" y="3984976"/>
            <a:ext cx="2389414" cy="6483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Моє ім’я</a:t>
            </a:r>
            <a:endParaRPr lang="uk-UA" sz="2400" b="1" dirty="0"/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1018465" y="5101423"/>
            <a:ext cx="2290791" cy="648327"/>
          </a:xfrm>
          <a:prstGeom prst="roundRect">
            <a:avLst/>
          </a:prstGeom>
          <a:solidFill>
            <a:srgbClr val="BC7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Воно означає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733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1787" y="3310757"/>
            <a:ext cx="15966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Мама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6" y="1324791"/>
            <a:ext cx="2533650" cy="4267200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49750"/>
            <a:ext cx="903514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">
            <a:extLst>
              <a:ext uri="{FF2B5EF4-FFF2-40B4-BE49-F238E27FC236}">
                <a16:creationId xmlns:a16="http://schemas.microsoft.com/office/drawing/2014/main" xmlns="" id="{3C90BDD1-0C05-4C6E-9BBB-824AB2C86496}"/>
              </a:ext>
            </a:extLst>
          </p:cNvPr>
          <p:cNvSpPr/>
          <p:nvPr/>
        </p:nvSpPr>
        <p:spPr>
          <a:xfrm>
            <a:off x="3209388" y="1324791"/>
            <a:ext cx="4018857" cy="171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Ніжна</a:t>
            </a:r>
            <a:r>
              <a:rPr lang="ru-RU" sz="2400" b="1" dirty="0"/>
              <a:t>, </a:t>
            </a:r>
            <a:r>
              <a:rPr lang="ru-RU" sz="2400" b="1" dirty="0" err="1"/>
              <a:t>лагідна</a:t>
            </a:r>
            <a:r>
              <a:rPr lang="ru-RU" sz="2400" b="1" dirty="0"/>
              <a:t> і мила, </a:t>
            </a:r>
          </a:p>
          <a:p>
            <a:pPr algn="ctr" fontAlgn="base"/>
            <a:r>
              <a:rPr lang="ru-RU" sz="2400" b="1" dirty="0"/>
              <a:t>На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світ</a:t>
            </a:r>
            <a:r>
              <a:rPr lang="ru-RU" sz="2400" b="1" dirty="0"/>
              <a:t> нас народила. </a:t>
            </a:r>
          </a:p>
          <a:p>
            <a:pPr algn="ctr" fontAlgn="base"/>
            <a:r>
              <a:rPr lang="ru-RU" sz="2400" b="1" dirty="0"/>
              <a:t>Я до </a:t>
            </a:r>
            <a:r>
              <a:rPr lang="ru-RU" sz="2400" b="1" dirty="0" err="1"/>
              <a:t>неї</a:t>
            </a:r>
            <a:r>
              <a:rPr lang="ru-RU" sz="2400" b="1" dirty="0"/>
              <a:t> </a:t>
            </a:r>
            <a:r>
              <a:rPr lang="ru-RU" sz="2400" b="1" dirty="0" err="1"/>
              <a:t>пригорнуся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ріднесенька</a:t>
            </a:r>
            <a:r>
              <a:rPr lang="ru-RU" sz="2400" b="1" dirty="0"/>
              <a:t>…</a:t>
            </a:r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:a16="http://schemas.microsoft.com/office/drawing/2014/main" xmlns="" id="{CA22223E-6EC9-4A7B-90F6-E2C0B4F99962}"/>
              </a:ext>
            </a:extLst>
          </p:cNvPr>
          <p:cNvSpPr/>
          <p:nvPr/>
        </p:nvSpPr>
        <p:spPr>
          <a:xfrm>
            <a:off x="3508725" y="4233650"/>
            <a:ext cx="3927917" cy="1678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усіх</a:t>
            </a:r>
            <a:r>
              <a:rPr lang="ru-RU" sz="2400" b="1" dirty="0"/>
              <a:t> нас </a:t>
            </a:r>
            <a:r>
              <a:rPr lang="ru-RU" sz="2400" b="1" dirty="0" err="1"/>
              <a:t>захищає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 err="1"/>
              <a:t>Матінці</a:t>
            </a:r>
            <a:r>
              <a:rPr lang="ru-RU" sz="2400" b="1" dirty="0"/>
              <a:t> </a:t>
            </a:r>
            <a:r>
              <a:rPr lang="ru-RU" sz="2400" b="1" dirty="0" err="1"/>
              <a:t>допомагає</a:t>
            </a:r>
            <a:r>
              <a:rPr lang="ru-RU" sz="2400" b="1" dirty="0"/>
              <a:t>? </a:t>
            </a:r>
          </a:p>
          <a:p>
            <a:pPr algn="ctr" fontAlgn="base"/>
            <a:r>
              <a:rPr lang="ru-RU" sz="2400" b="1" dirty="0"/>
              <a:t>З ним </a:t>
            </a:r>
            <a:r>
              <a:rPr lang="ru-RU" sz="2400" b="1" dirty="0" err="1"/>
              <a:t>нічого</a:t>
            </a:r>
            <a:r>
              <a:rPr lang="ru-RU" sz="2400" b="1" dirty="0"/>
              <a:t> не боюсь, </a:t>
            </a:r>
            <a:r>
              <a:rPr lang="ru-RU" sz="2400" b="1" dirty="0" err="1"/>
              <a:t>Здогадались</a:t>
            </a:r>
            <a:r>
              <a:rPr lang="ru-RU" sz="2400" b="1" dirty="0"/>
              <a:t>? </a:t>
            </a:r>
            <a:r>
              <a:rPr lang="ru-RU" sz="2400" b="1" dirty="0" err="1" smtClean="0"/>
              <a:t>Це</a:t>
            </a:r>
            <a:r>
              <a:rPr lang="ru-RU" sz="2400" b="1" dirty="0"/>
              <a:t>…</a:t>
            </a:r>
            <a:endParaRPr lang="en-US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91" y="1547272"/>
            <a:ext cx="3518586" cy="352547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284715" y="3294529"/>
            <a:ext cx="15966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Тато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00967" y="385672"/>
            <a:ext cx="8732066" cy="702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9454" y="516890"/>
            <a:ext cx="8732066" cy="722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Придумай назву для світлини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599985"/>
            <a:ext cx="4561114" cy="4561114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49750"/>
            <a:ext cx="957943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9799" y="1782264"/>
            <a:ext cx="5148943" cy="4235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А ви знаєте, що існує День Родини? </a:t>
            </a:r>
          </a:p>
          <a:p>
            <a:pPr algn="ctr"/>
            <a:r>
              <a:rPr lang="uk-UA" sz="2400" b="1" dirty="0" smtClean="0"/>
              <a:t>Відзначають його влітку, 8 липня. Символом родини є польова квітка з білими, ніжними пелюстками. </a:t>
            </a:r>
          </a:p>
          <a:p>
            <a:pPr algn="ctr"/>
            <a:r>
              <a:rPr lang="uk-UA" sz="2400" b="1" dirty="0" smtClean="0"/>
              <a:t>Як називається ця квітка?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7" y="1414623"/>
            <a:ext cx="3144923" cy="49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63343" y="508962"/>
            <a:ext cx="5355772" cy="719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Квітка Любов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4335218">
            <a:off x="5366701" y="5020136"/>
            <a:ext cx="2529778" cy="11315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Дружна</a:t>
            </a:r>
            <a:endParaRPr lang="ru-RU" sz="3600" b="1" dirty="0"/>
          </a:p>
        </p:txBody>
      </p:sp>
      <p:sp>
        <p:nvSpPr>
          <p:cNvPr id="11" name="Овал 10"/>
          <p:cNvSpPr/>
          <p:nvPr/>
        </p:nvSpPr>
        <p:spPr>
          <a:xfrm rot="1301836">
            <a:off x="2169194" y="2644213"/>
            <a:ext cx="3691186" cy="1187142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Турботлива</a:t>
            </a:r>
            <a:endParaRPr lang="ru-RU" sz="3600" b="1" dirty="0"/>
          </a:p>
        </p:txBody>
      </p:sp>
      <p:sp>
        <p:nvSpPr>
          <p:cNvPr id="12" name="Овал 11"/>
          <p:cNvSpPr/>
          <p:nvPr/>
        </p:nvSpPr>
        <p:spPr>
          <a:xfrm rot="19283425">
            <a:off x="6186683" y="2114516"/>
            <a:ext cx="3282620" cy="12675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Щаслива</a:t>
            </a:r>
            <a:endParaRPr lang="ru-RU" sz="3600" b="1" dirty="0"/>
          </a:p>
        </p:txBody>
      </p:sp>
      <p:sp>
        <p:nvSpPr>
          <p:cNvPr id="13" name="Овал 12"/>
          <p:cNvSpPr/>
          <p:nvPr/>
        </p:nvSpPr>
        <p:spPr>
          <a:xfrm rot="1220131">
            <a:off x="6492279" y="4148707"/>
            <a:ext cx="3301148" cy="115070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Любляча</a:t>
            </a:r>
            <a:endParaRPr lang="ru-RU" sz="3600" b="1" dirty="0"/>
          </a:p>
        </p:txBody>
      </p:sp>
      <p:sp>
        <p:nvSpPr>
          <p:cNvPr id="14" name="Овал 13"/>
          <p:cNvSpPr/>
          <p:nvPr/>
        </p:nvSpPr>
        <p:spPr>
          <a:xfrm rot="4550991">
            <a:off x="4482089" y="1732322"/>
            <a:ext cx="2609566" cy="1253081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Надійна </a:t>
            </a:r>
            <a:endParaRPr lang="ru-RU" sz="3600" b="1" dirty="0"/>
          </a:p>
        </p:txBody>
      </p:sp>
      <p:sp>
        <p:nvSpPr>
          <p:cNvPr id="15" name="Овал 14"/>
          <p:cNvSpPr/>
          <p:nvPr/>
        </p:nvSpPr>
        <p:spPr>
          <a:xfrm rot="19355217">
            <a:off x="2915680" y="4696681"/>
            <a:ext cx="3172454" cy="1249265"/>
          </a:xfrm>
          <a:prstGeom prst="ellipse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Здорова</a:t>
            </a:r>
            <a:endParaRPr lang="ru-RU" sz="3600" b="1" dirty="0"/>
          </a:p>
        </p:txBody>
      </p:sp>
      <p:sp>
        <p:nvSpPr>
          <p:cNvPr id="6" name="Овал 5"/>
          <p:cNvSpPr/>
          <p:nvPr/>
        </p:nvSpPr>
        <p:spPr>
          <a:xfrm>
            <a:off x="5221479" y="3207779"/>
            <a:ext cx="1839662" cy="15786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Моя сім’я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94674" y="508961"/>
            <a:ext cx="3461659" cy="1749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Давайте складемо квітку любові, промовляючи лагідні слова про свою сім’ю.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7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7894" y="6475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2218" y="4433614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7858" y="4433614"/>
            <a:ext cx="1836284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8951" y="4433614"/>
            <a:ext cx="1669764" cy="122228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6623" y="4376816"/>
            <a:ext cx="2049866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647102"/>
            <a:ext cx="2448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1" y="2015977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27306" y="2647102"/>
            <a:ext cx="2592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6624" y="2109237"/>
            <a:ext cx="2049865" cy="2049865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31100" y="1510523"/>
            <a:ext cx="4592411" cy="6313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025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8596" y="4658089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6986" y="4658089"/>
            <a:ext cx="1836284" cy="12751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967" y="4658089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658089"/>
            <a:ext cx="1919237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926971"/>
            <a:ext cx="2448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8" y="2295846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043213" y="3070971"/>
            <a:ext cx="2592000" cy="1368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886509" y="2389106"/>
            <a:ext cx="2049865" cy="2049865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742758" y="1459455"/>
            <a:ext cx="4892455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Настрій якого помідорчика співпадає з твоїм настроєм?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56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584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8764" y="3023385"/>
            <a:ext cx="4446644" cy="9462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764" y="208205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4509" y="4142942"/>
            <a:ext cx="3048746" cy="90294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туман,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04" y="1458905"/>
            <a:ext cx="3715069" cy="2786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Шпалери на монітор | Осінь | пізня осінь, перший сніг, річка, лі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65" y="4251489"/>
            <a:ext cx="3901604" cy="2194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сінні приморозки. Фото - ЄВРОПЕЙСЬКА УКРАЇНА - Портал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97" y="3645625"/>
            <a:ext cx="3734020" cy="280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13731" y="5231426"/>
            <a:ext cx="2769076" cy="1055608"/>
          </a:xfrm>
          <a:prstGeom prst="roundRect">
            <a:avLst/>
          </a:prstGeom>
          <a:solidFill>
            <a:srgbClr val="BC7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Листопад –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зими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брат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61481" y="571647"/>
            <a:ext cx="9015559" cy="9266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Яку родину ти вважаєш щасливою?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81" y="1881796"/>
            <a:ext cx="6088292" cy="4060891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751869" y="1881796"/>
            <a:ext cx="294551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щасливій родині </a:t>
            </a:r>
          </a:p>
          <a:p>
            <a:pPr algn="ctr"/>
            <a:r>
              <a:rPr lang="uk-UA" sz="2400" b="1" dirty="0" smtClean="0"/>
              <a:t>піклуються </a:t>
            </a:r>
            <a:r>
              <a:rPr lang="uk-UA" sz="2400" b="1" dirty="0"/>
              <a:t>одне про одного</a:t>
            </a:r>
            <a:r>
              <a:rPr lang="uk-UA" sz="2400" b="1" dirty="0" smtClean="0"/>
              <a:t>,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20793" y="3452540"/>
            <a:ext cx="294551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люблять </a:t>
            </a:r>
            <a:r>
              <a:rPr lang="uk-UA" sz="2400" b="1" dirty="0"/>
              <a:t>і шанують одне </a:t>
            </a:r>
            <a:r>
              <a:rPr lang="uk-UA" sz="2400" b="1" dirty="0" smtClean="0"/>
              <a:t>одного, </a:t>
            </a:r>
            <a:endParaRPr lang="uk-UA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27927" y="4614664"/>
            <a:ext cx="2945510" cy="1328023"/>
          </a:xfrm>
          <a:prstGeom prst="roundRect">
            <a:avLst/>
          </a:prstGeom>
          <a:solidFill>
            <a:srgbClr val="BC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панують </a:t>
            </a:r>
            <a:r>
              <a:rPr lang="uk-UA" sz="2400" b="1" dirty="0"/>
              <a:t>добрі стосунки та взаємодопомога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824" y="503414"/>
            <a:ext cx="10526486" cy="7759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, як ти звертаєшся до мами</a:t>
            </a:r>
            <a:r>
              <a:rPr lang="uk-UA" sz="3600" b="1" dirty="0">
                <a:solidFill>
                  <a:schemeClr val="bg1"/>
                </a:solidFill>
              </a:rPr>
              <a:t>,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тата. Доповни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295860" y="1438867"/>
            <a:ext cx="2057904" cy="96687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Мамо</a:t>
            </a:r>
            <a:endParaRPr lang="ru-RU" sz="3600" b="1" dirty="0"/>
          </a:p>
        </p:txBody>
      </p:sp>
      <p:sp>
        <p:nvSpPr>
          <p:cNvPr id="6" name="Овал 5"/>
          <p:cNvSpPr/>
          <p:nvPr/>
        </p:nvSpPr>
        <p:spPr>
          <a:xfrm>
            <a:off x="2776449" y="2615833"/>
            <a:ext cx="3154630" cy="117515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Мамочко</a:t>
            </a:r>
            <a:endParaRPr lang="ru-RU" sz="3600" b="1" dirty="0"/>
          </a:p>
        </p:txBody>
      </p:sp>
      <p:sp>
        <p:nvSpPr>
          <p:cNvPr id="9" name="Овал 8"/>
          <p:cNvSpPr/>
          <p:nvPr/>
        </p:nvSpPr>
        <p:spPr>
          <a:xfrm>
            <a:off x="3324812" y="5153957"/>
            <a:ext cx="2662592" cy="12813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/>
              <a:t>Мамусенько</a:t>
            </a:r>
            <a:endParaRPr lang="ru-RU" sz="3600" b="1" dirty="0"/>
          </a:p>
        </p:txBody>
      </p:sp>
      <p:sp>
        <p:nvSpPr>
          <p:cNvPr id="10" name="Овал 9"/>
          <p:cNvSpPr/>
          <p:nvPr/>
        </p:nvSpPr>
        <p:spPr>
          <a:xfrm>
            <a:off x="4617582" y="1415680"/>
            <a:ext cx="1877326" cy="990064"/>
          </a:xfrm>
          <a:prstGeom prst="ellipse">
            <a:avLst/>
          </a:prstGeom>
          <a:solidFill>
            <a:srgbClr val="EC7C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Неню</a:t>
            </a:r>
            <a:endParaRPr lang="ru-RU" sz="3600" b="1" dirty="0"/>
          </a:p>
        </p:txBody>
      </p:sp>
      <p:sp>
        <p:nvSpPr>
          <p:cNvPr id="11" name="Овал 10"/>
          <p:cNvSpPr/>
          <p:nvPr/>
        </p:nvSpPr>
        <p:spPr>
          <a:xfrm>
            <a:off x="2820558" y="3970113"/>
            <a:ext cx="2547322" cy="10590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Матусю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26"/>
            <a:ext cx="3324812" cy="4398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4" b="97274" l="10562" r="96082">
                        <a14:foregroundMark x1="31175" y1="40716" x2="16184" y2="40716"/>
                        <a14:foregroundMark x1="37990" y1="18228" x2="41567" y2="16695"/>
                        <a14:foregroundMark x1="47530" y1="20102" x2="45656" y2="15162"/>
                        <a14:foregroundMark x1="66440" y1="20102" x2="61670" y2="17376"/>
                        <a14:foregroundMark x1="71721" y1="44804" x2="88075" y2="43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2310" r="10612" b="3695"/>
          <a:stretch/>
        </p:blipFill>
        <p:spPr>
          <a:xfrm>
            <a:off x="8125759" y="1697092"/>
            <a:ext cx="4001291" cy="4764184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541041" y="5457090"/>
            <a:ext cx="2707633" cy="8214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Таточко</a:t>
            </a:r>
            <a:endParaRPr lang="ru-RU" sz="4000" b="1" dirty="0"/>
          </a:p>
        </p:txBody>
      </p:sp>
      <p:sp>
        <p:nvSpPr>
          <p:cNvPr id="14" name="Овал 13"/>
          <p:cNvSpPr/>
          <p:nvPr/>
        </p:nvSpPr>
        <p:spPr>
          <a:xfrm>
            <a:off x="6494907" y="2883025"/>
            <a:ext cx="1756463" cy="9079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Тату</a:t>
            </a:r>
            <a:endParaRPr lang="ru-RU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7257977" y="1621133"/>
            <a:ext cx="1986787" cy="784611"/>
          </a:xfrm>
          <a:prstGeom prst="ellipse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Татку</a:t>
            </a:r>
            <a:endParaRPr lang="ru-RU" sz="4000" b="1" dirty="0"/>
          </a:p>
        </p:txBody>
      </p:sp>
      <p:sp>
        <p:nvSpPr>
          <p:cNvPr id="16" name="Овал 15"/>
          <p:cNvSpPr/>
          <p:nvPr/>
        </p:nvSpPr>
        <p:spPr>
          <a:xfrm>
            <a:off x="6256038" y="4245997"/>
            <a:ext cx="2624246" cy="9079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Татусю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564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2" y="1722387"/>
            <a:ext cx="2577675" cy="449594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6675" y="566022"/>
            <a:ext cx="10620975" cy="7229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Обери</a:t>
            </a:r>
            <a:r>
              <a:rPr lang="uk-UA" sz="3600" b="1" dirty="0">
                <a:solidFill>
                  <a:schemeClr val="bg1"/>
                </a:solidFill>
              </a:rPr>
              <a:t>, як ти звертаєшся до </a:t>
            </a:r>
            <a:r>
              <a:rPr lang="uk-UA" sz="3600" b="1" dirty="0" smtClean="0">
                <a:solidFill>
                  <a:schemeClr val="bg1"/>
                </a:solidFill>
              </a:rPr>
              <a:t>бабусі, дідуся. </a:t>
            </a:r>
            <a:r>
              <a:rPr lang="uk-UA" sz="3600" b="1" dirty="0">
                <a:solidFill>
                  <a:schemeClr val="bg1"/>
                </a:solidFill>
              </a:rPr>
              <a:t>Доповни</a:t>
            </a:r>
          </a:p>
        </p:txBody>
      </p:sp>
      <p:sp>
        <p:nvSpPr>
          <p:cNvPr id="7" name="Овал 6"/>
          <p:cNvSpPr/>
          <p:nvPr/>
        </p:nvSpPr>
        <p:spPr>
          <a:xfrm rot="21292292">
            <a:off x="3172966" y="2821158"/>
            <a:ext cx="2278171" cy="1023259"/>
          </a:xfrm>
          <a:prstGeom prst="ellipse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Бабусю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 rot="21221775">
            <a:off x="2835349" y="1744054"/>
            <a:ext cx="3264558" cy="7725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Бабусенько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3172342" y="3950286"/>
            <a:ext cx="2401144" cy="105714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Бабуню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 rot="440315">
            <a:off x="3090909" y="5280313"/>
            <a:ext cx="3277298" cy="895635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Бабуленько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98" y="1399127"/>
            <a:ext cx="3228868" cy="4819204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 rot="380856">
            <a:off x="6725098" y="3060791"/>
            <a:ext cx="2313808" cy="880961"/>
          </a:xfrm>
          <a:prstGeom prst="ellipse">
            <a:avLst/>
          </a:prstGeom>
          <a:solidFill>
            <a:srgbClr val="00763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Дідусю 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 rot="578244">
            <a:off x="6385181" y="1748084"/>
            <a:ext cx="3157830" cy="97545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Дідуленько</a:t>
            </a:r>
            <a:endParaRPr lang="ru-RU" sz="3200" b="1" dirty="0"/>
          </a:p>
        </p:txBody>
      </p:sp>
      <p:sp>
        <p:nvSpPr>
          <p:cNvPr id="15" name="Овал 14"/>
          <p:cNvSpPr/>
          <p:nvPr/>
        </p:nvSpPr>
        <p:spPr>
          <a:xfrm>
            <a:off x="6541119" y="4152661"/>
            <a:ext cx="2128426" cy="8538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Діду </a:t>
            </a:r>
            <a:endParaRPr lang="ru-RU" sz="3200" b="1" dirty="0"/>
          </a:p>
        </p:txBody>
      </p:sp>
      <p:sp>
        <p:nvSpPr>
          <p:cNvPr id="16" name="Овал 15"/>
          <p:cNvSpPr/>
          <p:nvPr/>
        </p:nvSpPr>
        <p:spPr>
          <a:xfrm rot="21230992">
            <a:off x="6576873" y="5362943"/>
            <a:ext cx="3097829" cy="833886"/>
          </a:xfrm>
          <a:prstGeom prst="ellipse">
            <a:avLst/>
          </a:prstGeom>
          <a:solidFill>
            <a:srgbClr val="BC7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Дідусенько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985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494529"/>
            <a:ext cx="10101943" cy="779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Плесни в долоні, якщо слово стосується </a:t>
            </a:r>
            <a:r>
              <a:rPr lang="uk-UA" sz="2800" b="1" dirty="0" smtClean="0">
                <a:solidFill>
                  <a:schemeClr val="bg1"/>
                </a:solidFill>
              </a:rPr>
              <a:t>родини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9AA09516-C78F-46AD-A28C-942D608D49FD}"/>
              </a:ext>
            </a:extLst>
          </p:cNvPr>
          <p:cNvSpPr/>
          <p:nvPr/>
        </p:nvSpPr>
        <p:spPr>
          <a:xfrm>
            <a:off x="3699331" y="1520528"/>
            <a:ext cx="2418440" cy="8168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Мама  </a:t>
            </a:r>
            <a:endParaRPr lang="uk-UA" sz="4000" b="1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88EAC79C-48AA-4F8F-AB5A-31A82F5C8D94}"/>
              </a:ext>
            </a:extLst>
          </p:cNvPr>
          <p:cNvSpPr/>
          <p:nvPr/>
        </p:nvSpPr>
        <p:spPr>
          <a:xfrm>
            <a:off x="6835921" y="1414378"/>
            <a:ext cx="2694427" cy="8168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Бабуся </a:t>
            </a:r>
            <a:endParaRPr lang="uk-UA" sz="4000" b="1" dirty="0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E895B86F-719C-4056-93F2-D4F5F7447949}"/>
              </a:ext>
            </a:extLst>
          </p:cNvPr>
          <p:cNvSpPr/>
          <p:nvPr/>
        </p:nvSpPr>
        <p:spPr>
          <a:xfrm>
            <a:off x="5440404" y="2500526"/>
            <a:ext cx="2353325" cy="8168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Сусідка </a:t>
            </a:r>
            <a:endParaRPr lang="uk-UA" sz="4000" b="1" dirty="0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2995232" y="3393772"/>
            <a:ext cx="2258997" cy="8168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Подруга</a:t>
            </a:r>
            <a:endParaRPr lang="uk-UA" sz="4000" b="1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0533C282-B13C-4250-84E2-44239C755CD3}"/>
              </a:ext>
            </a:extLst>
          </p:cNvPr>
          <p:cNvSpPr/>
          <p:nvPr/>
        </p:nvSpPr>
        <p:spPr>
          <a:xfrm>
            <a:off x="8022772" y="2500527"/>
            <a:ext cx="2667000" cy="816827"/>
          </a:xfrm>
          <a:prstGeom prst="roundRect">
            <a:avLst/>
          </a:prstGeom>
          <a:solidFill>
            <a:srgbClr val="00B0F0"/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котик </a:t>
            </a:r>
            <a:endParaRPr lang="uk-UA" sz="4000" b="1" dirty="0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9D5F7430-C7BE-4012-B9A8-A6A91EC57FBA}"/>
              </a:ext>
            </a:extLst>
          </p:cNvPr>
          <p:cNvSpPr/>
          <p:nvPr/>
        </p:nvSpPr>
        <p:spPr>
          <a:xfrm>
            <a:off x="5477175" y="3848770"/>
            <a:ext cx="2279785" cy="816827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Дідусь </a:t>
            </a:r>
            <a:endParaRPr lang="uk-UA" sz="4000" b="1" dirty="0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FA597046-BCA7-436A-AF33-AFF378EB8365}"/>
              </a:ext>
            </a:extLst>
          </p:cNvPr>
          <p:cNvSpPr/>
          <p:nvPr/>
        </p:nvSpPr>
        <p:spPr>
          <a:xfrm>
            <a:off x="3385457" y="5070285"/>
            <a:ext cx="2086488" cy="8168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Сестра </a:t>
            </a:r>
            <a:endParaRPr lang="uk-UA" sz="4000" b="1" dirty="0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="" xmlns:a16="http://schemas.microsoft.com/office/drawing/2014/main" id="{F5F0EBA4-138F-42A1-BD0C-D22C305E6E18}"/>
              </a:ext>
            </a:extLst>
          </p:cNvPr>
          <p:cNvSpPr/>
          <p:nvPr/>
        </p:nvSpPr>
        <p:spPr>
          <a:xfrm>
            <a:off x="6288321" y="4958969"/>
            <a:ext cx="2181794" cy="816827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Тато </a:t>
            </a:r>
            <a:endParaRPr lang="uk-UA" sz="4000" b="1" dirty="0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="" xmlns:a16="http://schemas.microsoft.com/office/drawing/2014/main" id="{E5936F52-F7B8-42FC-998D-62BDA794A88E}"/>
              </a:ext>
            </a:extLst>
          </p:cNvPr>
          <p:cNvSpPr/>
          <p:nvPr/>
        </p:nvSpPr>
        <p:spPr>
          <a:xfrm>
            <a:off x="8183134" y="3560316"/>
            <a:ext cx="2821877" cy="816827"/>
          </a:xfrm>
          <a:prstGeom prst="roundRect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Приятель </a:t>
            </a:r>
            <a:endParaRPr lang="uk-UA" sz="4000" b="1" dirty="0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="" xmlns:a16="http://schemas.microsoft.com/office/drawing/2014/main" id="{5F272054-357D-42BB-AB93-5D0B37BF9E03}"/>
              </a:ext>
            </a:extLst>
          </p:cNvPr>
          <p:cNvSpPr/>
          <p:nvPr/>
        </p:nvSpPr>
        <p:spPr>
          <a:xfrm>
            <a:off x="9035907" y="4958969"/>
            <a:ext cx="1882465" cy="8168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Брат </a:t>
            </a:r>
            <a:endParaRPr lang="uk-UA" sz="4000" b="1" dirty="0"/>
          </a:p>
        </p:txBody>
      </p:sp>
      <p:pic>
        <p:nvPicPr>
          <p:cNvPr id="1026" name="Picture 2" descr="D:\Картинки до тестів\Людина\Хлопець усміхн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3" y="1594919"/>
            <a:ext cx="2312995" cy="442423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3" y="451576"/>
            <a:ext cx="8732066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1124250" y="1410133"/>
            <a:ext cx="6125636" cy="2246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Кожна дитина любить, коли до неї звертаються лагідними словами. </a:t>
            </a:r>
          </a:p>
          <a:p>
            <a:pPr algn="ctr"/>
            <a:r>
              <a:rPr lang="uk-UA" sz="2800" b="1" dirty="0" smtClean="0"/>
              <a:t>А як ти називаєш своїх рідних? </a:t>
            </a:r>
          </a:p>
          <a:p>
            <a:pPr algn="ctr"/>
            <a:r>
              <a:rPr lang="uk-UA" sz="2800" b="1" dirty="0" smtClean="0"/>
              <a:t>Чи ніжно вимовляєш їхні імена?</a:t>
            </a: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19" y="1582678"/>
            <a:ext cx="2909465" cy="415637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C2655489-3610-4976-AFEE-ABFD9814D5CF}"/>
              </a:ext>
            </a:extLst>
          </p:cNvPr>
          <p:cNvSpPr/>
          <p:nvPr/>
        </p:nvSpPr>
        <p:spPr>
          <a:xfrm>
            <a:off x="1385508" y="3751432"/>
            <a:ext cx="5617663" cy="2246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Важливо не лише вимовляти пестливі імена. Потрібно виявляти любов і пошану до рідних, повсякчас піклуватися й допомагати один одному.</a:t>
            </a:r>
          </a:p>
        </p:txBody>
      </p:sp>
    </p:spTree>
    <p:extLst>
      <p:ext uri="{BB962C8B-B14F-4D97-AF65-F5344CB8AC3E}">
        <p14:creationId xmlns:p14="http://schemas.microsoft.com/office/powerpoint/2010/main" val="13926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425</Words>
  <Application>Microsoft Office PowerPoint</Application>
  <PresentationFormat>Произвольный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101</cp:revision>
  <dcterms:created xsi:type="dcterms:W3CDTF">2018-01-05T16:38:53Z</dcterms:created>
  <dcterms:modified xsi:type="dcterms:W3CDTF">2023-11-08T17:22:47Z</dcterms:modified>
</cp:coreProperties>
</file>