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312" r:id="rId3"/>
    <p:sldId id="313" r:id="rId4"/>
    <p:sldId id="314" r:id="rId5"/>
    <p:sldId id="306" r:id="rId6"/>
    <p:sldId id="307" r:id="rId7"/>
    <p:sldId id="308" r:id="rId8"/>
    <p:sldId id="286" r:id="rId9"/>
    <p:sldId id="289" r:id="rId10"/>
    <p:sldId id="295" r:id="rId11"/>
    <p:sldId id="291" r:id="rId12"/>
    <p:sldId id="292" r:id="rId13"/>
    <p:sldId id="311" r:id="rId14"/>
    <p:sldId id="31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1D58"/>
    <a:srgbClr val="FF3131"/>
    <a:srgbClr val="2F3242"/>
    <a:srgbClr val="722651"/>
    <a:srgbClr val="DED231"/>
    <a:srgbClr val="295FFF"/>
    <a:srgbClr val="27C268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08.11.2023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79900" y="4242161"/>
            <a:ext cx="8271671" cy="17366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</a:rPr>
              <a:t>Чому потрібно </a:t>
            </a:r>
            <a:endParaRPr lang="uk-UA" sz="48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4800" b="1" dirty="0" smtClean="0">
                <a:solidFill>
                  <a:schemeClr val="bg1"/>
                </a:solidFill>
              </a:rPr>
              <a:t>шанувати </a:t>
            </a:r>
            <a:r>
              <a:rPr lang="uk-UA" sz="4800" b="1" dirty="0">
                <a:solidFill>
                  <a:schemeClr val="bg1"/>
                </a:solidFill>
              </a:rPr>
              <a:t>батьків?</a:t>
            </a:r>
            <a:r>
              <a:rPr lang="uk-UA" sz="4800" i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1919" l="1600" r="99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212" b="8627"/>
          <a:stretch/>
        </p:blipFill>
        <p:spPr>
          <a:xfrm>
            <a:off x="1727222" y="947057"/>
            <a:ext cx="3276901" cy="2957981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998030" y="1516972"/>
            <a:ext cx="4212772" cy="21452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Я </a:t>
            </a:r>
            <a:r>
              <a:rPr lang="ru-RU" sz="3200" b="1" dirty="0" err="1">
                <a:solidFill>
                  <a:schemeClr val="bg1"/>
                </a:solidFill>
              </a:rPr>
              <a:t>досліджую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світ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 </a:t>
            </a:r>
            <a:r>
              <a:rPr lang="uk-UA" sz="3200" b="1" dirty="0" smtClean="0">
                <a:solidFill>
                  <a:schemeClr val="bg1"/>
                </a:solidFill>
              </a:rPr>
              <a:t>клас</a:t>
            </a:r>
          </a:p>
          <a:p>
            <a:pPr algn="ctr"/>
            <a:r>
              <a:rPr lang="ru-RU" sz="2400" b="1" cap="all" dirty="0" err="1" smtClean="0"/>
              <a:t>людина</a:t>
            </a:r>
            <a:r>
              <a:rPr lang="ru-RU" sz="2400" b="1" cap="all" dirty="0" smtClean="0"/>
              <a:t> </a:t>
            </a:r>
            <a:r>
              <a:rPr lang="ru-RU" sz="2400" b="1" cap="all" dirty="0" err="1"/>
              <a:t>серед</a:t>
            </a:r>
            <a:r>
              <a:rPr lang="ru-RU" sz="2400" b="1" cap="all" dirty="0"/>
              <a:t> </a:t>
            </a:r>
            <a:r>
              <a:rPr lang="ru-RU" sz="2400" b="1" cap="all" dirty="0" smtClean="0"/>
              <a:t>людей</a:t>
            </a:r>
            <a:endParaRPr lang="uk-UA" sz="24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Урок 30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31596" y="484233"/>
            <a:ext cx="8732066" cy="63756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Послухай </a:t>
            </a:r>
            <a:r>
              <a:rPr lang="uk-UA" sz="4000" b="1" dirty="0">
                <a:solidFill>
                  <a:schemeClr val="bg1"/>
                </a:solidFill>
              </a:rPr>
              <a:t>вірш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5785" y="1264800"/>
            <a:ext cx="3583958" cy="27345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/>
              <a:t>Прислухайся</a:t>
            </a:r>
            <a:r>
              <a:rPr lang="ru-RU" sz="2000" b="1" dirty="0"/>
              <a:t>, </a:t>
            </a:r>
            <a:r>
              <a:rPr lang="ru-RU" sz="2000" b="1" dirty="0" err="1"/>
              <a:t>дитино</a:t>
            </a:r>
            <a:r>
              <a:rPr lang="ru-RU" sz="2000" b="1" dirty="0"/>
              <a:t>, </a:t>
            </a:r>
          </a:p>
          <a:p>
            <a:pPr algn="ctr"/>
            <a:r>
              <a:rPr lang="ru-RU" sz="2000" b="1" dirty="0"/>
              <a:t>до </a:t>
            </a:r>
            <a:r>
              <a:rPr lang="ru-RU" sz="2000" b="1" dirty="0" err="1"/>
              <a:t>батьківського</a:t>
            </a:r>
            <a:r>
              <a:rPr lang="ru-RU" sz="2000" b="1" dirty="0"/>
              <a:t> слова, </a:t>
            </a:r>
          </a:p>
          <a:p>
            <a:pPr algn="ctr"/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сповнене</a:t>
            </a:r>
            <a:r>
              <a:rPr lang="ru-RU" sz="2000" b="1" dirty="0"/>
              <a:t> </a:t>
            </a:r>
            <a:r>
              <a:rPr lang="ru-RU" sz="2000" b="1" dirty="0" err="1"/>
              <a:t>терпіння</a:t>
            </a:r>
            <a:r>
              <a:rPr lang="ru-RU" sz="2000" b="1" dirty="0"/>
              <a:t>, </a:t>
            </a:r>
          </a:p>
          <a:p>
            <a:pPr algn="ctr"/>
            <a:r>
              <a:rPr lang="ru-RU" sz="2000" b="1" dirty="0" err="1"/>
              <a:t>турботи</a:t>
            </a:r>
            <a:r>
              <a:rPr lang="ru-RU" sz="2000" b="1" dirty="0"/>
              <a:t> і </a:t>
            </a:r>
            <a:r>
              <a:rPr lang="ru-RU" sz="2000" b="1" dirty="0" err="1"/>
              <a:t>любові</a:t>
            </a:r>
            <a:r>
              <a:rPr lang="ru-RU" sz="2000" b="1" dirty="0"/>
              <a:t>. </a:t>
            </a:r>
          </a:p>
          <a:p>
            <a:pPr algn="ctr"/>
            <a:r>
              <a:rPr lang="ru-RU" sz="2000" b="1" dirty="0" err="1"/>
              <a:t>Прислухайся</a:t>
            </a:r>
            <a:r>
              <a:rPr lang="ru-RU" sz="2000" b="1" dirty="0"/>
              <a:t>, </a:t>
            </a:r>
            <a:r>
              <a:rPr lang="ru-RU" sz="2000" b="1" dirty="0" err="1"/>
              <a:t>дитино</a:t>
            </a:r>
            <a:r>
              <a:rPr lang="ru-RU" sz="2000" b="1" dirty="0"/>
              <a:t>, </a:t>
            </a:r>
          </a:p>
          <a:p>
            <a:pPr algn="ctr"/>
            <a:r>
              <a:rPr lang="ru-RU" sz="2000" b="1" dirty="0"/>
              <a:t>до </a:t>
            </a:r>
            <a:r>
              <a:rPr lang="ru-RU" sz="2000" b="1" dirty="0" err="1"/>
              <a:t>дідуся</a:t>
            </a:r>
            <a:r>
              <a:rPr lang="ru-RU" sz="2000" b="1" dirty="0"/>
              <a:t> </a:t>
            </a:r>
            <a:r>
              <a:rPr lang="ru-RU" sz="2000" b="1" dirty="0" err="1"/>
              <a:t>поради</a:t>
            </a:r>
            <a:r>
              <a:rPr lang="ru-RU" sz="2000" b="1" dirty="0"/>
              <a:t>, </a:t>
            </a:r>
          </a:p>
          <a:p>
            <a:pPr algn="ctr"/>
            <a:r>
              <a:rPr lang="ru-RU" sz="2000" b="1" dirty="0" err="1"/>
              <a:t>бо</a:t>
            </a:r>
            <a:r>
              <a:rPr lang="ru-RU" sz="2000" b="1" dirty="0"/>
              <a:t> й </a:t>
            </a:r>
            <a:r>
              <a:rPr lang="ru-RU" sz="2000" b="1" dirty="0" err="1"/>
              <a:t>татові</a:t>
            </a:r>
            <a:r>
              <a:rPr lang="ru-RU" sz="2000" b="1" dirty="0"/>
              <a:t> </a:t>
            </a:r>
            <a:r>
              <a:rPr lang="ru-RU" sz="2000" b="1" dirty="0" err="1"/>
              <a:t>твоєму</a:t>
            </a:r>
            <a:r>
              <a:rPr lang="ru-RU" sz="2000" b="1" dirty="0"/>
              <a:t> </a:t>
            </a:r>
          </a:p>
          <a:p>
            <a:pPr algn="ctr"/>
            <a:r>
              <a:rPr lang="ru-RU" sz="2000" b="1" dirty="0"/>
              <a:t>не раз </a:t>
            </a:r>
            <a:r>
              <a:rPr lang="ru-RU" sz="2000" b="1" dirty="0" err="1"/>
              <a:t>він</a:t>
            </a:r>
            <a:r>
              <a:rPr lang="ru-RU" sz="2000" b="1" dirty="0"/>
              <a:t> мудро </a:t>
            </a:r>
            <a:r>
              <a:rPr lang="ru-RU" sz="2000" b="1" dirty="0" err="1"/>
              <a:t>радив</a:t>
            </a:r>
            <a:r>
              <a:rPr lang="ru-RU" sz="2000" b="1" dirty="0"/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829" y="1465841"/>
            <a:ext cx="3074401" cy="3569373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7300854" y="1238728"/>
            <a:ext cx="3541242" cy="27867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/>
              <a:t>Прислухайся</a:t>
            </a:r>
            <a:r>
              <a:rPr lang="ru-RU" sz="2000" b="1" dirty="0"/>
              <a:t>, </a:t>
            </a:r>
            <a:r>
              <a:rPr lang="ru-RU" sz="2000" b="1" dirty="0" err="1"/>
              <a:t>дитино</a:t>
            </a:r>
            <a:r>
              <a:rPr lang="ru-RU" sz="2000" b="1" dirty="0"/>
              <a:t>,</a:t>
            </a:r>
          </a:p>
          <a:p>
            <a:pPr algn="ctr"/>
            <a:r>
              <a:rPr lang="ru-RU" sz="2000" b="1" dirty="0"/>
              <a:t>до </a:t>
            </a:r>
            <a:r>
              <a:rPr lang="ru-RU" sz="2000" b="1" dirty="0" err="1"/>
              <a:t>рідної</a:t>
            </a:r>
            <a:r>
              <a:rPr lang="ru-RU" sz="2000" b="1" dirty="0"/>
              <a:t> </a:t>
            </a:r>
            <a:r>
              <a:rPr lang="ru-RU" sz="2000" b="1" dirty="0" err="1"/>
              <a:t>матусі</a:t>
            </a:r>
            <a:r>
              <a:rPr lang="ru-RU" sz="2000" b="1" dirty="0"/>
              <a:t>, </a:t>
            </a:r>
          </a:p>
          <a:p>
            <a:pPr algn="ctr"/>
            <a:r>
              <a:rPr lang="ru-RU" sz="2000" b="1" dirty="0" err="1"/>
              <a:t>якій</a:t>
            </a:r>
            <a:r>
              <a:rPr lang="ru-RU" sz="2000" b="1" dirty="0"/>
              <a:t> </a:t>
            </a:r>
            <a:r>
              <a:rPr lang="ru-RU" sz="2000" b="1" dirty="0" err="1"/>
              <a:t>дісталась</a:t>
            </a:r>
            <a:r>
              <a:rPr lang="ru-RU" sz="2000" b="1" dirty="0"/>
              <a:t> </a:t>
            </a:r>
            <a:r>
              <a:rPr lang="ru-RU" sz="2000" b="1" dirty="0" err="1"/>
              <a:t>ніжність</a:t>
            </a:r>
            <a:r>
              <a:rPr lang="ru-RU" sz="2000" b="1" dirty="0"/>
              <a:t> </a:t>
            </a:r>
          </a:p>
          <a:p>
            <a:pPr algn="ctr"/>
            <a:r>
              <a:rPr lang="ru-RU" sz="2000" b="1" dirty="0"/>
              <a:t>і ласка </a:t>
            </a:r>
            <a:r>
              <a:rPr lang="ru-RU" sz="2000" b="1" dirty="0" err="1"/>
              <a:t>від</a:t>
            </a:r>
            <a:r>
              <a:rPr lang="ru-RU" sz="2000" b="1" dirty="0"/>
              <a:t> </a:t>
            </a:r>
            <a:r>
              <a:rPr lang="ru-RU" sz="2000" b="1" dirty="0" err="1"/>
              <a:t>бабусі</a:t>
            </a:r>
            <a:r>
              <a:rPr lang="ru-RU" sz="2000" b="1" dirty="0"/>
              <a:t>. </a:t>
            </a:r>
          </a:p>
          <a:p>
            <a:pPr algn="ctr"/>
            <a:r>
              <a:rPr lang="ru-RU" sz="2000" b="1" dirty="0" err="1"/>
              <a:t>Збери</a:t>
            </a:r>
            <a:r>
              <a:rPr lang="ru-RU" sz="2000" b="1" dirty="0"/>
              <a:t> </a:t>
            </a:r>
            <a:r>
              <a:rPr lang="ru-RU" sz="2000" b="1" dirty="0" err="1"/>
              <a:t>усі</a:t>
            </a:r>
            <a:r>
              <a:rPr lang="ru-RU" sz="2000" b="1" dirty="0"/>
              <a:t> </a:t>
            </a:r>
            <a:r>
              <a:rPr lang="ru-RU" sz="2000" b="1" dirty="0" err="1"/>
              <a:t>поради</a:t>
            </a:r>
            <a:r>
              <a:rPr lang="ru-RU" sz="2000" b="1" dirty="0"/>
              <a:t>, </a:t>
            </a:r>
          </a:p>
          <a:p>
            <a:pPr algn="ctr"/>
            <a:r>
              <a:rPr lang="ru-RU" sz="2000" b="1" dirty="0"/>
              <a:t>не загуби </a:t>
            </a:r>
            <a:r>
              <a:rPr lang="ru-RU" sz="2000" b="1" dirty="0" err="1"/>
              <a:t>нічого</a:t>
            </a:r>
            <a:r>
              <a:rPr lang="ru-RU" sz="2000" b="1" dirty="0"/>
              <a:t>. </a:t>
            </a:r>
          </a:p>
          <a:p>
            <a:pPr algn="ctr"/>
            <a:r>
              <a:rPr lang="ru-RU" sz="2000" b="1" dirty="0"/>
              <a:t>Про тебе </a:t>
            </a:r>
            <a:r>
              <a:rPr lang="ru-RU" sz="2000" b="1" dirty="0" err="1"/>
              <a:t>також</a:t>
            </a:r>
            <a:r>
              <a:rPr lang="ru-RU" sz="2000" b="1" dirty="0"/>
              <a:t> </a:t>
            </a:r>
            <a:r>
              <a:rPr lang="ru-RU" sz="2000" b="1" dirty="0" err="1"/>
              <a:t>скажуть</a:t>
            </a:r>
            <a:r>
              <a:rPr lang="ru-RU" sz="2000" b="1" dirty="0"/>
              <a:t>: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— </a:t>
            </a:r>
            <a:r>
              <a:rPr lang="ru-RU" sz="2000" b="1" dirty="0" err="1"/>
              <a:t>Прислухайтесь</a:t>
            </a:r>
            <a:r>
              <a:rPr lang="ru-RU" sz="2000" b="1" dirty="0"/>
              <a:t> до </a:t>
            </a:r>
            <a:r>
              <a:rPr lang="ru-RU" sz="2000" b="1" dirty="0" err="1"/>
              <a:t>нього</a:t>
            </a:r>
            <a:r>
              <a:rPr lang="ru-RU" sz="2000" b="1" dirty="0"/>
              <a:t>!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314" y="4145213"/>
            <a:ext cx="3553903" cy="2371120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438312" y="4658020"/>
            <a:ext cx="3202957" cy="102561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Які поради ти отримував від своїх батьків?</a:t>
            </a:r>
            <a:endParaRPr lang="ru-RU" sz="20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39241" y="5330773"/>
            <a:ext cx="3346467" cy="884970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Які поради ти отримував від своїх дідуся та бабусі?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91728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81436" y="552178"/>
            <a:ext cx="9615163" cy="10566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Роздивись картину Вікторії </a:t>
            </a:r>
            <a:r>
              <a:rPr lang="uk-UA" sz="3200" b="1" dirty="0" err="1">
                <a:solidFill>
                  <a:schemeClr val="bg1"/>
                </a:solidFill>
              </a:rPr>
              <a:t>Кирдій</a:t>
            </a:r>
            <a:r>
              <a:rPr lang="uk-UA" sz="3200" b="1" dirty="0">
                <a:solidFill>
                  <a:schemeClr val="bg1"/>
                </a:solidFill>
              </a:rPr>
              <a:t>. </a:t>
            </a:r>
            <a:r>
              <a:rPr lang="uk-UA" sz="3200" b="1" dirty="0" smtClean="0">
                <a:solidFill>
                  <a:schemeClr val="bg1"/>
                </a:solidFill>
              </a:rPr>
              <a:t>Вибери і обведи слова, якими можна </a:t>
            </a:r>
            <a:r>
              <a:rPr lang="uk-UA" sz="3200" b="1" dirty="0">
                <a:solidFill>
                  <a:schemeClr val="bg1"/>
                </a:solidFill>
              </a:rPr>
              <a:t>назвати цю сім’ю?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770" y="1750316"/>
            <a:ext cx="6389915" cy="4554267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0" y="5749750"/>
            <a:ext cx="892629" cy="110824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Зошит.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2</a:t>
            </a:r>
            <a:r>
              <a:rPr lang="ru-RU" sz="2800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43111" y="2159217"/>
            <a:ext cx="1847687" cy="73040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Мала </a:t>
            </a:r>
            <a:endParaRPr lang="ru-RU" sz="40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310169" y="2137446"/>
            <a:ext cx="1847687" cy="73040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Велика </a:t>
            </a:r>
            <a:endParaRPr lang="ru-RU" sz="40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3584" y="3308990"/>
            <a:ext cx="2438398" cy="73040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Щаслива </a:t>
            </a:r>
            <a:endParaRPr lang="ru-RU" sz="40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386365" y="3308990"/>
            <a:ext cx="1847687" cy="73040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Добра </a:t>
            </a:r>
            <a:endParaRPr lang="ru-RU" sz="40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1262" y="4620453"/>
            <a:ext cx="2143042" cy="73040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Дружна </a:t>
            </a:r>
            <a:endParaRPr lang="ru-RU" sz="40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386365" y="4483851"/>
            <a:ext cx="1847687" cy="73040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Весела 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79941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53886" y="494529"/>
            <a:ext cx="9659760" cy="71378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А як </a:t>
            </a:r>
            <a:r>
              <a:rPr lang="uk-UA" sz="3600" b="1" dirty="0" err="1" smtClean="0">
                <a:solidFill>
                  <a:schemeClr val="bg1"/>
                </a:solidFill>
              </a:rPr>
              <a:t>увляєш</a:t>
            </a:r>
            <a:r>
              <a:rPr lang="uk-UA" sz="3600" b="1" dirty="0" smtClean="0">
                <a:solidFill>
                  <a:schemeClr val="bg1"/>
                </a:solidFill>
              </a:rPr>
              <a:t> щасливу родину ти? Намалюй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14" y="1317616"/>
            <a:ext cx="6134101" cy="3833813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0" y="5856514"/>
            <a:ext cx="947057" cy="100148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Зошит.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28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68475" y="4054262"/>
            <a:ext cx="3389503" cy="8770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З </a:t>
            </a:r>
            <a:r>
              <a:rPr lang="uk-UA" sz="2400" b="1" dirty="0" smtClean="0">
                <a:solidFill>
                  <a:schemeClr val="bg1"/>
                </a:solidFill>
              </a:rPr>
              <a:t>розкиданих </a:t>
            </a:r>
            <a:r>
              <a:rPr lang="uk-UA" sz="2400" b="1" dirty="0">
                <a:solidFill>
                  <a:schemeClr val="bg1"/>
                </a:solidFill>
              </a:rPr>
              <a:t>слів склади прислів’я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43055" y="5674649"/>
            <a:ext cx="1850140" cy="682607"/>
          </a:xfrm>
          <a:prstGeom prst="rect">
            <a:avLst/>
          </a:prstGeom>
          <a:solidFill>
            <a:srgbClr val="7030A0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посієш, те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69705" y="5674649"/>
            <a:ext cx="2350775" cy="682607"/>
          </a:xfrm>
          <a:prstGeom prst="rect">
            <a:avLst/>
          </a:prstGeom>
          <a:solidFill>
            <a:srgbClr val="7030A0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Що молодим</a:t>
            </a:r>
            <a:endParaRPr lang="ru-RU" sz="28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983764" y="5674649"/>
            <a:ext cx="1878625" cy="647928"/>
          </a:xfrm>
          <a:prstGeom prst="rect">
            <a:avLst/>
          </a:prstGeom>
          <a:solidFill>
            <a:srgbClr val="7030A0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пожнеш.</a:t>
            </a:r>
            <a:endParaRPr lang="ru-RU" sz="28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958818" y="5674649"/>
            <a:ext cx="1478581" cy="64232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старим</a:t>
            </a:r>
            <a:endParaRPr lang="ru-RU" sz="28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992289" y="5194710"/>
            <a:ext cx="413657" cy="4610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015414" y="5151429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3</a:t>
            </a:r>
            <a:endParaRPr lang="ru-RU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852261" y="5194710"/>
            <a:ext cx="413657" cy="4610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851112" y="5132497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4</a:t>
            </a:r>
            <a:endParaRPr lang="ru-RU" sz="28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725838" y="5213642"/>
            <a:ext cx="413657" cy="4610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724689" y="5151429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1</a:t>
            </a:r>
            <a:endParaRPr lang="ru-RU" sz="28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779033" y="5211889"/>
            <a:ext cx="413657" cy="4610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777884" y="5137650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2</a:t>
            </a:r>
            <a:endParaRPr lang="ru-RU" sz="28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651375" y="5213642"/>
            <a:ext cx="413657" cy="4610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650226" y="5151429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6</a:t>
            </a:r>
            <a:endParaRPr lang="ru-RU" sz="28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8425747" y="5213642"/>
            <a:ext cx="413657" cy="4610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8424598" y="5151429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5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3622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7" grpId="0" animBg="1"/>
      <p:bldP spid="19" grpId="0" animBg="1"/>
      <p:bldP spid="20" grpId="0"/>
      <p:bldP spid="21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962225" y="494528"/>
            <a:ext cx="8732066" cy="85530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Цікаво знати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48087" y="1741373"/>
            <a:ext cx="5639799" cy="381228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Маленькі дельфіни – </a:t>
            </a:r>
            <a:r>
              <a:rPr lang="uk-UA" sz="2800" b="1" dirty="0" err="1"/>
              <a:t>найслухняніші</a:t>
            </a:r>
            <a:r>
              <a:rPr lang="uk-UA" sz="2800" b="1" dirty="0"/>
              <a:t> діти. У перший рік свого життя, вони ніколи не відпливають від своєї мами. Вони повторюють за нею все, що вона робить. </a:t>
            </a:r>
            <a:r>
              <a:rPr lang="uk-UA" sz="2800" b="1" dirty="0" err="1"/>
              <a:t>Вчаться</a:t>
            </a:r>
            <a:r>
              <a:rPr lang="uk-UA" sz="2800" b="1" dirty="0"/>
              <a:t> добувати собі їжу і спілкуватися з іншими дельфінами.</a:t>
            </a:r>
            <a:endParaRPr lang="ru-RU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514" y="1741373"/>
            <a:ext cx="5018834" cy="4063892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868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77894" y="647519"/>
            <a:ext cx="8732066" cy="7785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72218" y="4433614"/>
            <a:ext cx="1730367" cy="12222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Було цікаво!</a:t>
            </a:r>
            <a:endParaRPr lang="ru-RU" sz="28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617858" y="4433614"/>
            <a:ext cx="1836284" cy="12222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Було </a:t>
            </a:r>
            <a:r>
              <a:rPr lang="uk-UA" sz="2800" b="1" dirty="0" smtClean="0"/>
              <a:t>складно</a:t>
            </a:r>
            <a:r>
              <a:rPr lang="uk-UA" sz="2800" b="1" dirty="0"/>
              <a:t>!</a:t>
            </a:r>
            <a:endParaRPr lang="ru-RU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48951" y="4433614"/>
            <a:ext cx="1669764" cy="1222280"/>
          </a:xfrm>
          <a:prstGeom prst="roundRect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Було </a:t>
            </a:r>
            <a:r>
              <a:rPr lang="uk-UA" sz="2800" b="1" dirty="0" smtClean="0"/>
              <a:t>легко</a:t>
            </a:r>
            <a:r>
              <a:rPr lang="uk-UA" sz="2800" b="1" dirty="0"/>
              <a:t>!</a:t>
            </a:r>
            <a:endParaRPr lang="ru-RU" sz="28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256623" y="4376816"/>
            <a:ext cx="2049866" cy="133587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Я втомився/</a:t>
            </a:r>
          </a:p>
          <a:p>
            <a:pPr algn="ctr"/>
            <a:r>
              <a:rPr lang="uk-UA" sz="2800" b="1" dirty="0" smtClean="0"/>
              <a:t>втомилась</a:t>
            </a:r>
            <a:endParaRPr lang="ru-RU" sz="2800" b="1" dirty="0"/>
          </a:p>
        </p:txBody>
      </p:sp>
      <p:pic>
        <p:nvPicPr>
          <p:cNvPr id="3076" name="Picture 4" descr="D:\Картинки до тестів\Емоції Помідор\Помідор переляк 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" t="6166" r="1458" b="7089"/>
          <a:stretch/>
        </p:blipFill>
        <p:spPr bwMode="auto">
          <a:xfrm>
            <a:off x="3312000" y="2647102"/>
            <a:ext cx="2448000" cy="1512000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Telegram-канал &quot;Pomidor-Sale&quot; — @pomidor_sale — TGSt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61" y="2015977"/>
            <a:ext cx="2143125" cy="2143125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Помидоры Векторное изображение ©interactimages 5328206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" t="6812" r="4067" b="9685"/>
          <a:stretch/>
        </p:blipFill>
        <p:spPr bwMode="auto">
          <a:xfrm>
            <a:off x="6227306" y="2647102"/>
            <a:ext cx="2592000" cy="1512000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5" descr="Помидор с лицом и глазами, на которых написано «счастливый». | Премиум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8" name="Picture 1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9" t="12078" r="11455" b="13365"/>
          <a:stretch/>
        </p:blipFill>
        <p:spPr bwMode="auto">
          <a:xfrm>
            <a:off x="9256624" y="2109237"/>
            <a:ext cx="2049865" cy="2049865"/>
          </a:xfrm>
          <a:prstGeom prst="round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3931100" y="1510523"/>
            <a:ext cx="4592411" cy="63137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Оціни свою роботу на </a:t>
            </a:r>
            <a:r>
              <a:rPr lang="uk-UA" sz="2400" b="1" dirty="0" err="1" smtClean="0"/>
              <a:t>уроці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01961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71082" y="495119"/>
            <a:ext cx="8732066" cy="7785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78596" y="4658089"/>
            <a:ext cx="1730367" cy="12222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чудовий день!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96986" y="4658089"/>
            <a:ext cx="1836284" cy="127517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сумний день!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68967" y="4658089"/>
            <a:ext cx="1940491" cy="1328062"/>
          </a:xfrm>
          <a:prstGeom prst="roundRect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цікавий день!</a:t>
            </a:r>
            <a:endParaRPr lang="ru-RU" sz="24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067797" y="4658089"/>
            <a:ext cx="1919237" cy="133587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тривожний</a:t>
            </a:r>
          </a:p>
          <a:p>
            <a:pPr algn="ctr"/>
            <a:r>
              <a:rPr lang="uk-UA" sz="2400" b="1" dirty="0" smtClean="0"/>
              <a:t>день!</a:t>
            </a:r>
            <a:endParaRPr lang="ru-RU" sz="2400" b="1" dirty="0"/>
          </a:p>
        </p:txBody>
      </p:sp>
      <p:pic>
        <p:nvPicPr>
          <p:cNvPr id="3076" name="Picture 4" descr="D:\Картинки до тестів\Емоції Помідор\Помідор переляк 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" t="6166" r="1458" b="7089"/>
          <a:stretch/>
        </p:blipFill>
        <p:spPr bwMode="auto">
          <a:xfrm>
            <a:off x="3312000" y="2926971"/>
            <a:ext cx="2448000" cy="1512000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Telegram-канал &quot;Pomidor-Sale&quot; — @pomidor_sale — TGSt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18" y="2295846"/>
            <a:ext cx="2143125" cy="2143125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Помидоры Векторное изображение ©interactimages 5328206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" t="6812" r="4067" b="9685"/>
          <a:stretch/>
        </p:blipFill>
        <p:spPr bwMode="auto">
          <a:xfrm>
            <a:off x="6043213" y="3070971"/>
            <a:ext cx="2592000" cy="1368000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5" descr="Помидор с лицом и глазами, на которых написано «счастливый». | Премиум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8" name="Picture 1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9" t="12078" r="11455" b="13365"/>
          <a:stretch/>
        </p:blipFill>
        <p:spPr bwMode="auto">
          <a:xfrm>
            <a:off x="8886509" y="2389106"/>
            <a:ext cx="2049865" cy="2049865"/>
          </a:xfrm>
          <a:prstGeom prst="round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3742758" y="1459455"/>
            <a:ext cx="4892455" cy="9296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Настрій якого помідорчика співпадає з твоїм настроєм?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04716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94138" y="495119"/>
            <a:ext cx="8732066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Вправа «Синоптик»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04086" y="1869264"/>
            <a:ext cx="3918397" cy="732934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Яка зараз пора року?</a:t>
            </a:r>
            <a:endParaRPr lang="ru-RU" sz="28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04086" y="2764397"/>
            <a:ext cx="3918397" cy="6983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Який місяць?</a:t>
            </a:r>
            <a:endParaRPr lang="ru-RU" sz="28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04086" y="3624639"/>
            <a:ext cx="3918397" cy="675222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Яке число?</a:t>
            </a:r>
            <a:endParaRPr lang="ru-RU" sz="28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" t="19906" r="2001" b="9108"/>
          <a:stretch/>
        </p:blipFill>
        <p:spPr>
          <a:xfrm>
            <a:off x="5083629" y="1533412"/>
            <a:ext cx="6117069" cy="4857671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804086" y="4528150"/>
            <a:ext cx="3918397" cy="6752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Який день тижня?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84399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18764" y="3023385"/>
            <a:ext cx="4446644" cy="94627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Чи дує вітер? Якщо так, то сильний чи повільний?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8764" y="1506752"/>
            <a:ext cx="4430332" cy="475416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стан неба?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8764" y="2082057"/>
            <a:ext cx="4430332" cy="769999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Тепло чи холодно надворі? </a:t>
            </a:r>
          </a:p>
          <a:p>
            <a:pPr algn="ctr"/>
            <a:r>
              <a:rPr lang="uk-UA" sz="2400" b="1" dirty="0" smtClean="0"/>
              <a:t>Яка </a:t>
            </a:r>
            <a:r>
              <a:rPr lang="uk-UA" sz="2400" b="1" dirty="0"/>
              <a:t>температура повітря?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4509" y="4142942"/>
            <a:ext cx="3048746" cy="90294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Чи були протягом </a:t>
            </a:r>
            <a:r>
              <a:rPr lang="uk-UA" sz="2400" b="1" dirty="0" smtClean="0"/>
              <a:t>доби туман, опади</a:t>
            </a:r>
            <a:r>
              <a:rPr lang="uk-UA" sz="2400" b="1" dirty="0"/>
              <a:t>?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94138" y="495119"/>
            <a:ext cx="8732066" cy="7458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«Синоптик»</a:t>
            </a:r>
          </a:p>
        </p:txBody>
      </p:sp>
      <p:sp>
        <p:nvSpPr>
          <p:cNvPr id="12" name="AutoShape 2" descr="Бібліо Читайлик. new: ОСІНЬ ЗОЛОТАЯ ТИХО-НІЖНО ХОДИ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604" y="1458905"/>
            <a:ext cx="3715069" cy="27863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Шпалери на монітор | Осінь | пізня осінь, перший сніг, річка, ліс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965" y="4251489"/>
            <a:ext cx="3901604" cy="21946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Осінні приморозки. Фото - ЄВРОПЕЙСЬКА УКРАЇНА - Портал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97" y="3645625"/>
            <a:ext cx="3734020" cy="28005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813731" y="5231426"/>
            <a:ext cx="2769076" cy="1055608"/>
          </a:xfrm>
          <a:prstGeom prst="roundRect">
            <a:avLst/>
          </a:prstGeom>
          <a:solidFill>
            <a:srgbClr val="BC7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Листопад –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зими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брат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03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96168" y="592500"/>
            <a:ext cx="8732066" cy="6702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Слово вчителя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319968" y="3171992"/>
            <a:ext cx="6365346" cy="291312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Батьки подарували тобі життя</a:t>
            </a:r>
            <a:r>
              <a:rPr lang="uk-UA" sz="2400" b="1" dirty="0" smtClean="0"/>
              <a:t>.</a:t>
            </a:r>
          </a:p>
          <a:p>
            <a:pPr algn="ctr"/>
            <a:r>
              <a:rPr lang="uk-UA" sz="2400" b="1" dirty="0" smtClean="0"/>
              <a:t>З ними ти дізнаєшся, який прекрасний навколишній світ. </a:t>
            </a:r>
          </a:p>
          <a:p>
            <a:pPr algn="ctr"/>
            <a:r>
              <a:rPr lang="uk-UA" sz="2400" b="1" dirty="0" smtClean="0"/>
              <a:t>Вони зігрівають </a:t>
            </a:r>
            <a:r>
              <a:rPr lang="uk-UA" sz="2400" b="1" dirty="0"/>
              <a:t>тебе теплом і </a:t>
            </a:r>
            <a:r>
              <a:rPr lang="uk-UA" sz="2400" b="1" dirty="0" smtClean="0"/>
              <a:t>ласкою. </a:t>
            </a:r>
          </a:p>
          <a:p>
            <a:pPr algn="ctr"/>
            <a:r>
              <a:rPr lang="uk-UA" sz="2400" b="1" dirty="0"/>
              <a:t>Допомагають долати труднощі. </a:t>
            </a:r>
            <a:endParaRPr lang="uk-UA" sz="2400" b="1" dirty="0" smtClean="0"/>
          </a:p>
          <a:p>
            <a:pPr algn="ctr"/>
            <a:r>
              <a:rPr lang="uk-UA" sz="2400" b="1" dirty="0" smtClean="0"/>
              <a:t>Вони </a:t>
            </a:r>
            <a:r>
              <a:rPr lang="uk-UA" sz="2400" b="1" dirty="0"/>
              <a:t>піклуються про тебе, </a:t>
            </a:r>
            <a:endParaRPr lang="uk-UA" sz="2400" b="1" dirty="0" smtClean="0"/>
          </a:p>
          <a:p>
            <a:pPr algn="ctr"/>
            <a:r>
              <a:rPr lang="uk-UA" sz="2400" b="1" dirty="0" smtClean="0"/>
              <a:t>Щиро </a:t>
            </a:r>
            <a:r>
              <a:rPr lang="uk-UA" sz="2400" b="1" dirty="0"/>
              <a:t>радіють твоїм успіхам і перемогам.</a:t>
            </a:r>
            <a:endParaRPr lang="ru-RU" sz="2400" b="1" dirty="0"/>
          </a:p>
        </p:txBody>
      </p:sp>
      <p:pic>
        <p:nvPicPr>
          <p:cNvPr id="7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319" y="1582678"/>
            <a:ext cx="2909465" cy="4156379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635631" y="1582679"/>
            <a:ext cx="5734019" cy="1502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 Уяви, що ти </a:t>
            </a:r>
            <a:r>
              <a:rPr lang="uk-UA" sz="2400" b="1" dirty="0" smtClean="0"/>
              <a:t>потрапив </a:t>
            </a:r>
            <a:r>
              <a:rPr lang="uk-UA" sz="2400" b="1" dirty="0"/>
              <a:t>на безлюдний </a:t>
            </a:r>
            <a:r>
              <a:rPr lang="uk-UA" sz="2400" b="1" dirty="0" smtClean="0"/>
              <a:t>острів, </a:t>
            </a:r>
            <a:r>
              <a:rPr lang="uk-UA" sz="2400" b="1" dirty="0" smtClean="0"/>
              <a:t>де </a:t>
            </a:r>
            <a:r>
              <a:rPr lang="uk-UA" sz="2400" b="1" dirty="0"/>
              <a:t>немає твоїх батьків. </a:t>
            </a:r>
          </a:p>
          <a:p>
            <a:pPr algn="ctr"/>
            <a:r>
              <a:rPr lang="uk-UA" sz="2400" b="1" dirty="0"/>
              <a:t>З </a:t>
            </a:r>
            <a:r>
              <a:rPr lang="uk-UA" sz="2400" b="1" dirty="0" smtClean="0"/>
              <a:t>якими </a:t>
            </a:r>
            <a:r>
              <a:rPr lang="uk-UA" sz="2400" b="1" dirty="0"/>
              <a:t>незручностями ти </a:t>
            </a:r>
            <a:r>
              <a:rPr lang="uk-UA" sz="2400" b="1" dirty="0" smtClean="0"/>
              <a:t>зустрінешся?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81537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Результат пошуку зображень за запитом &quot;дедушка с внуком&quot;">
            <a:extLst>
              <a:ext uri="{FF2B5EF4-FFF2-40B4-BE49-F238E27FC236}">
                <a16:creationId xmlns="" xmlns:a16="http://schemas.microsoft.com/office/drawing/2014/main" id="{074E6CA8-CB97-4959-BF33-6E85F6B9D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0" y="1925558"/>
            <a:ext cx="6028274" cy="3767672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35430" y="494527"/>
            <a:ext cx="10929256" cy="109478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Подумай, </a:t>
            </a:r>
            <a:r>
              <a:rPr lang="uk-UA" sz="3200" b="1" dirty="0">
                <a:solidFill>
                  <a:schemeClr val="bg1"/>
                </a:solidFill>
              </a:rPr>
              <a:t>про що можуть розмовляти: дідусь із онуком; мама з донькою між собою. Театралізуйте ці діалоги</a:t>
            </a:r>
          </a:p>
        </p:txBody>
      </p:sp>
      <p:pic>
        <p:nvPicPr>
          <p:cNvPr id="2052" name="Picture 4" descr="Пов’язане зображення">
            <a:extLst>
              <a:ext uri="{FF2B5EF4-FFF2-40B4-BE49-F238E27FC236}">
                <a16:creationId xmlns="" xmlns:a16="http://schemas.microsoft.com/office/drawing/2014/main" id="{D4F05B7A-8C2F-44D4-80DC-8B534B8B7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510" y="1849356"/>
            <a:ext cx="3843873" cy="3843873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38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ов’язане зображення">
            <a:extLst>
              <a:ext uri="{FF2B5EF4-FFF2-40B4-BE49-F238E27FC236}">
                <a16:creationId xmlns="" xmlns:a16="http://schemas.microsoft.com/office/drawing/2014/main" id="{6644FB9E-08B9-498D-8577-B98FDEA07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9" y="1945749"/>
            <a:ext cx="6197485" cy="4128479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90600" y="476384"/>
            <a:ext cx="10428514" cy="10883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Подумайте, про що можуть розмовляти: тато із сином; два брати між собою. Театралізуйте ці діалоги</a:t>
            </a:r>
          </a:p>
        </p:txBody>
      </p:sp>
      <p:pic>
        <p:nvPicPr>
          <p:cNvPr id="3076" name="Picture 4" descr="Результат пошуку зображень за запитом &quot;брат с братом&quot;">
            <a:extLst>
              <a:ext uri="{FF2B5EF4-FFF2-40B4-BE49-F238E27FC236}">
                <a16:creationId xmlns="" xmlns:a16="http://schemas.microsoft.com/office/drawing/2014/main" id="{DC5896EB-37AE-475F-89B2-57D4CB87A8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3" r="16023"/>
          <a:stretch/>
        </p:blipFill>
        <p:spPr bwMode="auto">
          <a:xfrm>
            <a:off x="7390500" y="1945748"/>
            <a:ext cx="4119863" cy="4128479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80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675538" y="494529"/>
            <a:ext cx="8732066" cy="8553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Поясни, як ти розумієш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960562" y="1645750"/>
            <a:ext cx="5527324" cy="14240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Шануй батька та неньку, буде тобі кругом гладенько.</a:t>
            </a:r>
            <a:endParaRPr lang="ru-RU" sz="2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37" b="8039"/>
          <a:stretch/>
        </p:blipFill>
        <p:spPr>
          <a:xfrm>
            <a:off x="8862855" y="2215936"/>
            <a:ext cx="2766291" cy="4382287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960562" y="3248723"/>
            <a:ext cx="5527324" cy="69190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Чому маму називають ненькою?</a:t>
            </a:r>
            <a:endParaRPr lang="ru-RU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60563" y="4079040"/>
            <a:ext cx="5527324" cy="6560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Моя мама для мене…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60560" y="4964598"/>
            <a:ext cx="5527325" cy="710725"/>
          </a:xfrm>
          <a:prstGeom prst="roundRect">
            <a:avLst/>
          </a:prstGeom>
          <a:solidFill>
            <a:srgbClr val="FF313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Мій тато для мене…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41703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570338" y="462462"/>
            <a:ext cx="8732066" cy="8220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Побесідуймо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86543" y="1676408"/>
            <a:ext cx="5802086" cy="114299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Скільки поколінь у твоїй родині? </a:t>
            </a:r>
          </a:p>
          <a:p>
            <a:pPr algn="ctr"/>
            <a:r>
              <a:rPr lang="uk-UA" sz="2400" b="1" dirty="0" smtClean="0"/>
              <a:t>Хто – наймолодший? А </a:t>
            </a:r>
            <a:r>
              <a:rPr lang="uk-UA" sz="2400" b="1" dirty="0"/>
              <a:t>хто найстарший?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86543" y="2966608"/>
            <a:ext cx="5802086" cy="66357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 ти звертаєшся до своїх рідних?</a:t>
            </a:r>
            <a:endParaRPr lang="ru-RU" sz="2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55" b="9962"/>
          <a:stretch/>
        </p:blipFill>
        <p:spPr>
          <a:xfrm>
            <a:off x="7859486" y="1394289"/>
            <a:ext cx="3826008" cy="479836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1186543" y="3799167"/>
            <a:ext cx="5802086" cy="8371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Що тобі найбільше подобається у твоїй родині?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86543" y="4761694"/>
            <a:ext cx="5802086" cy="68116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А що не подобається і хочеться </a:t>
            </a:r>
            <a:r>
              <a:rPr lang="uk-UA" sz="2400" b="1" dirty="0" smtClean="0"/>
              <a:t>змінити?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22381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</TotalTime>
  <Words>477</Words>
  <Application>Microsoft Office PowerPoint</Application>
  <PresentationFormat>Произвольный</PresentationFormat>
  <Paragraphs>101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77</cp:revision>
  <dcterms:created xsi:type="dcterms:W3CDTF">2018-01-05T16:38:53Z</dcterms:created>
  <dcterms:modified xsi:type="dcterms:W3CDTF">2023-11-08T17:43:20Z</dcterms:modified>
</cp:coreProperties>
</file>