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11" r:id="rId3"/>
    <p:sldId id="312" r:id="rId4"/>
    <p:sldId id="315" r:id="rId5"/>
    <p:sldId id="316" r:id="rId6"/>
    <p:sldId id="278" r:id="rId7"/>
    <p:sldId id="285" r:id="rId8"/>
    <p:sldId id="286" r:id="rId9"/>
    <p:sldId id="290" r:id="rId10"/>
    <p:sldId id="317" r:id="rId11"/>
    <p:sldId id="292" r:id="rId12"/>
    <p:sldId id="294" r:id="rId13"/>
    <p:sldId id="300" r:id="rId14"/>
    <p:sldId id="302" r:id="rId15"/>
    <p:sldId id="304" r:id="rId16"/>
    <p:sldId id="306" r:id="rId17"/>
    <p:sldId id="307" r:id="rId18"/>
    <p:sldId id="309" r:id="rId19"/>
    <p:sldId id="31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C31D58"/>
    <a:srgbClr val="722651"/>
    <a:srgbClr val="295FFF"/>
    <a:srgbClr val="2F3242"/>
    <a:srgbClr val="DED231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4037" y="3891962"/>
            <a:ext cx="8742334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Що таке </a:t>
            </a:r>
            <a:endParaRPr lang="uk-UA" sz="5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доброзичливість</a:t>
            </a:r>
            <a:r>
              <a:rPr lang="uk-UA" sz="5400" b="1" dirty="0">
                <a:solidFill>
                  <a:schemeClr val="bg1"/>
                </a:solidFill>
              </a:rPr>
              <a:t>?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/>
        </p:blipFill>
        <p:spPr>
          <a:xfrm>
            <a:off x="1414037" y="771638"/>
            <a:ext cx="4315109" cy="2874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7391" y="1501119"/>
            <a:ext cx="3842653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400" b="1" cap="all" dirty="0" err="1" smtClean="0"/>
              <a:t>людина</a:t>
            </a:r>
            <a:r>
              <a:rPr lang="ru-RU" sz="2400" b="1" cap="all" dirty="0" smtClean="0"/>
              <a:t> </a:t>
            </a:r>
            <a:r>
              <a:rPr lang="ru-RU" sz="2400" b="1" cap="all" dirty="0" err="1"/>
              <a:t>серед</a:t>
            </a:r>
            <a:r>
              <a:rPr lang="ru-RU" sz="2400" b="1" cap="all" dirty="0"/>
              <a:t> </a:t>
            </a:r>
            <a:r>
              <a:rPr lang="ru-RU" sz="2400" b="1" cap="all" dirty="0" smtClean="0"/>
              <a:t>людей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34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56" y="2809806"/>
            <a:ext cx="2209526" cy="333633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64884" y="549545"/>
            <a:ext cx="7351802" cy="745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Казкова вікторина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4884" y="1359676"/>
            <a:ext cx="7351802" cy="7739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Розкажи, з якої казки «прийшли» до нас герої. </a:t>
            </a:r>
          </a:p>
          <a:p>
            <a:pPr algn="ctr"/>
            <a:r>
              <a:rPr lang="uk-UA" sz="2000" b="1" dirty="0" smtClean="0"/>
              <a:t>Хто бажає іншим добра і щастя, а хто навпаки?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70" y="527774"/>
            <a:ext cx="2901588" cy="217846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85" y="2809806"/>
            <a:ext cx="3584575" cy="282257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64884" y="2203050"/>
            <a:ext cx="6067290" cy="531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Снігова королева. </a:t>
            </a:r>
            <a:r>
              <a:rPr lang="ru-RU" sz="2400" b="1" dirty="0" smtClean="0"/>
              <a:t>Ганс </a:t>
            </a:r>
            <a:r>
              <a:rPr lang="ru-RU" sz="2400" b="1" dirty="0" err="1"/>
              <a:t>Крістіан</a:t>
            </a:r>
            <a:r>
              <a:rPr lang="ru-RU" sz="2400" b="1" dirty="0"/>
              <a:t> </a:t>
            </a:r>
            <a:r>
              <a:rPr lang="ru-RU" sz="2400" b="1" dirty="0" smtClean="0"/>
              <a:t>Андерсен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50371" y="5445432"/>
            <a:ext cx="2775857" cy="86801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Лікар Айболить. </a:t>
            </a:r>
          </a:p>
          <a:p>
            <a:pPr algn="ctr"/>
            <a:r>
              <a:rPr lang="ru-RU" sz="2400" b="1" dirty="0" smtClean="0"/>
              <a:t>К. </a:t>
            </a:r>
            <a:r>
              <a:rPr lang="ru-RU" sz="2400" b="1" dirty="0" err="1" smtClean="0"/>
              <a:t>Чуковський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7641" y="2819503"/>
            <a:ext cx="2799001" cy="4765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Снігова королева</a:t>
            </a:r>
            <a:endParaRPr lang="ru-RU" sz="2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1440" y="3487139"/>
            <a:ext cx="2875201" cy="2826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Снігова</a:t>
            </a:r>
            <a:r>
              <a:rPr lang="ru-RU" sz="2000" b="1" dirty="0" smtClean="0"/>
              <a:t> </a:t>
            </a:r>
            <a:r>
              <a:rPr lang="ru-RU" sz="2000" b="1" dirty="0"/>
              <a:t>Королева, </a:t>
            </a:r>
            <a:r>
              <a:rPr lang="ru-RU" sz="2000" b="1" dirty="0" err="1"/>
              <a:t>правителька</a:t>
            </a:r>
            <a:r>
              <a:rPr lang="ru-RU" sz="2000" b="1" dirty="0"/>
              <a:t> </a:t>
            </a:r>
            <a:r>
              <a:rPr lang="ru-RU" sz="2000" b="1" dirty="0" err="1"/>
              <a:t>крижаної</a:t>
            </a:r>
            <a:r>
              <a:rPr lang="ru-RU" sz="2000" b="1" dirty="0"/>
              <a:t> </a:t>
            </a:r>
            <a:r>
              <a:rPr lang="ru-RU" sz="2000" b="1" dirty="0" err="1"/>
              <a:t>землі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не </a:t>
            </a:r>
            <a:r>
              <a:rPr lang="ru-RU" sz="2000" b="1" dirty="0" err="1"/>
              <a:t>знає</a:t>
            </a:r>
            <a:r>
              <a:rPr lang="ru-RU" sz="2000" b="1" dirty="0"/>
              <a:t> </a:t>
            </a:r>
            <a:r>
              <a:rPr lang="ru-RU" sz="2000" b="1" dirty="0" err="1"/>
              <a:t>жодних</a:t>
            </a:r>
            <a:r>
              <a:rPr lang="ru-RU" sz="2000" b="1" dirty="0"/>
              <a:t> </a:t>
            </a:r>
            <a:r>
              <a:rPr lang="ru-RU" sz="2000" b="1" dirty="0" err="1"/>
              <a:t>теплих</a:t>
            </a:r>
            <a:r>
              <a:rPr lang="ru-RU" sz="2000" b="1" dirty="0"/>
              <a:t> і </a:t>
            </a:r>
            <a:r>
              <a:rPr lang="ru-RU" sz="2000" b="1" dirty="0" err="1"/>
              <a:t>щирих</a:t>
            </a:r>
            <a:r>
              <a:rPr lang="ru-RU" sz="2000" b="1" dirty="0"/>
              <a:t> </a:t>
            </a:r>
            <a:r>
              <a:rPr lang="ru-RU" sz="2000" b="1" dirty="0" err="1"/>
              <a:t>почуттів</a:t>
            </a:r>
            <a:r>
              <a:rPr lang="ru-RU" sz="2000" b="1" dirty="0" smtClean="0"/>
              <a:t>. </a:t>
            </a:r>
            <a:r>
              <a:rPr lang="ru-RU" sz="2000" b="1" dirty="0" smtClean="0"/>
              <a:t>Вона </a:t>
            </a:r>
            <a:r>
              <a:rPr lang="ru-RU" sz="2000" b="1" dirty="0" err="1" smtClean="0"/>
              <a:t>хоче</a:t>
            </a:r>
            <a:r>
              <a:rPr lang="ru-RU" sz="2000" b="1" dirty="0" smtClean="0"/>
              <a:t> </a:t>
            </a:r>
            <a:r>
              <a:rPr lang="ru-RU" sz="2000" b="1" dirty="0" err="1"/>
              <a:t>використати</a:t>
            </a:r>
            <a:r>
              <a:rPr lang="ru-RU" sz="2000" b="1" dirty="0"/>
              <a:t> Кая у </a:t>
            </a:r>
            <a:r>
              <a:rPr lang="ru-RU" sz="2000" b="1" dirty="0" err="1"/>
              <a:t>власних</a:t>
            </a:r>
            <a:r>
              <a:rPr lang="ru-RU" sz="2000" b="1" dirty="0"/>
              <a:t> </a:t>
            </a:r>
            <a:r>
              <a:rPr lang="ru-RU" sz="2000" b="1" dirty="0" err="1"/>
              <a:t>цілях</a:t>
            </a:r>
            <a:r>
              <a:rPr lang="ru-RU" sz="2000" b="1" dirty="0"/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45398" y="2819503"/>
            <a:ext cx="2146326" cy="250924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Цей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славний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чоловічок</a:t>
            </a:r>
            <a:r>
              <a:rPr lang="ru-RU" b="1" dirty="0">
                <a:solidFill>
                  <a:schemeClr val="bg1"/>
                </a:solidFill>
              </a:rPr>
              <a:t> у </a:t>
            </a:r>
            <a:r>
              <a:rPr lang="ru-RU" b="1" dirty="0" err="1">
                <a:solidFill>
                  <a:schemeClr val="bg1"/>
                </a:solidFill>
              </a:rPr>
              <a:t>білому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халаті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раз у раз </a:t>
            </a:r>
            <a:r>
              <a:rPr lang="ru-RU" b="1" dirty="0" err="1">
                <a:solidFill>
                  <a:schemeClr val="bg1"/>
                </a:solidFill>
              </a:rPr>
              <a:t>поспішає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допомогу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тваринам</a:t>
            </a:r>
            <a:r>
              <a:rPr lang="ru-RU" b="1" dirty="0">
                <a:solidFill>
                  <a:schemeClr val="bg1"/>
                </a:solidFill>
              </a:rPr>
              <a:t>, часто </a:t>
            </a:r>
            <a:r>
              <a:rPr lang="ru-RU" b="1" dirty="0" err="1">
                <a:solidFill>
                  <a:schemeClr val="bg1"/>
                </a:solidFill>
              </a:rPr>
              <a:t>ризикуючи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власним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життям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1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45104" y="592501"/>
            <a:ext cx="8732066" cy="6593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Що означає це слово?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5103" y="1493299"/>
            <a:ext cx="2591467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ДОБРО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3541" y="1493299"/>
            <a:ext cx="4289638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chemeClr val="accent1">
                    <a:lumMod val="75000"/>
                  </a:schemeClr>
                </a:solidFill>
              </a:rPr>
              <a:t>ЗИЧЛИВІСТЬ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103" y="2619612"/>
            <a:ext cx="5758543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Доброзичливий</a:t>
            </a:r>
            <a:r>
              <a:rPr lang="uk-UA" sz="2800" b="1" dirty="0" smtClean="0">
                <a:solidFill>
                  <a:schemeClr val="bg1"/>
                </a:solidFill>
              </a:rPr>
              <a:t> - той,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хто бажає людям добра.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Доброзичливість допомагає підтримувати гарні стосунки,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уникати сварок, конфліктів,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згубно впливають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здоров’я людей.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Людина\Dru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14" y="2619613"/>
            <a:ext cx="2942664" cy="343923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9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Казковий замок FOT229, UkrainArt - друковані картини, репродукції на  полотні на Ukrain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18674" r="292" b="20001"/>
          <a:stretch/>
        </p:blipFill>
        <p:spPr bwMode="auto">
          <a:xfrm>
            <a:off x="600256" y="3371257"/>
            <a:ext cx="4320087" cy="288005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59971" y="494528"/>
            <a:ext cx="10254343" cy="837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Послухай казку, та поміркуй над поведінкою головних героїв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0603" y="1484492"/>
            <a:ext cx="7565568" cy="20098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Колись давно в одній країні був зачарований замок. </a:t>
            </a:r>
          </a:p>
          <a:p>
            <a:pPr algn="ctr"/>
            <a:r>
              <a:rPr lang="uk-UA" sz="2000" b="1" dirty="0" smtClean="0"/>
              <a:t>Над цим замком не світило сонце, не цвіли квіти. </a:t>
            </a:r>
          </a:p>
          <a:p>
            <a:pPr algn="ctr"/>
            <a:r>
              <a:rPr lang="uk-UA" sz="2000" b="1" dirty="0" smtClean="0"/>
              <a:t>Діти не сміялись, не співали пісень, а часто сварились і плакали. Люди не говорили одне одному добрих, лагідних слів. </a:t>
            </a:r>
          </a:p>
          <a:p>
            <a:pPr algn="ctr"/>
            <a:r>
              <a:rPr lang="uk-UA" sz="2000" b="1" dirty="0" smtClean="0"/>
              <a:t>Замок поступово руйнувався і яскраві його кольори перетворювалися на сірі.</a:t>
            </a:r>
            <a:endParaRPr lang="ru-RU" sz="2000" b="1" dirty="0"/>
          </a:p>
        </p:txBody>
      </p:sp>
      <p:pic>
        <p:nvPicPr>
          <p:cNvPr id="5122" name="Picture 2" descr="D:\Картинки до тестів\Людина\s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6" y="3520583"/>
            <a:ext cx="2144485" cy="258140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79" y="1484492"/>
            <a:ext cx="2623940" cy="476682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3840" y="5986424"/>
            <a:ext cx="8529532" cy="5297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Як ти гадаєш, що допоможе жителям замку знову стати життєрадісними?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323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39168" y="1254231"/>
            <a:ext cx="4344262" cy="4765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/>
              <a:t>позитивні </a:t>
            </a:r>
            <a:r>
              <a:rPr lang="uk-UA" sz="2400" b="1" dirty="0" smtClean="0"/>
              <a:t>якості</a:t>
            </a:r>
            <a:endParaRPr lang="ru-RU" sz="2400" b="1" dirty="0"/>
          </a:p>
        </p:txBody>
      </p:sp>
      <p:sp>
        <p:nvSpPr>
          <p:cNvPr id="6" name="Табличка 5"/>
          <p:cNvSpPr/>
          <p:nvPr/>
        </p:nvSpPr>
        <p:spPr>
          <a:xfrm>
            <a:off x="3143075" y="1941776"/>
            <a:ext cx="2219169" cy="755932"/>
          </a:xfrm>
          <a:prstGeom prst="plaqu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Заздрість</a:t>
            </a:r>
            <a:endParaRPr lang="ru-RU" sz="2800" b="1" dirty="0"/>
          </a:p>
        </p:txBody>
      </p:sp>
      <p:sp>
        <p:nvSpPr>
          <p:cNvPr id="7" name="Табличка 6"/>
          <p:cNvSpPr/>
          <p:nvPr/>
        </p:nvSpPr>
        <p:spPr>
          <a:xfrm>
            <a:off x="733072" y="1946879"/>
            <a:ext cx="2218819" cy="791883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Співчуття</a:t>
            </a:r>
            <a:endParaRPr lang="ru-RU" sz="28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5489417" y="1879924"/>
            <a:ext cx="2211987" cy="817784"/>
          </a:xfrm>
          <a:prstGeom prst="plaque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Любов </a:t>
            </a:r>
            <a:endParaRPr lang="ru-RU" sz="2800" b="1" dirty="0"/>
          </a:p>
        </p:txBody>
      </p:sp>
      <p:sp>
        <p:nvSpPr>
          <p:cNvPr id="9" name="Табличка 8"/>
          <p:cNvSpPr/>
          <p:nvPr/>
        </p:nvSpPr>
        <p:spPr>
          <a:xfrm>
            <a:off x="3099926" y="4662598"/>
            <a:ext cx="2219169" cy="793039"/>
          </a:xfrm>
          <a:prstGeom prst="plaque">
            <a:avLst/>
          </a:prstGeom>
          <a:solidFill>
            <a:srgbClr val="FF31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Чемність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1386852" y="2820018"/>
            <a:ext cx="2822659" cy="755933"/>
          </a:xfrm>
          <a:prstGeom prst="plaqu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Брехливість </a:t>
            </a:r>
            <a:endParaRPr lang="ru-RU" sz="28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754668" y="4662598"/>
            <a:ext cx="2219169" cy="854218"/>
          </a:xfrm>
          <a:prstGeom prst="plaqu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Щирість </a:t>
            </a:r>
            <a:endParaRPr lang="ru-RU" sz="2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1371566" y="3684975"/>
            <a:ext cx="2853229" cy="854218"/>
          </a:xfrm>
          <a:prstGeom prst="plaqu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Злопам’ятність</a:t>
            </a:r>
            <a:endParaRPr lang="ru-RU" sz="2800" b="1" dirty="0"/>
          </a:p>
        </p:txBody>
      </p:sp>
      <p:sp>
        <p:nvSpPr>
          <p:cNvPr id="13" name="Табличка 12"/>
          <p:cNvSpPr/>
          <p:nvPr/>
        </p:nvSpPr>
        <p:spPr>
          <a:xfrm>
            <a:off x="4362546" y="3734117"/>
            <a:ext cx="2853229" cy="755933"/>
          </a:xfrm>
          <a:prstGeom prst="plaque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Підступність </a:t>
            </a:r>
            <a:endParaRPr lang="ru-RU" sz="2800" b="1" dirty="0"/>
          </a:p>
        </p:txBody>
      </p:sp>
      <p:sp>
        <p:nvSpPr>
          <p:cNvPr id="14" name="Табличка 13"/>
          <p:cNvSpPr/>
          <p:nvPr/>
        </p:nvSpPr>
        <p:spPr>
          <a:xfrm>
            <a:off x="5482235" y="4638761"/>
            <a:ext cx="2219169" cy="761649"/>
          </a:xfrm>
          <a:prstGeom prst="plaque">
            <a:avLst/>
          </a:prstGeom>
          <a:solidFill>
            <a:schemeClr val="accent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Повага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4362546" y="2820018"/>
            <a:ext cx="2845587" cy="831676"/>
          </a:xfrm>
          <a:prstGeom prst="plaqu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Правдивість 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42482" y="299119"/>
            <a:ext cx="8732066" cy="8604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«Плесни в долоні»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894" r="9991" b="8445"/>
          <a:stretch/>
        </p:blipFill>
        <p:spPr>
          <a:xfrm>
            <a:off x="8425543" y="1254230"/>
            <a:ext cx="2785677" cy="491456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8" name="Табличка 17"/>
          <p:cNvSpPr/>
          <p:nvPr/>
        </p:nvSpPr>
        <p:spPr>
          <a:xfrm>
            <a:off x="4459097" y="5519707"/>
            <a:ext cx="2219169" cy="854218"/>
          </a:xfrm>
          <a:prstGeom prst="plaque">
            <a:avLst/>
          </a:prstGeom>
          <a:solidFill>
            <a:srgbClr val="72265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Совість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150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7311" y="484233"/>
            <a:ext cx="9260946" cy="7240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Побесідуймо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7468" y="3221466"/>
            <a:ext cx="5063732" cy="1306991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Чому риси, які притаманні недоброзичливим людям, всім не подобаються?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2016417"/>
            <a:ext cx="4783887" cy="343125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27468" y="1407102"/>
            <a:ext cx="5880160" cy="7700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риси мають недоброзичливі люди?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7467" y="4633346"/>
            <a:ext cx="5063733" cy="1103425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є серед оточуючих тебе людей ті, на кого ти хочеш бути схожим? </a:t>
            </a:r>
          </a:p>
          <a:p>
            <a:pPr algn="ctr"/>
            <a:r>
              <a:rPr lang="uk-UA" sz="2400" b="1" dirty="0" smtClean="0"/>
              <a:t>Що в них тебе приваблює?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7467" y="2187323"/>
            <a:ext cx="5880161" cy="9262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злість, брехливість, незадоволеність, хвалькуватість, завжди похмурість, лінь,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071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013" y="1340435"/>
            <a:ext cx="552301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рецепт доброзичливості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0026" y="1945953"/>
            <a:ext cx="4879992" cy="7557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доброзичливість – це…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t="563" r="7795" b="8356"/>
          <a:stretch/>
        </p:blipFill>
        <p:spPr>
          <a:xfrm>
            <a:off x="8931553" y="1583322"/>
            <a:ext cx="2467648" cy="408467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49750"/>
            <a:ext cx="950026" cy="110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83996" y="494528"/>
            <a:ext cx="8732066" cy="7432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08485" y="2701668"/>
            <a:ext cx="3055401" cy="69101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вих_ваність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9222" y="3354002"/>
            <a:ext cx="3236261" cy="691015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д_бр_с_вісність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89146" y="4045017"/>
            <a:ext cx="3056683" cy="691015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п_рядн_сть</a:t>
            </a:r>
            <a:endParaRPr lang="ru-RU" sz="3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35360" y="4760996"/>
            <a:ext cx="2768412" cy="691015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т_кт_вність</a:t>
            </a:r>
            <a:endParaRPr lang="ru-RU" sz="3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069" y="5452011"/>
            <a:ext cx="3017817" cy="69101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ч_сн_сть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097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3196" y="1385110"/>
            <a:ext cx="8732066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Упізнай казкових героїв. Хто з них робить добро іншим?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44" y="2114360"/>
            <a:ext cx="3237576" cy="3237576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3" y="2057401"/>
            <a:ext cx="2921718" cy="400282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49750"/>
            <a:ext cx="950026" cy="11082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83996" y="494528"/>
            <a:ext cx="8732066" cy="7432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83996" y="1441969"/>
            <a:ext cx="8732066" cy="615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Напиши назви тварин. Яка з них доброзичлива до людей?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29" y="2210290"/>
            <a:ext cx="5343435" cy="2807085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6" y="2122305"/>
            <a:ext cx="4564167" cy="3423125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032171" y="5351936"/>
            <a:ext cx="4321629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Х</a:t>
            </a:r>
            <a:r>
              <a:rPr lang="ru-RU" sz="2000" b="1" dirty="0" smtClean="0">
                <a:solidFill>
                  <a:schemeClr val="bg1"/>
                </a:solidFill>
              </a:rPr>
              <a:t>итра лисичка </a:t>
            </a:r>
            <a:r>
              <a:rPr lang="ru-RU" sz="2000" b="1" dirty="0" err="1">
                <a:solidFill>
                  <a:schemeClr val="bg1"/>
                </a:solidFill>
              </a:rPr>
              <a:t>налякала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звірів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у </a:t>
            </a:r>
            <a:r>
              <a:rPr lang="ru-RU" sz="2000" b="1" dirty="0" err="1" smtClean="0">
                <a:solidFill>
                  <a:schemeClr val="bg1"/>
                </a:solidFill>
              </a:rPr>
              <a:t>лісі</a:t>
            </a:r>
            <a:r>
              <a:rPr lang="ru-RU" sz="2000" b="1" dirty="0" smtClean="0">
                <a:solidFill>
                  <a:schemeClr val="bg1"/>
                </a:solidFill>
              </a:rPr>
              <a:t> ледащим котом </a:t>
            </a:r>
            <a:r>
              <a:rPr lang="ru-RU" sz="2000" b="1" dirty="0">
                <a:solidFill>
                  <a:schemeClr val="bg1"/>
                </a:solidFill>
              </a:rPr>
              <a:t>Паном </a:t>
            </a:r>
            <a:r>
              <a:rPr lang="ru-RU" sz="2000" b="1" dirty="0" err="1">
                <a:solidFill>
                  <a:schemeClr val="bg1"/>
                </a:solidFill>
              </a:rPr>
              <a:t>Коцьким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1559" y="2665685"/>
            <a:ext cx="2964874" cy="248578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Легендарний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двобій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між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Микитою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Кожум'якою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Змієм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уславлює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патріотизм</a:t>
            </a:r>
            <a:r>
              <a:rPr lang="ru-RU" sz="2000" b="1" dirty="0" smtClean="0">
                <a:solidFill>
                  <a:schemeClr val="bg1"/>
                </a:solidFill>
              </a:rPr>
              <a:t>, силу, </a:t>
            </a:r>
            <a:r>
              <a:rPr lang="ru-RU" sz="2000" b="1" dirty="0" err="1" smtClean="0">
                <a:solidFill>
                  <a:schemeClr val="bg1"/>
                </a:solidFill>
              </a:rPr>
              <a:t>мужність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та </a:t>
            </a:r>
            <a:r>
              <a:rPr lang="ru-RU" sz="2000" b="1" dirty="0" err="1" smtClean="0">
                <a:solidFill>
                  <a:schemeClr val="bg1"/>
                </a:solidFill>
              </a:rPr>
              <a:t>сміливість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українського</a:t>
            </a:r>
            <a:r>
              <a:rPr lang="ru-RU" sz="2000" b="1" dirty="0" smtClean="0">
                <a:solidFill>
                  <a:schemeClr val="bg1"/>
                </a:solidFill>
              </a:rPr>
              <a:t> народу.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57111" y="5475949"/>
            <a:ext cx="2257690" cy="615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Дельфін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72487" y="5415484"/>
            <a:ext cx="2257690" cy="615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Акула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" grpId="0" animBg="1"/>
      <p:bldP spid="4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6282" y="560433"/>
            <a:ext cx="8732066" cy="7398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Цікаво знати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2015" y="1615985"/>
            <a:ext cx="6797727" cy="42514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Дельфін</a:t>
            </a:r>
            <a:r>
              <a:rPr lang="ru-RU" sz="2800" b="1" dirty="0"/>
              <a:t>, </a:t>
            </a:r>
            <a:r>
              <a:rPr lang="ru-RU" sz="2800" b="1" dirty="0" err="1"/>
              <a:t>який</a:t>
            </a:r>
            <a:r>
              <a:rPr lang="ru-RU" sz="2800" b="1" dirty="0"/>
              <a:t> </a:t>
            </a:r>
            <a:r>
              <a:rPr lang="ru-RU" sz="2800" b="1" dirty="0" err="1"/>
              <a:t>рятує</a:t>
            </a:r>
            <a:r>
              <a:rPr lang="ru-RU" sz="2800" b="1" dirty="0"/>
              <a:t> </a:t>
            </a:r>
            <a:r>
              <a:rPr lang="ru-RU" sz="2800" b="1" dirty="0" err="1"/>
              <a:t>своїх</a:t>
            </a:r>
            <a:r>
              <a:rPr lang="ru-RU" sz="2800" b="1" dirty="0"/>
              <a:t> </a:t>
            </a:r>
            <a:r>
              <a:rPr lang="ru-RU" sz="2800" b="1" dirty="0" err="1"/>
              <a:t>родичів</a:t>
            </a:r>
            <a:r>
              <a:rPr lang="ru-RU" sz="2800" b="1" dirty="0"/>
              <a:t> часто </a:t>
            </a:r>
            <a:r>
              <a:rPr lang="ru-RU" sz="2800" b="1" dirty="0" err="1"/>
              <a:t>ціною</a:t>
            </a:r>
            <a:r>
              <a:rPr lang="ru-RU" sz="2800" b="1" dirty="0"/>
              <a:t> </a:t>
            </a:r>
            <a:r>
              <a:rPr lang="ru-RU" sz="2800" b="1" dirty="0" err="1"/>
              <a:t>власного</a:t>
            </a:r>
            <a:r>
              <a:rPr lang="ru-RU" sz="2800" b="1" dirty="0"/>
              <a:t> </a:t>
            </a:r>
            <a:r>
              <a:rPr lang="ru-RU" sz="2800" b="1" dirty="0" err="1"/>
              <a:t>життя</a:t>
            </a:r>
            <a:r>
              <a:rPr lang="ru-RU" sz="2800" b="1" dirty="0"/>
              <a:t>, так само </a:t>
            </a:r>
            <a:r>
              <a:rPr lang="ru-RU" sz="2800" b="1" dirty="0" err="1"/>
              <a:t>поспішає</a:t>
            </a:r>
            <a:r>
              <a:rPr lang="ru-RU" sz="2800" b="1" dirty="0"/>
              <a:t> на </a:t>
            </a:r>
            <a:r>
              <a:rPr lang="ru-RU" sz="2800" b="1" dirty="0" err="1"/>
              <a:t>допомогу</a:t>
            </a:r>
            <a:r>
              <a:rPr lang="ru-RU" sz="2800" b="1" dirty="0"/>
              <a:t> й </a:t>
            </a:r>
            <a:r>
              <a:rPr lang="ru-RU" sz="2800" b="1" dirty="0" err="1"/>
              <a:t>людині</a:t>
            </a:r>
            <a:r>
              <a:rPr lang="ru-RU" sz="2800" b="1" dirty="0"/>
              <a:t>. </a:t>
            </a:r>
            <a:r>
              <a:rPr lang="ru-RU" sz="2800" b="1" dirty="0" err="1"/>
              <a:t>Зафіксовано</a:t>
            </a:r>
            <a:r>
              <a:rPr lang="ru-RU" sz="2800" b="1" dirty="0"/>
              <a:t> </a:t>
            </a:r>
            <a:r>
              <a:rPr lang="ru-RU" sz="2800" b="1" dirty="0" err="1"/>
              <a:t>багато</a:t>
            </a:r>
            <a:r>
              <a:rPr lang="ru-RU" sz="2800" b="1" dirty="0"/>
              <a:t> </a:t>
            </a:r>
            <a:r>
              <a:rPr lang="ru-RU" sz="2800" b="1" dirty="0" err="1"/>
              <a:t>випадків</a:t>
            </a:r>
            <a:r>
              <a:rPr lang="ru-RU" sz="2800" b="1" dirty="0"/>
              <a:t>, коли </a:t>
            </a:r>
            <a:r>
              <a:rPr lang="ru-RU" sz="2800" b="1" dirty="0" err="1"/>
              <a:t>ця</a:t>
            </a:r>
            <a:r>
              <a:rPr lang="ru-RU" sz="2800" b="1" dirty="0"/>
              <a:t> </a:t>
            </a:r>
            <a:r>
              <a:rPr lang="ru-RU" sz="2800" b="1" dirty="0" err="1"/>
              <a:t>розумна</a:t>
            </a:r>
            <a:r>
              <a:rPr lang="ru-RU" sz="2800" b="1" dirty="0"/>
              <a:t> </a:t>
            </a:r>
            <a:r>
              <a:rPr lang="ru-RU" sz="2800" b="1" dirty="0" err="1"/>
              <a:t>істота</a:t>
            </a:r>
            <a:r>
              <a:rPr lang="ru-RU" sz="2800" b="1" dirty="0"/>
              <a:t> </a:t>
            </a:r>
            <a:r>
              <a:rPr lang="ru-RU" sz="2800" b="1" dirty="0" err="1"/>
              <a:t>витягує</a:t>
            </a:r>
            <a:r>
              <a:rPr lang="ru-RU" sz="2800" b="1" dirty="0"/>
              <a:t> на берег </a:t>
            </a:r>
            <a:r>
              <a:rPr lang="ru-RU" sz="2800" b="1" dirty="0" err="1"/>
              <a:t>лю­дину</a:t>
            </a:r>
            <a:r>
              <a:rPr lang="ru-RU" sz="2800" b="1" dirty="0"/>
              <a:t>, яка </a:t>
            </a:r>
            <a:r>
              <a:rPr lang="ru-RU" sz="2800" b="1" dirty="0" err="1"/>
              <a:t>потопає</a:t>
            </a:r>
            <a:r>
              <a:rPr lang="ru-RU" sz="2800" b="1" dirty="0"/>
              <a:t>, </a:t>
            </a:r>
            <a:r>
              <a:rPr lang="ru-RU" sz="2800" b="1" dirty="0" err="1"/>
              <a:t>рятує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смертельно </a:t>
            </a:r>
            <a:r>
              <a:rPr lang="ru-RU" sz="2800" b="1" dirty="0" err="1"/>
              <a:t>небезпечної</a:t>
            </a:r>
            <a:r>
              <a:rPr lang="ru-RU" sz="2800" b="1" dirty="0"/>
              <a:t> </a:t>
            </a:r>
            <a:r>
              <a:rPr lang="ru-RU" sz="2800" b="1" dirty="0" err="1"/>
              <a:t>акули</a:t>
            </a:r>
            <a:r>
              <a:rPr lang="ru-RU" sz="2800" b="1" dirty="0"/>
              <a:t>, </a:t>
            </a:r>
            <a:r>
              <a:rPr lang="ru-RU" sz="2800" b="1" dirty="0" err="1"/>
              <a:t>показує</a:t>
            </a:r>
            <a:r>
              <a:rPr lang="ru-RU" sz="2800" b="1" dirty="0"/>
              <a:t> дорогу морякам,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заблукали</a:t>
            </a:r>
            <a:r>
              <a:rPr lang="ru-RU" sz="28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9000" l="0" r="99233">
                        <a14:foregroundMark x1="65217" y1="17200" x2="68542" y2="1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44"/>
          <a:stretch/>
        </p:blipFill>
        <p:spPr>
          <a:xfrm flipH="1">
            <a:off x="8040480" y="1615985"/>
            <a:ext cx="3187444" cy="512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4772" y="494529"/>
            <a:ext cx="9507748" cy="1127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Якби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був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велетнем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чи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чарівником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добрі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справи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зробив</a:t>
            </a:r>
            <a:r>
              <a:rPr lang="ru-RU" sz="2800" b="1" dirty="0" smtClean="0">
                <a:solidFill>
                  <a:schemeClr val="bg1"/>
                </a:solidFill>
              </a:rPr>
              <a:t>/</a:t>
            </a:r>
            <a:r>
              <a:rPr lang="ru-RU" sz="2800" b="1" dirty="0" err="1" smtClean="0">
                <a:solidFill>
                  <a:schemeClr val="bg1"/>
                </a:solidFill>
              </a:rPr>
              <a:t>зробила</a:t>
            </a:r>
            <a:r>
              <a:rPr lang="ru-RU" sz="2800" b="1" dirty="0" smtClean="0">
                <a:solidFill>
                  <a:schemeClr val="bg1"/>
                </a:solidFill>
              </a:rPr>
              <a:t> би?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Ð²ÐµÐ»Ð¸ÐºÐ°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87" y="1780656"/>
            <a:ext cx="7338432" cy="440305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0230" y="5054543"/>
            <a:ext cx="2068734" cy="729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8800" y="5017501"/>
            <a:ext cx="1836284" cy="764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4158" y="4968184"/>
            <a:ext cx="2134929" cy="729303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14143" y="4859242"/>
            <a:ext cx="1919237" cy="93716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Маю ще подумати</a:t>
            </a:r>
            <a:endParaRPr lang="ru-RU" sz="2400" b="1" dirty="0"/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2449" y="1368943"/>
            <a:ext cx="6051366" cy="7755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Оціни свою роботу на </a:t>
            </a:r>
            <a:r>
              <a:rPr lang="uk-UA" sz="2400" b="1" dirty="0" err="1" smtClean="0"/>
              <a:t>уроці</a:t>
            </a:r>
            <a:endParaRPr lang="ru-RU" sz="2400" b="1" dirty="0"/>
          </a:p>
        </p:txBody>
      </p:sp>
      <p:pic>
        <p:nvPicPr>
          <p:cNvPr id="2050" name="Picture 2" descr="Котигорошко | Вікі Казка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1" y="1833768"/>
            <a:ext cx="1819912" cy="285695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адки про казкових героїв. Дитячі загадки про казкових героїв з  картинками і відповід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4" y="2451532"/>
            <a:ext cx="2440641" cy="22703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итяча вікторина за казками для дітей. Вікторина для школяр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485966"/>
            <a:ext cx="3432348" cy="22359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агадки про казкових героїв.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r="28542"/>
          <a:stretch/>
        </p:blipFill>
        <p:spPr bwMode="auto">
          <a:xfrm>
            <a:off x="9314143" y="2065037"/>
            <a:ext cx="1980000" cy="265685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0230" y="4922877"/>
            <a:ext cx="2068734" cy="860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Котигорошко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84628" y="5054543"/>
            <a:ext cx="1836284" cy="764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Колобок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3157" y="4852120"/>
            <a:ext cx="2350490" cy="100248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Журавель і лисиця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797" y="4968185"/>
            <a:ext cx="1919237" cy="93716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Червона шапочка</a:t>
            </a:r>
            <a:endParaRPr lang="ru-RU" sz="2400" b="1" dirty="0"/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2449" y="1368942"/>
            <a:ext cx="6051366" cy="9296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казковий персонаж співпадає з твоїм настроєм на початку уроку? Чому?</a:t>
            </a:r>
            <a:endParaRPr lang="ru-RU" sz="2400" b="1" dirty="0"/>
          </a:p>
        </p:txBody>
      </p:sp>
      <p:pic>
        <p:nvPicPr>
          <p:cNvPr id="2050" name="Picture 2" descr="Котигорошко | Вікі Казка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1" y="1833768"/>
            <a:ext cx="1819912" cy="285695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адки про казкових героїв. Дитячі загадки про казкових героїв з  картинками і відповід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4" y="2451532"/>
            <a:ext cx="2440641" cy="22703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итяча вікторина за казками для дітей. Вікторина для школяр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485966"/>
            <a:ext cx="3432348" cy="22359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агадки про казкових героїв.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r="28542"/>
          <a:stretch/>
        </p:blipFill>
        <p:spPr bwMode="auto">
          <a:xfrm>
            <a:off x="9314143" y="2065037"/>
            <a:ext cx="1980000" cy="265685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5" y="3766154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745865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075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✓ Чому деякі птахи літають клином 🛫🏝 Сайт про найцікавіші куточки нашого 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00" y="1392524"/>
            <a:ext cx="3212843" cy="2412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18764" y="2972583"/>
            <a:ext cx="4446644" cy="9462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764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076" y="2089887"/>
            <a:ext cx="4430332" cy="76999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Тепло чи холодно надворі? </a:t>
            </a:r>
          </a:p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8764" y="4031165"/>
            <a:ext cx="3048746" cy="107615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Гороскоп на листопад 2023 року для всіх 12 знаків Зодіаку » Новини  Чернівці: Інформаційний портал «Молодий буковинець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9"/>
          <a:stretch/>
        </p:blipFill>
        <p:spPr bwMode="auto">
          <a:xfrm>
            <a:off x="4189512" y="3918857"/>
            <a:ext cx="3420000" cy="258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18764" y="5203263"/>
            <a:ext cx="3048746" cy="12619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 поводяться комахи і птахи восени?</a:t>
            </a:r>
            <a:endParaRPr lang="ru-RU" sz="2400" b="1" dirty="0"/>
          </a:p>
        </p:txBody>
      </p:sp>
      <p:pic>
        <p:nvPicPr>
          <p:cNvPr id="1026" name="Picture 2" descr="Обои на рабочий стол Божья коровка на осеннем листике, by Elena Andreeva,  обои для рабочего стола, скачать обои, обои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21" y="4060696"/>
            <a:ext cx="3926033" cy="2304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1 клас\3 Я досліджую світ\Картки Квітка Осінь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195" r="5748" b="-195"/>
          <a:stretch/>
        </p:blipFill>
        <p:spPr bwMode="auto">
          <a:xfrm rot="19839946">
            <a:off x="7231256" y="2209316"/>
            <a:ext cx="2372006" cy="20298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1 клас\3 Я досліджую світ\Картки Квітка Осінь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483" r="12108" b="439"/>
          <a:stretch/>
        </p:blipFill>
        <p:spPr bwMode="auto">
          <a:xfrm rot="2411740">
            <a:off x="3567088" y="1533007"/>
            <a:ext cx="2258381" cy="19298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 клас\3 Я досліджую світ\Картки Квітка Осінь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t="1118" r="4849" b="804"/>
          <a:stretch/>
        </p:blipFill>
        <p:spPr bwMode="auto">
          <a:xfrm rot="1438588">
            <a:off x="7007029" y="3896307"/>
            <a:ext cx="2052000" cy="169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84896" y="2166587"/>
            <a:ext cx="1967696" cy="68610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Звірі готуються до зими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01151" y="1210810"/>
            <a:ext cx="2260179" cy="796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Птахи відлітають в теплі краї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41597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smtClean="0">
                <a:solidFill>
                  <a:schemeClr val="bg1"/>
                </a:solidFill>
              </a:rPr>
              <a:t>Пригадай осінні </a:t>
            </a:r>
            <a:r>
              <a:rPr lang="uk-UA" sz="4000" b="1" dirty="0" smtClean="0">
                <a:solidFill>
                  <a:schemeClr val="bg1"/>
                </a:solidFill>
              </a:rPr>
              <a:t>зміни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1 клас\3 Я досліджую світ\Картки Квітка Осінь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6995"/>
          <a:stretch/>
        </p:blipFill>
        <p:spPr bwMode="auto">
          <a:xfrm>
            <a:off x="5365509" y="4576461"/>
            <a:ext cx="1725168" cy="19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1 клас\3 Я досліджую світ\Картки Квітка Осінь\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6686" r="791" b="12115"/>
          <a:stretch/>
        </p:blipFill>
        <p:spPr bwMode="auto">
          <a:xfrm>
            <a:off x="5905777" y="1210810"/>
            <a:ext cx="1692000" cy="19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1 клас\3 Я досліджую світ\Картки Квітка Осінь\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1482" r="12108" b="439"/>
          <a:stretch/>
        </p:blipFill>
        <p:spPr bwMode="auto">
          <a:xfrm rot="20315146">
            <a:off x="3153356" y="3620639"/>
            <a:ext cx="2394070" cy="20093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1 клас\3 Я досліджую світ\Картки Квітка Осінь\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t="1484" r="23921" b="8786"/>
          <a:stretch/>
        </p:blipFill>
        <p:spPr bwMode="auto">
          <a:xfrm>
            <a:off x="5253424" y="2836045"/>
            <a:ext cx="2081456" cy="21310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314280" y="2166587"/>
            <a:ext cx="2374250" cy="127047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Діти після канікул повертаються до навчання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50129" y="5028386"/>
            <a:ext cx="2485808" cy="1076151"/>
          </a:xfrm>
          <a:prstGeom prst="roundRect">
            <a:avLst/>
          </a:prstGeom>
          <a:solidFill>
            <a:srgbClr val="FF31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 садах, городах, полях збирають урожаї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92653" y="3727240"/>
            <a:ext cx="1889340" cy="7998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Йдуть холодні дощі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373" y="3343651"/>
            <a:ext cx="2971593" cy="876877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Стає холодно. Люди одягають теплий одяг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8744" y="5642182"/>
            <a:ext cx="2896765" cy="5809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Жовтіє та опадає листя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268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8" grpId="0" animBg="1"/>
      <p:bldP spid="19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52624" y="614272"/>
            <a:ext cx="8732066" cy="7464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59467" y="1656465"/>
            <a:ext cx="4954260" cy="8799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Чи потрібна нам доброта?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9467" y="2693846"/>
            <a:ext cx="4954260" cy="746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Чи варто бути добрим?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9467" y="3581688"/>
            <a:ext cx="4954260" cy="1094348"/>
          </a:xfrm>
          <a:prstGeom prst="roundRect">
            <a:avLst/>
          </a:prstGeom>
          <a:solidFill>
            <a:srgbClr val="FF31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Чи захоплюєшся ти казками</a:t>
            </a:r>
            <a:r>
              <a:rPr lang="uk-UA" sz="2800" b="1" dirty="0"/>
              <a:t>?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Які </a:t>
            </a:r>
            <a:r>
              <a:rPr lang="uk-UA" sz="2800" b="1" dirty="0"/>
              <a:t>твої улюблені герої</a:t>
            </a:r>
            <a:r>
              <a:rPr lang="uk-UA" sz="2800" b="1" dirty="0" smtClean="0"/>
              <a:t>?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2623" y="4820748"/>
            <a:ext cx="4961103" cy="763623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Які риси їм притаманні?</a:t>
            </a:r>
            <a:endParaRPr lang="ru-RU" sz="2800" b="1" dirty="0"/>
          </a:p>
        </p:txBody>
      </p:sp>
      <p:pic>
        <p:nvPicPr>
          <p:cNvPr id="1026" name="Picture 2" descr="D:\Картинки до тестів\Людина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08" y="1656464"/>
            <a:ext cx="3151864" cy="437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1487" y="494529"/>
            <a:ext cx="10227128" cy="7730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Слово вчителя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1487" y="1652343"/>
            <a:ext cx="6306505" cy="14609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Героїв, яким притаманні такі риси як: доброта, чесність, працьовитість, скромність – називають позитивними, тобто хорошими.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1487" y="3394653"/>
            <a:ext cx="6306505" cy="1449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Героїв, які злі, брехливі, незадоволені, хвалькуваті, завжди похмурі, ліниві,  називають – негативними, тобто поганими. </a:t>
            </a:r>
            <a:endParaRPr lang="ru-RU" sz="2400" b="1" dirty="0"/>
          </a:p>
        </p:txBody>
      </p:sp>
      <p:pic>
        <p:nvPicPr>
          <p:cNvPr id="205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02" y="1650057"/>
            <a:ext cx="3163898" cy="451985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70" y="390564"/>
            <a:ext cx="2901588" cy="217846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64884" y="549545"/>
            <a:ext cx="7351802" cy="745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Казкова вікторина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21486" y="2722940"/>
            <a:ext cx="3198564" cy="32291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Хлопчика </a:t>
            </a:r>
            <a:r>
              <a:rPr lang="ru-RU" sz="2000" b="1" dirty="0" err="1" smtClean="0"/>
              <a:t>Івасика-Телесика</a:t>
            </a:r>
            <a:r>
              <a:rPr lang="ru-RU" sz="2000" b="1" dirty="0" smtClean="0"/>
              <a:t> </a:t>
            </a:r>
            <a:r>
              <a:rPr lang="ru-RU" sz="2000" b="1" dirty="0" err="1"/>
              <a:t>витесав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деревинки</a:t>
            </a:r>
            <a:r>
              <a:rPr lang="ru-RU" sz="2000" b="1" dirty="0"/>
              <a:t> </a:t>
            </a:r>
            <a:r>
              <a:rPr lang="ru-RU" sz="2000" b="1" dirty="0" err="1"/>
              <a:t>дід</a:t>
            </a:r>
            <a:r>
              <a:rPr lang="ru-RU" sz="2000" b="1" dirty="0"/>
              <a:t> на </a:t>
            </a:r>
            <a:r>
              <a:rPr lang="ru-RU" sz="2000" b="1" dirty="0" err="1"/>
              <a:t>радість</a:t>
            </a:r>
            <a:r>
              <a:rPr lang="ru-RU" sz="2000" b="1" dirty="0"/>
              <a:t> </a:t>
            </a:r>
            <a:r>
              <a:rPr lang="ru-RU" sz="2000" b="1" dirty="0" err="1"/>
              <a:t>бабі</a:t>
            </a:r>
            <a:r>
              <a:rPr lang="ru-RU" sz="2000" b="1" dirty="0"/>
              <a:t>. Зла </a:t>
            </a:r>
            <a:r>
              <a:rPr lang="ru-RU" sz="2000" b="1" dirty="0" err="1"/>
              <a:t>відьма</a:t>
            </a:r>
            <a:r>
              <a:rPr lang="ru-RU" sz="2000" b="1" dirty="0"/>
              <a:t> мало не </a:t>
            </a:r>
            <a:r>
              <a:rPr lang="ru-RU" sz="2000" b="1" dirty="0" err="1"/>
              <a:t>згубила</a:t>
            </a:r>
            <a:r>
              <a:rPr lang="ru-RU" sz="2000" b="1" dirty="0"/>
              <a:t> </a:t>
            </a:r>
            <a:r>
              <a:rPr lang="ru-RU" sz="2000" b="1" dirty="0" err="1"/>
              <a:t>Івасика</a:t>
            </a:r>
            <a:r>
              <a:rPr lang="ru-RU" sz="2000" b="1" dirty="0"/>
              <a:t>, та </a:t>
            </a:r>
            <a:r>
              <a:rPr lang="ru-RU" sz="2000" b="1" dirty="0" err="1"/>
              <a:t>йому</a:t>
            </a:r>
            <a:r>
              <a:rPr lang="ru-RU" sz="2000" b="1" dirty="0"/>
              <a:t> </a:t>
            </a:r>
            <a:r>
              <a:rPr lang="ru-RU" sz="2000" b="1" dirty="0" err="1"/>
              <a:t>пощастило</a:t>
            </a:r>
            <a:r>
              <a:rPr lang="ru-RU" sz="2000" b="1" dirty="0"/>
              <a:t> </a:t>
            </a:r>
            <a:r>
              <a:rPr lang="ru-RU" sz="2000" b="1" dirty="0" err="1"/>
              <a:t>врятуватися</a:t>
            </a:r>
            <a:r>
              <a:rPr lang="ru-RU" sz="2000" b="1" dirty="0"/>
              <a:t> </a:t>
            </a:r>
            <a:r>
              <a:rPr lang="ru-RU" sz="2000" b="1" dirty="0" err="1"/>
              <a:t>завдяки</a:t>
            </a:r>
            <a:r>
              <a:rPr lang="ru-RU" sz="2000" b="1" dirty="0"/>
              <a:t> </a:t>
            </a:r>
            <a:r>
              <a:rPr lang="ru-RU" sz="2000" b="1" dirty="0" err="1"/>
              <a:t>власній</a:t>
            </a:r>
            <a:r>
              <a:rPr lang="ru-RU" sz="2000" b="1" dirty="0"/>
              <a:t> </a:t>
            </a:r>
            <a:r>
              <a:rPr lang="ru-RU" sz="2000" b="1" dirty="0" err="1"/>
              <a:t>винахідливості</a:t>
            </a:r>
            <a:r>
              <a:rPr lang="ru-RU" sz="2000" b="1" dirty="0"/>
              <a:t> та доброму </a:t>
            </a:r>
            <a:r>
              <a:rPr lang="ru-RU" sz="2000" b="1" dirty="0" err="1"/>
              <a:t>гусеняті</a:t>
            </a:r>
            <a:r>
              <a:rPr lang="ru-RU" sz="2000" b="1" dirty="0"/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4884" y="1328056"/>
            <a:ext cx="7351802" cy="7739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Розкажи, з якої казки «прийшли» до нас герої. </a:t>
            </a:r>
          </a:p>
          <a:p>
            <a:pPr algn="ctr"/>
            <a:r>
              <a:rPr lang="uk-UA" sz="2000" b="1" dirty="0" smtClean="0"/>
              <a:t>Хто бажає іншим добра і щастя, а хто навпаки?</a:t>
            </a:r>
            <a:endParaRPr lang="ru-RU" sz="2000" b="1" dirty="0"/>
          </a:p>
        </p:txBody>
      </p:sp>
      <p:pic>
        <p:nvPicPr>
          <p:cNvPr id="1026" name="Picture 2" descr="D:\1 клас\3 Я досліджую світ\1 УРОКИ 2023\Тиждень 12\№34 Що таке доброзичливість\2023-11-24_150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2" y="2209901"/>
            <a:ext cx="2955049" cy="316764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клас\3 Я досліджую світ\1 УРОКИ 2023\Тиждень 12\№34 Що таке доброзичливість\2023-11-24_150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53" y="2210002"/>
            <a:ext cx="2976308" cy="34333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73511" y="5572565"/>
            <a:ext cx="2419350" cy="4765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Івасик-</a:t>
            </a:r>
            <a:r>
              <a:rPr lang="uk-UA" sz="2400" b="1" dirty="0" err="1" smtClean="0">
                <a:solidFill>
                  <a:schemeClr val="bg1"/>
                </a:solidFill>
              </a:rPr>
              <a:t>Телесик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1455" y="2210002"/>
            <a:ext cx="1939629" cy="335405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Хлопчик </a:t>
            </a:r>
            <a:r>
              <a:rPr lang="ru-RU" sz="2000" b="1" dirty="0" err="1">
                <a:solidFill>
                  <a:schemeClr val="bg1"/>
                </a:solidFill>
              </a:rPr>
              <a:t>надзвичайної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сили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який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народився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від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горошини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визволив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власних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братів</a:t>
            </a:r>
            <a:r>
              <a:rPr lang="ru-RU" sz="2000" b="1" dirty="0">
                <a:solidFill>
                  <a:schemeClr val="bg1"/>
                </a:solidFill>
              </a:rPr>
              <a:t> і сестру з полону </a:t>
            </a:r>
            <a:r>
              <a:rPr lang="ru-RU" sz="2000" b="1" dirty="0" err="1">
                <a:solidFill>
                  <a:schemeClr val="bg1"/>
                </a:solidFill>
              </a:rPr>
              <a:t>Змія</a:t>
            </a:r>
            <a:r>
              <a:rPr lang="ru-RU" sz="2000" b="1" dirty="0">
                <a:solidFill>
                  <a:schemeClr val="bg1"/>
                </a:solidFill>
              </a:rPr>
              <a:t>. 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7561" y="5484028"/>
            <a:ext cx="2419350" cy="4765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Котигорошко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92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3" y="2917371"/>
            <a:ext cx="4648201" cy="333633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64884" y="549545"/>
            <a:ext cx="7351802" cy="745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Казкова вікторина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64884" y="1403220"/>
            <a:ext cx="7351802" cy="7739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Розкажи, з якої казки «прийшли» до нас герої. </a:t>
            </a:r>
          </a:p>
          <a:p>
            <a:pPr algn="ctr"/>
            <a:r>
              <a:rPr lang="uk-UA" sz="2000" b="1" dirty="0" smtClean="0"/>
              <a:t>Хто бажає іншим добра і щастя, а хто навпаки?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70" y="390564"/>
            <a:ext cx="2901588" cy="217846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72997" y="2232994"/>
            <a:ext cx="6067290" cy="531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Снігова королева. </a:t>
            </a:r>
            <a:r>
              <a:rPr lang="ru-RU" sz="2400" b="1" dirty="0" smtClean="0"/>
              <a:t>Ганс </a:t>
            </a:r>
            <a:r>
              <a:rPr lang="ru-RU" sz="2400" b="1" dirty="0" err="1"/>
              <a:t>Крістіан</a:t>
            </a:r>
            <a:r>
              <a:rPr lang="ru-RU" sz="2400" b="1" dirty="0"/>
              <a:t> </a:t>
            </a:r>
            <a:r>
              <a:rPr lang="ru-RU" sz="2400" b="1" dirty="0" smtClean="0"/>
              <a:t>Андерсен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49561" y="5771032"/>
            <a:ext cx="2419350" cy="4765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Кай і Герда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68686" y="2947410"/>
            <a:ext cx="609600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/>
              <a:t>Одного </a:t>
            </a:r>
            <a:r>
              <a:rPr lang="ru-RU" b="1" dirty="0" err="1"/>
              <a:t>зимового</a:t>
            </a:r>
            <a:r>
              <a:rPr lang="ru-RU" b="1" dirty="0"/>
              <a:t> дня в </a:t>
            </a:r>
            <a:r>
              <a:rPr lang="ru-RU" b="1" dirty="0" err="1"/>
              <a:t>очі</a:t>
            </a:r>
            <a:r>
              <a:rPr lang="ru-RU" b="1" dirty="0"/>
              <a:t> </a:t>
            </a:r>
            <a:r>
              <a:rPr lang="ru-RU" b="1" dirty="0" smtClean="0"/>
              <a:t>Кая </a:t>
            </a:r>
            <a:r>
              <a:rPr lang="ru-RU" b="1" dirty="0" err="1"/>
              <a:t>влучає</a:t>
            </a:r>
            <a:r>
              <a:rPr lang="ru-RU" b="1" dirty="0"/>
              <a:t> </a:t>
            </a:r>
            <a:r>
              <a:rPr lang="ru-RU" b="1" dirty="0" err="1"/>
              <a:t>уламок</a:t>
            </a:r>
            <a:r>
              <a:rPr lang="ru-RU" b="1" dirty="0"/>
              <a:t> </a:t>
            </a:r>
            <a:r>
              <a:rPr lang="ru-RU" b="1" dirty="0" err="1"/>
              <a:t>диявольського</a:t>
            </a:r>
            <a:r>
              <a:rPr lang="ru-RU" b="1" dirty="0"/>
              <a:t> </a:t>
            </a:r>
            <a:r>
              <a:rPr lang="ru-RU" b="1" dirty="0" err="1" smtClean="0"/>
              <a:t>дзеркала</a:t>
            </a:r>
            <a:r>
              <a:rPr lang="ru-RU" b="1" dirty="0" smtClean="0"/>
              <a:t>. </a:t>
            </a:r>
            <a:r>
              <a:rPr lang="ru-RU" b="1" dirty="0" err="1" smtClean="0"/>
              <a:t>Тепер</a:t>
            </a:r>
            <a:r>
              <a:rPr lang="ru-RU" b="1" dirty="0" smtClean="0"/>
              <a:t> Кай все </a:t>
            </a:r>
            <a:r>
              <a:rPr lang="ru-RU" b="1" dirty="0" err="1"/>
              <a:t>гарне</a:t>
            </a:r>
            <a:r>
              <a:rPr lang="ru-RU" b="1" dirty="0"/>
              <a:t> і добре </a:t>
            </a:r>
            <a:r>
              <a:rPr lang="ru-RU" b="1" dirty="0" err="1" smtClean="0"/>
              <a:t>сприймає</a:t>
            </a:r>
            <a:r>
              <a:rPr lang="ru-RU" b="1" dirty="0" smtClean="0"/>
              <a:t> </a:t>
            </a:r>
            <a:r>
              <a:rPr lang="ru-RU" b="1" dirty="0"/>
              <a:t>як </a:t>
            </a:r>
            <a:r>
              <a:rPr lang="ru-RU" b="1" dirty="0" err="1"/>
              <a:t>потворне</a:t>
            </a:r>
            <a:r>
              <a:rPr lang="ru-RU" b="1" dirty="0"/>
              <a:t> та </a:t>
            </a:r>
            <a:r>
              <a:rPr lang="ru-RU" b="1" dirty="0" err="1"/>
              <a:t>погане</a:t>
            </a:r>
            <a:r>
              <a:rPr lang="ru-RU" b="1" dirty="0"/>
              <a:t>. </a:t>
            </a:r>
            <a:r>
              <a:rPr lang="ru-RU" b="1" dirty="0" err="1"/>
              <a:t>Добрий</a:t>
            </a:r>
            <a:r>
              <a:rPr lang="ru-RU" b="1" dirty="0"/>
              <a:t> хлопчик </a:t>
            </a:r>
            <a:r>
              <a:rPr lang="ru-RU" b="1" dirty="0" err="1"/>
              <a:t>перетворюється</a:t>
            </a:r>
            <a:r>
              <a:rPr lang="ru-RU" b="1" dirty="0"/>
              <a:t> на </a:t>
            </a:r>
            <a:r>
              <a:rPr lang="ru-RU" b="1" dirty="0" err="1"/>
              <a:t>норовливу</a:t>
            </a:r>
            <a:r>
              <a:rPr lang="ru-RU" b="1" dirty="0"/>
              <a:t> </a:t>
            </a:r>
            <a:r>
              <a:rPr lang="ru-RU" b="1" dirty="0" err="1"/>
              <a:t>дитину</a:t>
            </a:r>
            <a:r>
              <a:rPr lang="ru-RU" b="1" dirty="0"/>
              <a:t>, злу і </a:t>
            </a:r>
            <a:r>
              <a:rPr lang="ru-RU" b="1" dirty="0" err="1"/>
              <a:t>жорстоку</a:t>
            </a:r>
            <a:r>
              <a:rPr lang="ru-RU" b="1" dirty="0" smtClean="0"/>
              <a:t>. </a:t>
            </a:r>
            <a:r>
              <a:rPr lang="ru-RU" b="1" dirty="0"/>
              <a:t>Одного разу, попри </a:t>
            </a:r>
            <a:r>
              <a:rPr lang="ru-RU" b="1" dirty="0" err="1"/>
              <a:t>попередження</a:t>
            </a:r>
            <a:r>
              <a:rPr lang="ru-RU" b="1" dirty="0"/>
              <a:t>, хлопчик </a:t>
            </a:r>
            <a:r>
              <a:rPr lang="ru-RU" b="1" dirty="0" err="1"/>
              <a:t>прив'язує</a:t>
            </a:r>
            <a:r>
              <a:rPr lang="ru-RU" b="1" dirty="0"/>
              <a:t> </a:t>
            </a:r>
            <a:r>
              <a:rPr lang="ru-RU" b="1" dirty="0" err="1"/>
              <a:t>свої</a:t>
            </a:r>
            <a:r>
              <a:rPr lang="ru-RU" b="1" dirty="0"/>
              <a:t> сани до </a:t>
            </a:r>
            <a:r>
              <a:rPr lang="ru-RU" b="1" dirty="0" err="1"/>
              <a:t>карети</a:t>
            </a:r>
            <a:r>
              <a:rPr lang="ru-RU" b="1" dirty="0"/>
              <a:t> </a:t>
            </a:r>
            <a:r>
              <a:rPr lang="ru-RU" b="1" dirty="0" err="1"/>
              <a:t>зимової</a:t>
            </a:r>
            <a:r>
              <a:rPr lang="ru-RU" b="1" dirty="0"/>
              <a:t> </a:t>
            </a:r>
            <a:r>
              <a:rPr lang="ru-RU" b="1" dirty="0" err="1"/>
              <a:t>дами</a:t>
            </a:r>
            <a:r>
              <a:rPr lang="ru-RU" b="1" dirty="0"/>
              <a:t> і </a:t>
            </a:r>
            <a:r>
              <a:rPr lang="ru-RU" b="1" dirty="0" err="1"/>
              <a:t>їде</a:t>
            </a:r>
            <a:r>
              <a:rPr lang="ru-RU" b="1" dirty="0"/>
              <a:t> з нею в </a:t>
            </a:r>
            <a:r>
              <a:rPr lang="ru-RU" b="1" dirty="0" err="1"/>
              <a:t>невідомому</a:t>
            </a:r>
            <a:r>
              <a:rPr lang="ru-RU" b="1" dirty="0"/>
              <a:t> </a:t>
            </a:r>
            <a:r>
              <a:rPr lang="ru-RU" b="1" dirty="0" err="1"/>
              <a:t>напрямку</a:t>
            </a:r>
            <a:r>
              <a:rPr lang="ru-RU" b="1" dirty="0" smtClean="0"/>
              <a:t>. Покинута </a:t>
            </a:r>
            <a:r>
              <a:rPr lang="ru-RU" b="1" dirty="0" err="1"/>
              <a:t>сумна</a:t>
            </a:r>
            <a:r>
              <a:rPr lang="ru-RU" b="1" dirty="0"/>
              <a:t> Герда </a:t>
            </a:r>
            <a:r>
              <a:rPr lang="ru-RU" b="1" dirty="0" err="1"/>
              <a:t>вирушає</a:t>
            </a:r>
            <a:r>
              <a:rPr lang="ru-RU" b="1" dirty="0"/>
              <a:t> на </a:t>
            </a:r>
            <a:r>
              <a:rPr lang="ru-RU" b="1" dirty="0" err="1"/>
              <a:t>пошуки</a:t>
            </a:r>
            <a:r>
              <a:rPr lang="ru-RU" b="1" dirty="0"/>
              <a:t> Кая, і, </a:t>
            </a:r>
            <a:r>
              <a:rPr lang="ru-RU" b="1" dirty="0" err="1"/>
              <a:t>всупереч</a:t>
            </a:r>
            <a:r>
              <a:rPr lang="ru-RU" b="1" dirty="0"/>
              <a:t> </a:t>
            </a:r>
            <a:r>
              <a:rPr lang="ru-RU" b="1" dirty="0" err="1"/>
              <a:t>численним</a:t>
            </a:r>
            <a:r>
              <a:rPr lang="ru-RU" b="1" dirty="0"/>
              <a:t> </a:t>
            </a:r>
            <a:r>
              <a:rPr lang="ru-RU" b="1" dirty="0" err="1"/>
              <a:t>небезпекам</a:t>
            </a:r>
            <a:r>
              <a:rPr lang="ru-RU" b="1" dirty="0"/>
              <a:t> й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b="1" dirty="0" err="1"/>
              <a:t>пригод</a:t>
            </a:r>
            <a:r>
              <a:rPr lang="ru-RU" b="1" dirty="0"/>
              <a:t>, </a:t>
            </a:r>
            <a:r>
              <a:rPr lang="ru-RU" b="1" dirty="0" err="1"/>
              <a:t>зрештою</a:t>
            </a:r>
            <a:r>
              <a:rPr lang="ru-RU" b="1" dirty="0"/>
              <a:t> </a:t>
            </a:r>
            <a:r>
              <a:rPr lang="ru-RU" b="1" dirty="0" err="1"/>
              <a:t>знаходить</a:t>
            </a:r>
            <a:r>
              <a:rPr lang="ru-RU" b="1" dirty="0"/>
              <a:t> </a:t>
            </a:r>
            <a:r>
              <a:rPr lang="ru-RU" b="1" dirty="0" err="1"/>
              <a:t>свого</a:t>
            </a:r>
            <a:r>
              <a:rPr lang="ru-RU" b="1" dirty="0"/>
              <a:t> друга та </a:t>
            </a:r>
            <a:r>
              <a:rPr lang="ru-RU" b="1" dirty="0" err="1"/>
              <a:t>зцілює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0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822</Words>
  <Application>Microsoft Office PowerPoint</Application>
  <PresentationFormat>Произвольный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93</cp:revision>
  <dcterms:created xsi:type="dcterms:W3CDTF">2018-01-05T16:38:53Z</dcterms:created>
  <dcterms:modified xsi:type="dcterms:W3CDTF">2023-11-25T12:58:57Z</dcterms:modified>
</cp:coreProperties>
</file>